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1" r:id="rId3"/>
    <p:sldId id="257" r:id="rId4"/>
    <p:sldId id="258" r:id="rId5"/>
    <p:sldId id="259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714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401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751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085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091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5968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753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035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2547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8032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50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1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образовательное учреждение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школа №1» г. Архангельска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0296" y="2132856"/>
            <a:ext cx="8229600" cy="13247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400" b="1" dirty="0" smtClean="0"/>
              <a:t>Презентация к уроку математики в 6 классе</a:t>
            </a:r>
          </a:p>
          <a:p>
            <a:pPr marL="0" indent="0" algn="ctr">
              <a:buNone/>
            </a:pPr>
            <a:r>
              <a:rPr lang="ru-RU" sz="1400" b="1" dirty="0" smtClean="0"/>
              <a:t>Тема: </a:t>
            </a:r>
            <a:r>
              <a:rPr lang="ru-RU" sz="1400" b="1" dirty="0" smtClean="0"/>
              <a:t>«Законы сложение </a:t>
            </a:r>
            <a:r>
              <a:rPr lang="ru-RU" sz="1400" b="1" dirty="0" smtClean="0"/>
              <a:t>целых чисел </a:t>
            </a:r>
            <a:r>
              <a:rPr lang="ru-RU" sz="1400" b="1" dirty="0" smtClean="0"/>
              <a:t>»</a:t>
            </a:r>
            <a:endParaRPr lang="ru-RU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860032" y="4077072"/>
            <a:ext cx="36724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>
                <a:solidFill>
                  <a:prstClr val="black"/>
                </a:solidFill>
              </a:rPr>
              <a:t>Автор-составитель : Щербакова Татьяна Прокопьевна,</a:t>
            </a:r>
          </a:p>
          <a:p>
            <a:pPr algn="r"/>
            <a:r>
              <a:rPr lang="ru-RU" sz="1200" dirty="0">
                <a:solidFill>
                  <a:prstClr val="black"/>
                </a:solidFill>
              </a:rPr>
              <a:t>у</a:t>
            </a:r>
            <a:r>
              <a:rPr lang="ru-RU" sz="1200" dirty="0" smtClean="0">
                <a:solidFill>
                  <a:prstClr val="black"/>
                </a:solidFill>
              </a:rPr>
              <a:t>читель математики МБОУ «СШ№1»</a:t>
            </a:r>
          </a:p>
          <a:p>
            <a:pPr algn="r"/>
            <a:r>
              <a:rPr lang="ru-RU" sz="1200" dirty="0" smtClean="0">
                <a:solidFill>
                  <a:prstClr val="black"/>
                </a:solidFill>
              </a:rPr>
              <a:t> высшей квалификационной категории</a:t>
            </a:r>
          </a:p>
          <a:p>
            <a:pPr algn="r"/>
            <a:r>
              <a:rPr lang="ru-RU" sz="1200" dirty="0">
                <a:solidFill>
                  <a:prstClr val="black"/>
                </a:solidFill>
              </a:rPr>
              <a:t>г</a:t>
            </a:r>
            <a:r>
              <a:rPr lang="ru-RU" sz="1200" dirty="0" smtClean="0">
                <a:solidFill>
                  <a:prstClr val="black"/>
                </a:solidFill>
              </a:rPr>
              <a:t>. Архангельска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0200" y="5589240"/>
            <a:ext cx="11097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>
                <a:solidFill>
                  <a:prstClr val="black"/>
                </a:solidFill>
              </a:rPr>
              <a:t>г</a:t>
            </a:r>
            <a:r>
              <a:rPr lang="ru-RU" sz="1200" dirty="0" smtClean="0">
                <a:solidFill>
                  <a:prstClr val="black"/>
                </a:solidFill>
              </a:rPr>
              <a:t>. Архангельск</a:t>
            </a:r>
          </a:p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2015</a:t>
            </a:r>
            <a:endParaRPr lang="ru-RU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68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Переместительный закон сложения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00391" y="6237312"/>
            <a:ext cx="492599" cy="464915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067919" y="1237069"/>
            <a:ext cx="6923886" cy="1263492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115616" y="1296527"/>
            <a:ext cx="6951518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/>
              <a:t>Сумма двух целых чисел </a:t>
            </a:r>
            <a:r>
              <a:rPr lang="ru-RU" sz="3600" b="1" dirty="0" smtClean="0">
                <a:solidFill>
                  <a:srgbClr val="C00000"/>
                </a:solidFill>
              </a:rPr>
              <a:t>не зависит </a:t>
            </a:r>
          </a:p>
          <a:p>
            <a:pPr algn="ctr"/>
            <a:r>
              <a:rPr lang="ru-RU" sz="3200" b="1" dirty="0" smtClean="0"/>
              <a:t>от </a:t>
            </a:r>
            <a:r>
              <a:rPr lang="ru-RU" sz="3200" b="1" dirty="0" smtClean="0">
                <a:solidFill>
                  <a:srgbClr val="0070C0"/>
                </a:solidFill>
              </a:rPr>
              <a:t>порядка</a:t>
            </a:r>
            <a:r>
              <a:rPr lang="ru-RU" sz="3200" b="1" dirty="0" smtClean="0"/>
              <a:t> слагаемых</a:t>
            </a:r>
            <a:endParaRPr lang="ru-RU" sz="3200" b="1" dirty="0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3058837" y="2862080"/>
            <a:ext cx="2893428" cy="612648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209407" y="282839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36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803183" y="3861048"/>
            <a:ext cx="3408777" cy="252028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827584" y="4077071"/>
            <a:ext cx="32800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-</a:t>
            </a:r>
            <a:r>
              <a:rPr lang="en-US" sz="2800" b="1" dirty="0" smtClean="0"/>
              <a:t>4 + (</a:t>
            </a:r>
            <a:r>
              <a:rPr lang="en-US" sz="2800" b="1" dirty="0" smtClean="0">
                <a:solidFill>
                  <a:srgbClr val="0070C0"/>
                </a:solidFill>
              </a:rPr>
              <a:t>-</a:t>
            </a:r>
            <a:r>
              <a:rPr lang="en-US" sz="2800" b="1" dirty="0" smtClean="0"/>
              <a:t>3) = </a:t>
            </a:r>
            <a:r>
              <a:rPr lang="en-US" sz="2800" b="1" dirty="0" smtClean="0">
                <a:solidFill>
                  <a:srgbClr val="0070C0"/>
                </a:solidFill>
              </a:rPr>
              <a:t>-</a:t>
            </a:r>
            <a:r>
              <a:rPr lang="en-US" sz="2800" b="1" dirty="0" smtClean="0"/>
              <a:t> (4+3) = </a:t>
            </a:r>
            <a:r>
              <a:rPr lang="en-US" sz="2800" b="1" dirty="0" smtClean="0">
                <a:solidFill>
                  <a:srgbClr val="0070C0"/>
                </a:solidFill>
              </a:rPr>
              <a:t>-</a:t>
            </a:r>
            <a:r>
              <a:rPr lang="en-US" sz="2800" b="1" dirty="0" smtClean="0"/>
              <a:t>7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27584" y="4825307"/>
            <a:ext cx="32800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-</a:t>
            </a:r>
            <a:r>
              <a:rPr lang="en-US" sz="2800" b="1" dirty="0" smtClean="0"/>
              <a:t>3 + (</a:t>
            </a:r>
            <a:r>
              <a:rPr lang="en-US" sz="2800" b="1" dirty="0" smtClean="0">
                <a:solidFill>
                  <a:srgbClr val="0070C0"/>
                </a:solidFill>
              </a:rPr>
              <a:t>-</a:t>
            </a:r>
            <a:r>
              <a:rPr lang="en-US" sz="2800" b="1" dirty="0" smtClean="0"/>
              <a:t>4) = </a:t>
            </a:r>
            <a:r>
              <a:rPr lang="en-US" sz="2800" b="1" dirty="0" smtClean="0">
                <a:solidFill>
                  <a:srgbClr val="0070C0"/>
                </a:solidFill>
              </a:rPr>
              <a:t>-</a:t>
            </a:r>
            <a:r>
              <a:rPr lang="en-US" sz="2800" b="1" dirty="0" smtClean="0"/>
              <a:t> (3+4) = </a:t>
            </a:r>
            <a:r>
              <a:rPr lang="en-US" sz="2800" b="1" dirty="0" smtClean="0">
                <a:solidFill>
                  <a:srgbClr val="0070C0"/>
                </a:solidFill>
              </a:rPr>
              <a:t>-</a:t>
            </a:r>
            <a:r>
              <a:rPr lang="en-US" sz="2800" b="1" dirty="0" smtClean="0"/>
              <a:t>7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019027" y="5589240"/>
            <a:ext cx="2836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-</a:t>
            </a:r>
            <a:r>
              <a:rPr lang="en-US" sz="2800" b="1" dirty="0" smtClean="0"/>
              <a:t>4 + (</a:t>
            </a:r>
            <a:r>
              <a:rPr lang="en-US" sz="2800" b="1" dirty="0" smtClean="0">
                <a:solidFill>
                  <a:srgbClr val="0070C0"/>
                </a:solidFill>
              </a:rPr>
              <a:t>-</a:t>
            </a:r>
            <a:r>
              <a:rPr lang="en-US" sz="2800" b="1" dirty="0" smtClean="0"/>
              <a:t>3) = </a:t>
            </a:r>
            <a:r>
              <a:rPr lang="en-US" sz="2800" b="1" dirty="0" smtClean="0">
                <a:solidFill>
                  <a:srgbClr val="0070C0"/>
                </a:solidFill>
              </a:rPr>
              <a:t>-</a:t>
            </a:r>
            <a:r>
              <a:rPr lang="en-US" sz="2800" b="1" dirty="0" smtClean="0"/>
              <a:t>3 + (</a:t>
            </a:r>
            <a:r>
              <a:rPr lang="en-US" sz="2800" b="1" dirty="0" smtClean="0">
                <a:solidFill>
                  <a:srgbClr val="0070C0"/>
                </a:solidFill>
              </a:rPr>
              <a:t>-</a:t>
            </a:r>
            <a:r>
              <a:rPr lang="en-US" sz="2800" b="1" dirty="0" smtClean="0"/>
              <a:t>4)</a:t>
            </a:r>
            <a:endParaRPr lang="ru-RU" sz="2800" b="1" dirty="0"/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4932040" y="3861048"/>
            <a:ext cx="3511121" cy="252028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033183" y="4035471"/>
            <a:ext cx="33489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-</a:t>
            </a:r>
            <a:r>
              <a:rPr lang="en-US" sz="2800" b="1" dirty="0" smtClean="0"/>
              <a:t>7 + (</a:t>
            </a:r>
            <a:r>
              <a:rPr lang="en-US" sz="2800" b="1" dirty="0" smtClean="0">
                <a:solidFill>
                  <a:srgbClr val="C00000"/>
                </a:solidFill>
              </a:rPr>
              <a:t>+</a:t>
            </a:r>
            <a:r>
              <a:rPr lang="en-US" sz="2800" b="1" dirty="0" smtClean="0"/>
              <a:t>3) = </a:t>
            </a:r>
            <a:r>
              <a:rPr lang="en-US" sz="2800" b="1" dirty="0" smtClean="0">
                <a:solidFill>
                  <a:srgbClr val="0070C0"/>
                </a:solidFill>
              </a:rPr>
              <a:t>-</a:t>
            </a:r>
            <a:r>
              <a:rPr lang="en-US" sz="2800" b="1" dirty="0" smtClean="0"/>
              <a:t>(7–3) = </a:t>
            </a:r>
            <a:r>
              <a:rPr lang="en-US" sz="2800" b="1" dirty="0" smtClean="0">
                <a:solidFill>
                  <a:srgbClr val="0070C0"/>
                </a:solidFill>
              </a:rPr>
              <a:t>-</a:t>
            </a:r>
            <a:r>
              <a:rPr lang="en-US" sz="2800" b="1" dirty="0" smtClean="0"/>
              <a:t> 4</a:t>
            </a:r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023427" y="4813051"/>
            <a:ext cx="3430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+</a:t>
            </a:r>
            <a:r>
              <a:rPr lang="en-US" sz="2800" b="1" dirty="0" smtClean="0"/>
              <a:t>3 + (</a:t>
            </a:r>
            <a:r>
              <a:rPr lang="en-US" sz="2800" b="1" dirty="0" smtClean="0">
                <a:solidFill>
                  <a:srgbClr val="0070C0"/>
                </a:solidFill>
              </a:rPr>
              <a:t>-</a:t>
            </a:r>
            <a:r>
              <a:rPr lang="en-US" sz="2800" b="1" dirty="0" smtClean="0"/>
              <a:t>7) = </a:t>
            </a:r>
            <a:r>
              <a:rPr lang="en-US" sz="2800" b="1" dirty="0" smtClean="0">
                <a:solidFill>
                  <a:srgbClr val="0070C0"/>
                </a:solidFill>
              </a:rPr>
              <a:t>-</a:t>
            </a:r>
            <a:r>
              <a:rPr lang="en-US" sz="2800" b="1" dirty="0" smtClean="0"/>
              <a:t> (7–3) = </a:t>
            </a:r>
            <a:r>
              <a:rPr lang="en-US" sz="2800" b="1" dirty="0" smtClean="0">
                <a:solidFill>
                  <a:srgbClr val="0070C0"/>
                </a:solidFill>
              </a:rPr>
              <a:t>-</a:t>
            </a:r>
            <a:r>
              <a:rPr lang="en-US" sz="2800" b="1" dirty="0" smtClean="0"/>
              <a:t> 4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222490" y="5590452"/>
            <a:ext cx="2973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-</a:t>
            </a:r>
            <a:r>
              <a:rPr lang="en-US" sz="2800" b="1" dirty="0" smtClean="0"/>
              <a:t>7 + (</a:t>
            </a:r>
            <a:r>
              <a:rPr lang="en-US" sz="2800" b="1" dirty="0" smtClean="0">
                <a:solidFill>
                  <a:srgbClr val="C00000"/>
                </a:solidFill>
              </a:rPr>
              <a:t>+</a:t>
            </a:r>
            <a:r>
              <a:rPr lang="en-US" sz="2800" b="1" dirty="0" smtClean="0"/>
              <a:t>3) = </a:t>
            </a:r>
            <a:r>
              <a:rPr lang="en-US" sz="2800" b="1" dirty="0" smtClean="0">
                <a:solidFill>
                  <a:srgbClr val="C00000"/>
                </a:solidFill>
              </a:rPr>
              <a:t>+</a:t>
            </a:r>
            <a:r>
              <a:rPr lang="en-US" sz="2800" b="1" dirty="0" smtClean="0"/>
              <a:t>3 + (</a:t>
            </a:r>
            <a:r>
              <a:rPr lang="en-US" sz="2800" b="1" dirty="0" smtClean="0">
                <a:solidFill>
                  <a:srgbClr val="0070C0"/>
                </a:solidFill>
              </a:rPr>
              <a:t>-</a:t>
            </a:r>
            <a:r>
              <a:rPr lang="en-US" sz="2800" b="1" dirty="0" smtClean="0"/>
              <a:t>7)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05304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7" grpId="0" animBg="1"/>
      <p:bldP spid="6" grpId="0"/>
      <p:bldP spid="8" grpId="0"/>
      <p:bldP spid="9" grpId="0"/>
      <p:bldP spid="10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499" y="174921"/>
            <a:ext cx="8229600" cy="77809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Сочетательный закон сложения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952847" y="1065223"/>
            <a:ext cx="7169399" cy="1931729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10554" y="1124744"/>
            <a:ext cx="716939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/>
              <a:t>Чтобы к </a:t>
            </a:r>
            <a:r>
              <a:rPr lang="ru-RU" sz="2800" b="1" dirty="0" smtClean="0">
                <a:solidFill>
                  <a:srgbClr val="C00000"/>
                </a:solidFill>
              </a:rPr>
              <a:t>сумме</a:t>
            </a:r>
            <a:r>
              <a:rPr lang="ru-RU" sz="2800" b="1" dirty="0" smtClean="0"/>
              <a:t> двух целых чисел </a:t>
            </a:r>
            <a:r>
              <a:rPr lang="ru-RU" sz="2800" b="1" dirty="0" smtClean="0">
                <a:solidFill>
                  <a:srgbClr val="7030A0"/>
                </a:solidFill>
              </a:rPr>
              <a:t>прибавить</a:t>
            </a:r>
            <a:r>
              <a:rPr lang="ru-RU" sz="2800" b="1" dirty="0" smtClean="0"/>
              <a:t> 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третье </a:t>
            </a:r>
            <a:r>
              <a:rPr lang="ru-RU" sz="2800" b="1" dirty="0" smtClean="0"/>
              <a:t>число, </a:t>
            </a:r>
            <a:r>
              <a:rPr lang="ru-RU" sz="2800" b="1" dirty="0"/>
              <a:t>можно к </a:t>
            </a:r>
            <a:r>
              <a:rPr lang="ru-RU" sz="2800" b="1" dirty="0">
                <a:solidFill>
                  <a:srgbClr val="C00000"/>
                </a:solidFill>
              </a:rPr>
              <a:t>первому</a:t>
            </a:r>
            <a:r>
              <a:rPr lang="ru-RU" sz="2800" b="1" dirty="0"/>
              <a:t> числу  </a:t>
            </a:r>
            <a:endParaRPr lang="ru-RU" sz="2800" b="1" dirty="0" smtClean="0"/>
          </a:p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прибавить </a:t>
            </a:r>
            <a:r>
              <a:rPr lang="ru-RU" sz="2800" b="1" dirty="0">
                <a:solidFill>
                  <a:srgbClr val="0070C0"/>
                </a:solidFill>
              </a:rPr>
              <a:t>сумму</a:t>
            </a:r>
            <a:r>
              <a:rPr lang="ru-RU" sz="2800" b="1" dirty="0"/>
              <a:t> </a:t>
            </a:r>
            <a:r>
              <a:rPr lang="ru-RU" sz="2800" b="1" dirty="0" smtClean="0"/>
              <a:t>второго и третьего – </a:t>
            </a:r>
          </a:p>
          <a:p>
            <a:pPr algn="ctr"/>
            <a:r>
              <a:rPr lang="ru-RU" sz="2800" b="1" dirty="0" smtClean="0"/>
              <a:t>результат </a:t>
            </a:r>
            <a:r>
              <a:rPr lang="ru-RU" sz="2800" b="1" dirty="0"/>
              <a:t>будет тот же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2267873" y="3284233"/>
            <a:ext cx="4628652" cy="70963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293983" y="3284233"/>
            <a:ext cx="46025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+ 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3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(</a:t>
            </a:r>
            <a:r>
              <a:rPr lang="en-US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563859" y="4284734"/>
            <a:ext cx="3528391" cy="2096594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23928" y="4538588"/>
            <a:ext cx="3434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</a:t>
            </a:r>
            <a:r>
              <a:rPr lang="en-US" sz="2400" b="1" dirty="0" smtClean="0">
                <a:solidFill>
                  <a:srgbClr val="C00000"/>
                </a:solidFill>
              </a:rPr>
              <a:t>2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+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3</a:t>
            </a:r>
            <a:r>
              <a:rPr lang="en-US" sz="2400" b="1" dirty="0" smtClean="0"/>
              <a:t>) </a:t>
            </a:r>
            <a:r>
              <a:rPr lang="en-US" sz="2400" b="1" dirty="0" smtClean="0">
                <a:solidFill>
                  <a:srgbClr val="7030A0"/>
                </a:solidFill>
              </a:rPr>
              <a:t>+</a:t>
            </a:r>
            <a:r>
              <a:rPr lang="en-US" sz="2400" b="1" dirty="0" smtClean="0"/>
              <a:t> (</a:t>
            </a:r>
            <a:r>
              <a:rPr lang="en-US" sz="2400" b="1" dirty="0" smtClean="0">
                <a:solidFill>
                  <a:srgbClr val="0070C0"/>
                </a:solidFill>
              </a:rPr>
              <a:t>-</a:t>
            </a:r>
            <a:r>
              <a:rPr lang="en-US" sz="2400" b="1" dirty="0" smtClean="0"/>
              <a:t>4) = </a:t>
            </a:r>
            <a:r>
              <a:rPr lang="en-US" sz="2400" b="1" dirty="0" smtClean="0">
                <a:solidFill>
                  <a:srgbClr val="C00000"/>
                </a:solidFill>
              </a:rPr>
              <a:t>5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+</a:t>
            </a:r>
            <a:r>
              <a:rPr lang="en-US" sz="2400" b="1" dirty="0" smtClean="0"/>
              <a:t> (</a:t>
            </a:r>
            <a:r>
              <a:rPr lang="en-US" sz="2400" b="1" dirty="0" smtClean="0">
                <a:solidFill>
                  <a:srgbClr val="0070C0"/>
                </a:solidFill>
              </a:rPr>
              <a:t>-</a:t>
            </a:r>
            <a:r>
              <a:rPr lang="en-US" sz="2400" b="1" dirty="0" smtClean="0"/>
              <a:t>4) = 1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96581" y="5102198"/>
            <a:ext cx="3342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2 </a:t>
            </a:r>
            <a:r>
              <a:rPr lang="en-US" sz="2400" b="1" dirty="0" smtClean="0">
                <a:solidFill>
                  <a:srgbClr val="7030A0"/>
                </a:solidFill>
              </a:rPr>
              <a:t>+</a:t>
            </a:r>
            <a:r>
              <a:rPr lang="en-US" sz="2400" b="1" dirty="0" smtClean="0"/>
              <a:t> (</a:t>
            </a:r>
            <a:r>
              <a:rPr lang="en-US" sz="2400" b="1" dirty="0" smtClean="0">
                <a:solidFill>
                  <a:srgbClr val="C00000"/>
                </a:solidFill>
              </a:rPr>
              <a:t>3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+</a:t>
            </a:r>
            <a:r>
              <a:rPr lang="en-US" sz="2400" b="1" dirty="0" smtClean="0"/>
              <a:t> (</a:t>
            </a:r>
            <a:r>
              <a:rPr lang="en-US" sz="2400" b="1" dirty="0" smtClean="0">
                <a:solidFill>
                  <a:srgbClr val="0070C0"/>
                </a:solidFill>
              </a:rPr>
              <a:t>-</a:t>
            </a:r>
            <a:r>
              <a:rPr lang="en-US" sz="2400" b="1" dirty="0" smtClean="0"/>
              <a:t>4)) = </a:t>
            </a:r>
            <a:r>
              <a:rPr lang="en-US" sz="2400" b="1" dirty="0" smtClean="0">
                <a:solidFill>
                  <a:srgbClr val="C00000"/>
                </a:solidFill>
              </a:rPr>
              <a:t>2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+</a:t>
            </a:r>
            <a:r>
              <a:rPr lang="en-US" sz="2400" b="1" dirty="0" smtClean="0"/>
              <a:t> (</a:t>
            </a:r>
            <a:r>
              <a:rPr lang="en-US" sz="2400" b="1" dirty="0" smtClean="0">
                <a:solidFill>
                  <a:srgbClr val="0070C0"/>
                </a:solidFill>
              </a:rPr>
              <a:t>-</a:t>
            </a:r>
            <a:r>
              <a:rPr lang="en-US" sz="2400" b="1" dirty="0" smtClean="0"/>
              <a:t>1) = 1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29787" y="5733255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</a:t>
            </a:r>
            <a:r>
              <a:rPr lang="en-US" sz="2400" b="1" dirty="0" smtClean="0">
                <a:solidFill>
                  <a:srgbClr val="C00000"/>
                </a:solidFill>
              </a:rPr>
              <a:t>2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+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3</a:t>
            </a:r>
            <a:r>
              <a:rPr lang="en-US" sz="2400" b="1" dirty="0" smtClean="0"/>
              <a:t>) </a:t>
            </a:r>
            <a:r>
              <a:rPr lang="en-US" sz="2400" b="1" dirty="0" smtClean="0">
                <a:solidFill>
                  <a:srgbClr val="7030A0"/>
                </a:solidFill>
              </a:rPr>
              <a:t>+</a:t>
            </a:r>
            <a:r>
              <a:rPr lang="en-US" sz="2400" b="1" dirty="0" smtClean="0"/>
              <a:t> (</a:t>
            </a:r>
            <a:r>
              <a:rPr lang="en-US" sz="2400" b="1" dirty="0" smtClean="0">
                <a:solidFill>
                  <a:srgbClr val="0070C0"/>
                </a:solidFill>
              </a:rPr>
              <a:t>-</a:t>
            </a:r>
            <a:r>
              <a:rPr lang="en-US" sz="2400" b="1" dirty="0" smtClean="0"/>
              <a:t>4) = </a:t>
            </a:r>
            <a:r>
              <a:rPr lang="en-US" sz="2400" b="1" dirty="0" smtClean="0">
                <a:solidFill>
                  <a:srgbClr val="C00000"/>
                </a:solidFill>
              </a:rPr>
              <a:t>2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+</a:t>
            </a:r>
            <a:r>
              <a:rPr lang="en-US" sz="2400" b="1" dirty="0" smtClean="0"/>
              <a:t> (</a:t>
            </a:r>
            <a:r>
              <a:rPr lang="en-US" sz="2400" b="1" dirty="0" smtClean="0">
                <a:solidFill>
                  <a:srgbClr val="C00000"/>
                </a:solidFill>
              </a:rPr>
              <a:t>3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+</a:t>
            </a:r>
            <a:r>
              <a:rPr lang="en-US" sz="2400" b="1" dirty="0" smtClean="0"/>
              <a:t>(</a:t>
            </a:r>
            <a:r>
              <a:rPr lang="en-US" sz="2400" b="1" dirty="0" smtClean="0">
                <a:solidFill>
                  <a:srgbClr val="0070C0"/>
                </a:solidFill>
              </a:rPr>
              <a:t>-</a:t>
            </a:r>
            <a:r>
              <a:rPr lang="en-US" sz="2400" b="1" dirty="0" smtClean="0"/>
              <a:t>4))</a:t>
            </a:r>
            <a:endParaRPr lang="ru-RU" sz="2400" b="1" dirty="0"/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4644008" y="4312392"/>
            <a:ext cx="3821726" cy="2076181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829947" y="4533779"/>
            <a:ext cx="35060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(</a:t>
            </a:r>
            <a:r>
              <a:rPr lang="en-US" sz="2400" b="1" dirty="0" smtClean="0">
                <a:solidFill>
                  <a:srgbClr val="0070C0"/>
                </a:solidFill>
              </a:rPr>
              <a:t>-</a:t>
            </a:r>
            <a:r>
              <a:rPr lang="en-US" sz="2400" b="1" dirty="0" smtClean="0"/>
              <a:t>3 </a:t>
            </a:r>
            <a:r>
              <a:rPr lang="en-US" sz="2400" b="1" dirty="0" smtClean="0">
                <a:solidFill>
                  <a:srgbClr val="7030A0"/>
                </a:solidFill>
              </a:rPr>
              <a:t>+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5</a:t>
            </a:r>
            <a:r>
              <a:rPr lang="en-US" sz="2400" b="1" dirty="0" smtClean="0"/>
              <a:t>) </a:t>
            </a:r>
            <a:r>
              <a:rPr lang="en-US" sz="2400" b="1" dirty="0" smtClean="0">
                <a:solidFill>
                  <a:srgbClr val="7030A0"/>
                </a:solidFill>
              </a:rPr>
              <a:t>+</a:t>
            </a:r>
            <a:r>
              <a:rPr lang="en-US" sz="2400" b="1" dirty="0" smtClean="0"/>
              <a:t> (</a:t>
            </a:r>
            <a:r>
              <a:rPr lang="en-US" sz="2400" b="1" dirty="0" smtClean="0">
                <a:solidFill>
                  <a:srgbClr val="0070C0"/>
                </a:solidFill>
              </a:rPr>
              <a:t>-</a:t>
            </a:r>
            <a:r>
              <a:rPr lang="en-US" sz="2400" b="1" dirty="0" smtClean="0"/>
              <a:t> 2) = </a:t>
            </a:r>
            <a:r>
              <a:rPr lang="en-US" sz="2400" b="1" dirty="0" smtClean="0">
                <a:solidFill>
                  <a:srgbClr val="C00000"/>
                </a:solidFill>
              </a:rPr>
              <a:t>2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+</a:t>
            </a:r>
            <a:r>
              <a:rPr lang="en-US" sz="2400" b="1" dirty="0" smtClean="0"/>
              <a:t> (</a:t>
            </a:r>
            <a:r>
              <a:rPr lang="en-US" sz="2400" b="1" dirty="0" smtClean="0">
                <a:solidFill>
                  <a:srgbClr val="0070C0"/>
                </a:solidFill>
              </a:rPr>
              <a:t>-</a:t>
            </a:r>
            <a:r>
              <a:rPr lang="en-US" sz="2400" b="1" dirty="0" smtClean="0"/>
              <a:t>2) = 0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827351" y="5116054"/>
            <a:ext cx="3591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-</a:t>
            </a:r>
            <a:r>
              <a:rPr lang="en-US" sz="2400" b="1" dirty="0" smtClean="0"/>
              <a:t>3 </a:t>
            </a:r>
            <a:r>
              <a:rPr lang="en-US" sz="2400" b="1" dirty="0" smtClean="0">
                <a:solidFill>
                  <a:srgbClr val="7030A0"/>
                </a:solidFill>
              </a:rPr>
              <a:t>+</a:t>
            </a:r>
            <a:r>
              <a:rPr lang="en-US" sz="2400" b="1" dirty="0" smtClean="0"/>
              <a:t> (</a:t>
            </a:r>
            <a:r>
              <a:rPr lang="en-US" sz="2400" b="1" dirty="0" smtClean="0">
                <a:solidFill>
                  <a:srgbClr val="C00000"/>
                </a:solidFill>
              </a:rPr>
              <a:t>5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+</a:t>
            </a:r>
            <a:r>
              <a:rPr lang="en-US" sz="2400" b="1" dirty="0" smtClean="0"/>
              <a:t> (</a:t>
            </a:r>
            <a:r>
              <a:rPr lang="en-US" sz="2400" b="1" dirty="0" smtClean="0">
                <a:solidFill>
                  <a:srgbClr val="0070C0"/>
                </a:solidFill>
              </a:rPr>
              <a:t>-</a:t>
            </a:r>
            <a:r>
              <a:rPr lang="en-US" sz="2400" b="1" dirty="0" smtClean="0"/>
              <a:t>2)) = </a:t>
            </a:r>
            <a:r>
              <a:rPr lang="en-US" sz="2400" b="1" dirty="0" smtClean="0">
                <a:solidFill>
                  <a:srgbClr val="0070C0"/>
                </a:solidFill>
              </a:rPr>
              <a:t>-</a:t>
            </a:r>
            <a:r>
              <a:rPr lang="en-US" sz="2400" b="1" dirty="0" smtClean="0"/>
              <a:t>3</a:t>
            </a:r>
            <a:r>
              <a:rPr lang="en-US" sz="2400" b="1" dirty="0" smtClean="0">
                <a:solidFill>
                  <a:srgbClr val="7030A0"/>
                </a:solidFill>
              </a:rPr>
              <a:t> + </a:t>
            </a:r>
            <a:r>
              <a:rPr lang="en-US" sz="2400" b="1" dirty="0" smtClean="0"/>
              <a:t>(</a:t>
            </a:r>
            <a:r>
              <a:rPr lang="en-US" sz="2400" b="1" dirty="0" smtClean="0">
                <a:solidFill>
                  <a:srgbClr val="C00000"/>
                </a:solidFill>
              </a:rPr>
              <a:t>+</a:t>
            </a:r>
            <a:r>
              <a:rPr lang="en-US" sz="2400" b="1" dirty="0" smtClean="0"/>
              <a:t>3) = 0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738841" y="5761176"/>
            <a:ext cx="3804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</a:t>
            </a:r>
            <a:r>
              <a:rPr lang="en-US" sz="2400" b="1" dirty="0" smtClean="0">
                <a:solidFill>
                  <a:srgbClr val="0070C0"/>
                </a:solidFill>
              </a:rPr>
              <a:t>-</a:t>
            </a:r>
            <a:r>
              <a:rPr lang="en-US" sz="2400" b="1" dirty="0" smtClean="0"/>
              <a:t>3 </a:t>
            </a:r>
            <a:r>
              <a:rPr lang="en-US" sz="2400" b="1" dirty="0" smtClean="0">
                <a:solidFill>
                  <a:srgbClr val="7030A0"/>
                </a:solidFill>
              </a:rPr>
              <a:t>+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5</a:t>
            </a:r>
            <a:r>
              <a:rPr lang="en-US" sz="2400" b="1" dirty="0" smtClean="0"/>
              <a:t>) </a:t>
            </a:r>
            <a:r>
              <a:rPr lang="en-US" sz="2400" b="1" dirty="0" smtClean="0">
                <a:solidFill>
                  <a:srgbClr val="7030A0"/>
                </a:solidFill>
              </a:rPr>
              <a:t>+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(-2) </a:t>
            </a:r>
            <a:r>
              <a:rPr lang="en-US" sz="2400" b="1" dirty="0" smtClean="0"/>
              <a:t>= </a:t>
            </a:r>
            <a:r>
              <a:rPr lang="en-US" sz="2400" b="1" dirty="0" smtClean="0">
                <a:solidFill>
                  <a:srgbClr val="0070C0"/>
                </a:solidFill>
              </a:rPr>
              <a:t>-</a:t>
            </a:r>
            <a:r>
              <a:rPr lang="en-US" sz="2400" b="1" dirty="0" smtClean="0"/>
              <a:t>3 </a:t>
            </a:r>
            <a:r>
              <a:rPr lang="en-US" sz="2400" b="1" dirty="0" smtClean="0">
                <a:solidFill>
                  <a:srgbClr val="7030A0"/>
                </a:solidFill>
              </a:rPr>
              <a:t>+</a:t>
            </a:r>
            <a:r>
              <a:rPr lang="en-US" sz="2400" b="1" dirty="0" smtClean="0"/>
              <a:t> (</a:t>
            </a:r>
            <a:r>
              <a:rPr lang="en-US" sz="2400" b="1" dirty="0" smtClean="0">
                <a:solidFill>
                  <a:srgbClr val="C00000"/>
                </a:solidFill>
              </a:rPr>
              <a:t>5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+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(-2)</a:t>
            </a:r>
            <a:r>
              <a:rPr lang="en-US" sz="2400" b="1" dirty="0" smtClean="0"/>
              <a:t>)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96895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7" grpId="0" animBg="1"/>
      <p:bldP spid="6" grpId="0"/>
      <p:bldP spid="8" grpId="0"/>
      <p:bldP spid="9" grpId="0"/>
      <p:bldP spid="10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623" y="327191"/>
            <a:ext cx="8219256" cy="792088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00B050"/>
                </a:solidFill>
              </a:rPr>
              <a:t>№ 1         </a:t>
            </a:r>
            <a:r>
              <a:rPr lang="ru-RU" b="1" dirty="0" smtClean="0">
                <a:solidFill>
                  <a:srgbClr val="7030A0"/>
                </a:solidFill>
              </a:rPr>
              <a:t>Вычислить: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92683" y="116546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7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28625" y="1176615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/>
              <a:t>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19566" y="117721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+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3768" y="1165461"/>
            <a:ext cx="702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4)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109771" y="1165461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+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80893" y="114598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+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51531" y="115507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5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60091" y="117195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+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96584" y="1165461"/>
            <a:ext cx="702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3)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499020" y="117183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+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63222" y="117183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1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82598" y="1165461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+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36296" y="1135065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=</a:t>
            </a:r>
            <a:endParaRPr lang="ru-RU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533860" y="1135065"/>
            <a:ext cx="702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3)</a:t>
            </a:r>
            <a:endParaRPr lang="ru-RU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50373" y="170109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=</a:t>
            </a:r>
            <a:endParaRPr lang="ru-RU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602121" y="1705148"/>
            <a:ext cx="296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(</a:t>
            </a:r>
            <a:endParaRPr lang="ru-RU" sz="28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610" y="1101584"/>
            <a:ext cx="603250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3722045" y="1701147"/>
            <a:ext cx="296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)</a:t>
            </a:r>
            <a:endParaRPr lang="ru-RU" sz="2800" b="1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804" y="1663925"/>
            <a:ext cx="603250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180" y="1653394"/>
            <a:ext cx="603250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039" y="2305273"/>
            <a:ext cx="603250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452" y="2360543"/>
            <a:ext cx="603250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006" y="1680099"/>
            <a:ext cx="603250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530" y="2334975"/>
            <a:ext cx="603250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074" y="1626265"/>
            <a:ext cx="603250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6025" y="1663260"/>
            <a:ext cx="603250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301" y="1106054"/>
            <a:ext cx="603250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4220769" y="1701147"/>
            <a:ext cx="296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(</a:t>
            </a:r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463" y="1099995"/>
            <a:ext cx="933450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014" y="1066553"/>
            <a:ext cx="933450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077" y="1103359"/>
            <a:ext cx="933450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7087858" y="1645729"/>
            <a:ext cx="296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18397" y="1626265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=</a:t>
            </a:r>
            <a:endParaRPr lang="ru-RU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44651" y="2427635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=</a:t>
            </a:r>
            <a:endParaRPr lang="ru-RU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591122" y="241593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6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54854" y="2387450"/>
            <a:ext cx="296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(</a:t>
            </a:r>
            <a:endParaRPr lang="ru-RU" sz="2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207805" y="2385853"/>
            <a:ext cx="296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)</a:t>
            </a:r>
            <a:endParaRPr lang="ru-RU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639773" y="2402821"/>
            <a:ext cx="660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10</a:t>
            </a:r>
            <a:endParaRPr lang="ru-RU" sz="28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506281" y="239026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=</a:t>
            </a:r>
            <a:endParaRPr lang="ru-RU" sz="2800" b="1" dirty="0"/>
          </a:p>
        </p:txBody>
      </p:sp>
      <p:sp>
        <p:nvSpPr>
          <p:cNvPr id="1024" name="TextBox 1023"/>
          <p:cNvSpPr txBox="1"/>
          <p:nvPr/>
        </p:nvSpPr>
        <p:spPr>
          <a:xfrm>
            <a:off x="853260" y="1716392"/>
            <a:ext cx="296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(</a:t>
            </a:r>
          </a:p>
        </p:txBody>
      </p:sp>
      <p:sp>
        <p:nvSpPr>
          <p:cNvPr id="1025" name="TextBox 1024"/>
          <p:cNvSpPr txBox="1"/>
          <p:nvPr/>
        </p:nvSpPr>
        <p:spPr>
          <a:xfrm>
            <a:off x="6362015" y="2342812"/>
            <a:ext cx="295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1043" name="TextBox 1042"/>
          <p:cNvSpPr txBox="1"/>
          <p:nvPr/>
        </p:nvSpPr>
        <p:spPr>
          <a:xfrm>
            <a:off x="1591122" y="1695170"/>
            <a:ext cx="296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(</a:t>
            </a:r>
            <a:endParaRPr lang="ru-RU" sz="2800" b="1" dirty="0"/>
          </a:p>
        </p:txBody>
      </p:sp>
      <p:sp>
        <p:nvSpPr>
          <p:cNvPr id="1044" name="TextBox 1043"/>
          <p:cNvSpPr txBox="1"/>
          <p:nvPr/>
        </p:nvSpPr>
        <p:spPr>
          <a:xfrm>
            <a:off x="2264904" y="1716392"/>
            <a:ext cx="296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)</a:t>
            </a:r>
            <a:endParaRPr lang="ru-RU" sz="2800" b="1" dirty="0"/>
          </a:p>
        </p:txBody>
      </p:sp>
      <p:pic>
        <p:nvPicPr>
          <p:cNvPr id="1045" name="Picture 1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197" y="1652271"/>
            <a:ext cx="536575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47" name="TextBox 1046"/>
          <p:cNvSpPr txBox="1"/>
          <p:nvPr/>
        </p:nvSpPr>
        <p:spPr>
          <a:xfrm>
            <a:off x="867323" y="242763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0</a:t>
            </a:r>
            <a:endParaRPr lang="ru-RU" sz="2800" b="1" dirty="0"/>
          </a:p>
        </p:txBody>
      </p:sp>
      <p:pic>
        <p:nvPicPr>
          <p:cNvPr id="56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563" y="1670193"/>
            <a:ext cx="603250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" name="TextBox 56"/>
          <p:cNvSpPr txBox="1"/>
          <p:nvPr/>
        </p:nvSpPr>
        <p:spPr>
          <a:xfrm>
            <a:off x="4150237" y="237311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6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013969" y="2344637"/>
            <a:ext cx="296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(</a:t>
            </a:r>
            <a:endParaRPr lang="ru-RU" sz="28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5777298" y="2344510"/>
            <a:ext cx="296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)</a:t>
            </a:r>
            <a:endParaRPr lang="ru-RU" sz="28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5198888" y="2360008"/>
            <a:ext cx="660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10</a:t>
            </a:r>
            <a:endParaRPr lang="ru-RU" sz="2800" b="1" dirty="0"/>
          </a:p>
        </p:txBody>
      </p:sp>
      <p:sp>
        <p:nvSpPr>
          <p:cNvPr id="1048" name="TextBox 1047"/>
          <p:cNvSpPr txBox="1"/>
          <p:nvPr/>
        </p:nvSpPr>
        <p:spPr>
          <a:xfrm>
            <a:off x="6024639" y="236100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=</a:t>
            </a:r>
            <a:endParaRPr lang="ru-RU" sz="2800" b="1" dirty="0"/>
          </a:p>
        </p:txBody>
      </p:sp>
      <p:sp>
        <p:nvSpPr>
          <p:cNvPr id="1049" name="TextBox 1048"/>
          <p:cNvSpPr txBox="1"/>
          <p:nvPr/>
        </p:nvSpPr>
        <p:spPr>
          <a:xfrm>
            <a:off x="6588202" y="2334975"/>
            <a:ext cx="296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(</a:t>
            </a:r>
            <a:endParaRPr lang="ru-RU" sz="2800" b="1" dirty="0"/>
          </a:p>
        </p:txBody>
      </p:sp>
      <p:sp>
        <p:nvSpPr>
          <p:cNvPr id="1050" name="TextBox 1049"/>
          <p:cNvSpPr txBox="1"/>
          <p:nvPr/>
        </p:nvSpPr>
        <p:spPr>
          <a:xfrm>
            <a:off x="6749443" y="2344637"/>
            <a:ext cx="10070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10 </a:t>
            </a:r>
            <a:r>
              <a:rPr lang="ru-RU" sz="2800" b="1" dirty="0" smtClean="0">
                <a:solidFill>
                  <a:srgbClr val="7030A0"/>
                </a:solidFill>
              </a:rPr>
              <a:t>-</a:t>
            </a:r>
            <a:r>
              <a:rPr lang="ru-RU" sz="2800" b="1" dirty="0" smtClean="0"/>
              <a:t> 6</a:t>
            </a:r>
            <a:endParaRPr lang="ru-RU" sz="2800" b="1" dirty="0"/>
          </a:p>
        </p:txBody>
      </p:sp>
      <p:sp>
        <p:nvSpPr>
          <p:cNvPr id="1051" name="TextBox 1050"/>
          <p:cNvSpPr txBox="1"/>
          <p:nvPr/>
        </p:nvSpPr>
        <p:spPr>
          <a:xfrm>
            <a:off x="7634161" y="2330315"/>
            <a:ext cx="296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)</a:t>
            </a:r>
            <a:endParaRPr lang="ru-RU" sz="2800" b="1" dirty="0"/>
          </a:p>
        </p:txBody>
      </p:sp>
      <p:sp>
        <p:nvSpPr>
          <p:cNvPr id="1052" name="TextBox 1051"/>
          <p:cNvSpPr txBox="1"/>
          <p:nvPr/>
        </p:nvSpPr>
        <p:spPr>
          <a:xfrm>
            <a:off x="7828926" y="2334975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=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 4</a:t>
            </a:r>
            <a:endParaRPr lang="ru-RU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4762" y="1101584"/>
            <a:ext cx="603250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239" y="1101584"/>
            <a:ext cx="712787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754461" y="2407797"/>
            <a:ext cx="296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(</a:t>
            </a:r>
            <a:endParaRPr lang="ru-RU" sz="28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832425" y="2402821"/>
            <a:ext cx="296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)</a:t>
            </a:r>
            <a:endParaRPr lang="ru-RU" sz="28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3291872" y="2950855"/>
            <a:ext cx="16851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Решение: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171332" y="3381370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1.</a:t>
            </a:r>
            <a:endParaRPr lang="ru-RU" sz="28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1759946" y="3381370"/>
            <a:ext cx="1625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7</a:t>
            </a:r>
            <a:r>
              <a:rPr lang="ru-RU" sz="2800" b="1" dirty="0" smtClean="0">
                <a:solidFill>
                  <a:srgbClr val="7030A0"/>
                </a:solidFill>
              </a:rPr>
              <a:t> + </a:t>
            </a:r>
            <a:r>
              <a:rPr lang="ru-RU" sz="2800" b="1" dirty="0" smtClean="0">
                <a:solidFill>
                  <a:srgbClr val="C00000"/>
                </a:solidFill>
              </a:rPr>
              <a:t>7</a:t>
            </a:r>
            <a:r>
              <a:rPr lang="ru-RU" sz="2800" b="1" dirty="0" smtClean="0"/>
              <a:t> = 0.</a:t>
            </a:r>
            <a:endParaRPr lang="ru-RU" sz="28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1141765" y="3907208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2.</a:t>
            </a:r>
            <a:endParaRPr lang="ru-RU" sz="28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779054" y="3886944"/>
            <a:ext cx="1515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5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7030A0"/>
                </a:solidFill>
              </a:rPr>
              <a:t>+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1</a:t>
            </a:r>
            <a:r>
              <a:rPr lang="ru-RU" sz="2800" b="1" dirty="0" smtClean="0"/>
              <a:t> = </a:t>
            </a:r>
            <a:r>
              <a:rPr lang="ru-RU" sz="2800" b="1" dirty="0" smtClean="0">
                <a:solidFill>
                  <a:srgbClr val="C00000"/>
                </a:solidFill>
              </a:rPr>
              <a:t>6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1149350" y="4389878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3.</a:t>
            </a:r>
            <a:endParaRPr lang="ru-RU" sz="28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1715275" y="4389878"/>
            <a:ext cx="5333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4)</a:t>
            </a:r>
            <a:r>
              <a:rPr lang="ru-RU" sz="2800" b="1" dirty="0" smtClean="0">
                <a:solidFill>
                  <a:srgbClr val="7030A0"/>
                </a:solidFill>
              </a:rPr>
              <a:t> + </a:t>
            </a:r>
            <a:r>
              <a:rPr lang="ru-RU" sz="2800" b="1" dirty="0" smtClean="0"/>
              <a:t>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3) </a:t>
            </a:r>
            <a:r>
              <a:rPr lang="ru-RU" sz="2800" b="1" dirty="0" smtClean="0">
                <a:solidFill>
                  <a:srgbClr val="7030A0"/>
                </a:solidFill>
              </a:rPr>
              <a:t>+</a:t>
            </a:r>
            <a:r>
              <a:rPr lang="ru-RU" sz="2800" b="1" dirty="0" smtClean="0"/>
              <a:t> 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3) =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 (4 </a:t>
            </a:r>
            <a:r>
              <a:rPr lang="ru-RU" sz="2800" b="1" dirty="0" smtClean="0">
                <a:solidFill>
                  <a:srgbClr val="7030A0"/>
                </a:solidFill>
              </a:rPr>
              <a:t>+</a:t>
            </a:r>
            <a:r>
              <a:rPr lang="ru-RU" sz="2800" b="1" dirty="0" smtClean="0"/>
              <a:t> 3 </a:t>
            </a:r>
            <a:r>
              <a:rPr lang="ru-RU" sz="2800" b="1" dirty="0" smtClean="0">
                <a:solidFill>
                  <a:srgbClr val="7030A0"/>
                </a:solidFill>
              </a:rPr>
              <a:t>+</a:t>
            </a:r>
            <a:r>
              <a:rPr lang="ru-RU" sz="2800" b="1" dirty="0" smtClean="0"/>
              <a:t>3) =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 10.</a:t>
            </a:r>
            <a:endParaRPr lang="ru-RU" sz="28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1140079" y="4869160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4.</a:t>
            </a:r>
            <a:endParaRPr lang="ru-RU" sz="28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1739560" y="4869160"/>
            <a:ext cx="1515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0 </a:t>
            </a:r>
            <a:r>
              <a:rPr lang="ru-RU" sz="2800" b="1" dirty="0" smtClean="0">
                <a:solidFill>
                  <a:srgbClr val="7030A0"/>
                </a:solidFill>
              </a:rPr>
              <a:t>+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6</a:t>
            </a:r>
            <a:r>
              <a:rPr lang="ru-RU" sz="2800" b="1" dirty="0" smtClean="0"/>
              <a:t> = </a:t>
            </a:r>
            <a:r>
              <a:rPr lang="ru-RU" sz="2800" b="1" dirty="0" smtClean="0">
                <a:solidFill>
                  <a:srgbClr val="C00000"/>
                </a:solidFill>
              </a:rPr>
              <a:t>6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1150136" y="5392380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5.</a:t>
            </a:r>
            <a:endParaRPr lang="ru-RU" sz="28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1749372" y="5393715"/>
            <a:ext cx="38763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6 </a:t>
            </a:r>
            <a:r>
              <a:rPr lang="ru-RU" sz="2800" b="1" dirty="0" smtClean="0">
                <a:solidFill>
                  <a:srgbClr val="7030A0"/>
                </a:solidFill>
              </a:rPr>
              <a:t>+</a:t>
            </a:r>
            <a:r>
              <a:rPr lang="ru-RU" sz="2800" b="1" dirty="0" smtClean="0"/>
              <a:t> 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10) =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 (10 </a:t>
            </a:r>
            <a:r>
              <a:rPr lang="ru-RU" sz="2800" b="1" dirty="0" smtClean="0">
                <a:solidFill>
                  <a:srgbClr val="7030A0"/>
                </a:solidFill>
              </a:rPr>
              <a:t>–</a:t>
            </a:r>
            <a:r>
              <a:rPr lang="ru-RU" sz="2800" b="1" dirty="0" smtClean="0"/>
              <a:t> 6) =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 4.</a:t>
            </a:r>
            <a:endParaRPr lang="ru-RU" sz="28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6734309" y="5847455"/>
            <a:ext cx="1716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Ответ: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 4.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65632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56303E-6 L -0.33785 0.0818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92" y="40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1714E-6 L 0.02014 0.0802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7" y="40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5061E-6 L -0.07865 0.08397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41" y="4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96091E-7 L -0.27152 0.07449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76" y="37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42054E-6 L 0.20469 0.07542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26" y="37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93777E-6 L 0.07083 0.07495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37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0067 L -0.0007 0.07633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34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1024" grpId="0"/>
      <p:bldP spid="1025" grpId="0"/>
      <p:bldP spid="1043" grpId="0"/>
      <p:bldP spid="1044" grpId="0"/>
      <p:bldP spid="1047" grpId="0"/>
      <p:bldP spid="57" grpId="0"/>
      <p:bldP spid="58" grpId="0"/>
      <p:bldP spid="59" grpId="0"/>
      <p:bldP spid="60" grpId="0"/>
      <p:bldP spid="1048" grpId="0"/>
      <p:bldP spid="1049" grpId="0"/>
      <p:bldP spid="1050" grpId="0"/>
      <p:bldP spid="1051" grpId="0"/>
      <p:bldP spid="1052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3" grpId="0"/>
      <p:bldP spid="44" grpId="0"/>
      <p:bldP spid="45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b="1" dirty="0" smtClean="0"/>
              <a:t>Учебник</a:t>
            </a:r>
            <a:endParaRPr lang="ru-RU" sz="1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268760"/>
            <a:ext cx="6840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200" b="1" dirty="0">
                <a:solidFill>
                  <a:prstClr val="black"/>
                </a:solidFill>
              </a:rPr>
              <a:t>Математика</a:t>
            </a:r>
            <a:r>
              <a:rPr lang="ru-RU" sz="1200" dirty="0">
                <a:solidFill>
                  <a:prstClr val="black"/>
                </a:solidFill>
              </a:rPr>
              <a:t>. 6класс: учеб. Для </a:t>
            </a:r>
            <a:r>
              <a:rPr lang="ru-RU" sz="1200" dirty="0" err="1">
                <a:solidFill>
                  <a:prstClr val="black"/>
                </a:solidFill>
              </a:rPr>
              <a:t>общеобразоват</a:t>
            </a:r>
            <a:r>
              <a:rPr lang="ru-RU" sz="1200" dirty="0">
                <a:solidFill>
                  <a:prstClr val="black"/>
                </a:solidFill>
              </a:rPr>
              <a:t>. учреждений/ </a:t>
            </a:r>
            <a:r>
              <a:rPr lang="en-US" sz="1200" dirty="0">
                <a:solidFill>
                  <a:prstClr val="black"/>
                </a:solidFill>
              </a:rPr>
              <a:t>[</a:t>
            </a:r>
            <a:r>
              <a:rPr lang="ru-RU" sz="1200" dirty="0">
                <a:solidFill>
                  <a:prstClr val="black"/>
                </a:solidFill>
              </a:rPr>
              <a:t>С.М. Никольский, М.К. Потапов, Н.Н. Решетников, А.В. </a:t>
            </a:r>
            <a:r>
              <a:rPr lang="ru-RU" sz="1200" dirty="0" err="1">
                <a:solidFill>
                  <a:prstClr val="black"/>
                </a:solidFill>
              </a:rPr>
              <a:t>Шевкин</a:t>
            </a:r>
            <a:r>
              <a:rPr lang="en-US" sz="1200" dirty="0">
                <a:solidFill>
                  <a:prstClr val="black"/>
                </a:solidFill>
              </a:rPr>
              <a:t>]</a:t>
            </a:r>
            <a:r>
              <a:rPr lang="ru-RU" sz="1200" dirty="0">
                <a:solidFill>
                  <a:prstClr val="black"/>
                </a:solidFill>
              </a:rPr>
              <a:t>. – 7-е изд. – М.: Просвещение, 2009. – 256 с.: ил. – (МГУ – школе.)</a:t>
            </a:r>
          </a:p>
        </p:txBody>
      </p:sp>
    </p:spTree>
    <p:extLst>
      <p:ext uri="{BB962C8B-B14F-4D97-AF65-F5344CB8AC3E}">
        <p14:creationId xmlns:p14="http://schemas.microsoft.com/office/powerpoint/2010/main" val="7473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479</Words>
  <Application>Microsoft Office PowerPoint</Application>
  <PresentationFormat>Экран (4:3)</PresentationFormat>
  <Paragraphs>88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1_Тема Office</vt:lpstr>
      <vt:lpstr>Муниципальное бюджетное образовательное учреждение «Средняя школа №1» г. Архангельска</vt:lpstr>
      <vt:lpstr>Переместительный закон сложения</vt:lpstr>
      <vt:lpstr>Сочетательный закон сложения</vt:lpstr>
      <vt:lpstr>№ 1         Вычислить:</vt:lpstr>
      <vt:lpstr>Учебник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Законы сложения целых чисел</dc:title>
  <dc:creator>TP</dc:creator>
  <cp:lastModifiedBy>TP</cp:lastModifiedBy>
  <cp:revision>38</cp:revision>
  <dcterms:created xsi:type="dcterms:W3CDTF">2015-10-23T19:16:06Z</dcterms:created>
  <dcterms:modified xsi:type="dcterms:W3CDTF">2020-12-12T15:03:38Z</dcterms:modified>
</cp:coreProperties>
</file>