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14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36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6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05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255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43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00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5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6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88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8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№1» г. Архангельска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296" y="2132856"/>
            <a:ext cx="8229600" cy="132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/>
              <a:t>Презентация к уроку </a:t>
            </a:r>
            <a:r>
              <a:rPr lang="ru-RU" sz="1400" b="1" dirty="0" smtClean="0"/>
              <a:t>геометрии в </a:t>
            </a:r>
            <a:r>
              <a:rPr lang="ru-RU" sz="1400" b="1" dirty="0"/>
              <a:t>9</a:t>
            </a:r>
            <a:r>
              <a:rPr lang="ru-RU" sz="1400" b="1" dirty="0" smtClean="0"/>
              <a:t> </a:t>
            </a:r>
            <a:r>
              <a:rPr lang="ru-RU" sz="1400" b="1" dirty="0" smtClean="0"/>
              <a:t>классе</a:t>
            </a:r>
          </a:p>
          <a:p>
            <a:pPr marL="0" indent="0" algn="ctr">
              <a:buNone/>
            </a:pPr>
            <a:r>
              <a:rPr lang="ru-RU" sz="1400" b="1" dirty="0" smtClean="0"/>
              <a:t>Тема: </a:t>
            </a:r>
            <a:r>
              <a:rPr lang="ru-RU" sz="1400" b="1" dirty="0" smtClean="0"/>
              <a:t>«Соотношение между углами треугольника и противолежащими сторонами»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077072"/>
            <a:ext cx="367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prstClr val="black"/>
                </a:solidFill>
              </a:rPr>
              <a:t>Автор-составитель : Щербакова Татьяна Прокопьевна,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</a:rPr>
              <a:t>у</a:t>
            </a:r>
            <a:r>
              <a:rPr lang="ru-RU" sz="1200" dirty="0" smtClean="0">
                <a:solidFill>
                  <a:prstClr val="black"/>
                </a:solidFill>
              </a:rPr>
              <a:t>читель математики МБОУ «СШ№1»</a:t>
            </a:r>
          </a:p>
          <a:p>
            <a:pPr algn="r"/>
            <a:r>
              <a:rPr lang="ru-RU" sz="1200" dirty="0" smtClean="0">
                <a:solidFill>
                  <a:prstClr val="black"/>
                </a:solidFill>
              </a:rPr>
              <a:t> высшей квалификационной категории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</a:rPr>
              <a:t>г</a:t>
            </a:r>
            <a:r>
              <a:rPr lang="ru-RU" sz="1200" dirty="0" smtClean="0">
                <a:solidFill>
                  <a:prstClr val="black"/>
                </a:solidFill>
              </a:rPr>
              <a:t>. Архангельска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200" y="5589240"/>
            <a:ext cx="1109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г</a:t>
            </a:r>
            <a:r>
              <a:rPr lang="ru-RU" sz="1200" dirty="0" smtClean="0">
                <a:solidFill>
                  <a:prstClr val="black"/>
                </a:solidFill>
              </a:rPr>
              <a:t>. Архангельск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2016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850" y="0"/>
            <a:ext cx="8229600" cy="83671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Теорема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43213" y="836712"/>
            <a:ext cx="7848872" cy="158417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38583" y="936302"/>
            <a:ext cx="74581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В треугольнике против </a:t>
            </a:r>
            <a:r>
              <a:rPr lang="ru-RU" sz="2800" b="1" dirty="0" smtClean="0">
                <a:solidFill>
                  <a:srgbClr val="C00000"/>
                </a:solidFill>
              </a:rPr>
              <a:t>большего </a:t>
            </a:r>
            <a:r>
              <a:rPr lang="ru-RU" sz="2800" b="1" dirty="0" smtClean="0"/>
              <a:t>угла </a:t>
            </a:r>
          </a:p>
          <a:p>
            <a:pPr algn="ctr"/>
            <a:r>
              <a:rPr lang="ru-RU" sz="2800" b="1" dirty="0" smtClean="0"/>
              <a:t>лежит </a:t>
            </a:r>
            <a:r>
              <a:rPr lang="ru-RU" sz="2800" b="1" dirty="0" smtClean="0">
                <a:solidFill>
                  <a:srgbClr val="C00000"/>
                </a:solidFill>
              </a:rPr>
              <a:t>большая</a:t>
            </a:r>
            <a:r>
              <a:rPr lang="ru-RU" sz="2800" b="1" dirty="0" smtClean="0"/>
              <a:t> сторона, </a:t>
            </a:r>
          </a:p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ротив </a:t>
            </a:r>
            <a:r>
              <a:rPr lang="ru-RU" sz="2800" b="1" dirty="0" smtClean="0">
                <a:solidFill>
                  <a:srgbClr val="0070C0"/>
                </a:solidFill>
              </a:rPr>
              <a:t>большей</a:t>
            </a:r>
            <a:r>
              <a:rPr lang="ru-RU" sz="2800" b="1" dirty="0" smtClean="0"/>
              <a:t> стороны лежит </a:t>
            </a:r>
            <a:r>
              <a:rPr lang="ru-RU" sz="2800" b="1" dirty="0" smtClean="0">
                <a:solidFill>
                  <a:srgbClr val="0070C0"/>
                </a:solidFill>
              </a:rPr>
              <a:t>больший</a:t>
            </a:r>
            <a:r>
              <a:rPr lang="ru-RU" sz="2800" b="1" dirty="0" smtClean="0"/>
              <a:t> угол</a:t>
            </a:r>
            <a:endParaRPr lang="ru-RU" sz="2800" b="1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21536" y="2780928"/>
            <a:ext cx="2129825" cy="1368152"/>
          </a:xfrm>
          <a:prstGeom prst="triangle">
            <a:avLst>
              <a:gd name="adj" fmla="val 22679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7969" y="4062263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51361" y="4062263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583" y="263691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2990941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а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367" y="307506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b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>
            <a:off x="364336" y="3691880"/>
            <a:ext cx="914400" cy="914400"/>
          </a:xfrm>
          <a:prstGeom prst="arc">
            <a:avLst>
              <a:gd name="adj1" fmla="val 17247835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03241" y="3691880"/>
                <a:ext cx="506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2800" b="1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241" y="3691880"/>
                <a:ext cx="50687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Дуга 13"/>
          <p:cNvSpPr/>
          <p:nvPr/>
        </p:nvSpPr>
        <p:spPr>
          <a:xfrm>
            <a:off x="2470298" y="3691880"/>
            <a:ext cx="914400" cy="914400"/>
          </a:xfrm>
          <a:prstGeom prst="arc">
            <a:avLst>
              <a:gd name="adj1" fmla="val 10766631"/>
              <a:gd name="adj2" fmla="val 1342984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66020" y="3691880"/>
                <a:ext cx="4619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𝜷</m:t>
                      </m:r>
                    </m:oMath>
                  </m:oMathPara>
                </a14:m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020" y="3691880"/>
                <a:ext cx="46198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947" r="-2632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Дуга 15"/>
          <p:cNvSpPr/>
          <p:nvPr/>
        </p:nvSpPr>
        <p:spPr>
          <a:xfrm>
            <a:off x="2371724" y="3574564"/>
            <a:ext cx="1111548" cy="1157962"/>
          </a:xfrm>
          <a:prstGeom prst="arc">
            <a:avLst>
              <a:gd name="adj1" fmla="val 10964651"/>
              <a:gd name="adj2" fmla="val 1346251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51920" y="2550095"/>
                <a:ext cx="43924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Пусть  углы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ru-RU" sz="2400" b="1" i="1" smtClean="0">
                        <a:latin typeface="Cambria Math"/>
                        <a:ea typeface="Cambria Math"/>
                      </a:rPr>
                      <m:t> и 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ru-RU" sz="2400" b="1" dirty="0" smtClean="0"/>
                  <a:t> острые.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550095"/>
                <a:ext cx="439248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222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011359" y="2996252"/>
            <a:ext cx="302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 теореме синусов :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36867" y="3000177"/>
                <a:ext cx="1531188" cy="6312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𝒔𝒊𝒏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400" b="1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𝒔𝒊𝒏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𝜷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867" y="3000177"/>
                <a:ext cx="1531188" cy="631263"/>
              </a:xfrm>
              <a:prstGeom prst="rect">
                <a:avLst/>
              </a:prstGeom>
              <a:blipFill rotWithShape="1">
                <a:blip r:embed="rId5"/>
                <a:stretch>
                  <a:fillRect b="-86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17364" y="3600598"/>
                <a:ext cx="39903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Если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ru-RU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4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ru-RU" sz="2400" b="1" dirty="0"/>
                  <a:t>, </a:t>
                </a:r>
                <a:r>
                  <a:rPr lang="ru-RU" sz="2400" b="1" dirty="0" smtClean="0"/>
                  <a:t>то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sz="2400" dirty="0" smtClean="0"/>
                  <a:t>&gt;</a:t>
                </a:r>
                <a:r>
                  <a:rPr lang="en-US" sz="24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𝜷</m:t>
                    </m:r>
                  </m:oMath>
                </a14:m>
                <a:r>
                  <a:rPr lang="en-US" b="1" dirty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364" y="3600598"/>
                <a:ext cx="399038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443" t="-1200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732240" y="3536725"/>
            <a:ext cx="22322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Поэтому </a:t>
            </a:r>
            <a:r>
              <a:rPr lang="ru-RU" sz="2400" b="1" i="1" dirty="0" smtClean="0">
                <a:solidFill>
                  <a:srgbClr val="C00000"/>
                </a:solidFill>
              </a:rPr>
              <a:t>а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/>
              <a:t>&gt; </a:t>
            </a:r>
            <a:r>
              <a:rPr lang="en-US" sz="2400" b="1" i="1" dirty="0" smtClean="0">
                <a:solidFill>
                  <a:srgbClr val="00B050"/>
                </a:solidFill>
              </a:rPr>
              <a:t>b</a:t>
            </a:r>
            <a:r>
              <a:rPr lang="en-US" sz="2400" b="1" dirty="0"/>
              <a:t>.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11960" y="4070350"/>
            <a:ext cx="3923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Пусть угол        тупой,</a:t>
            </a:r>
          </a:p>
          <a:p>
            <a:r>
              <a:rPr lang="ru-RU" sz="2400" b="1" dirty="0" smtClean="0"/>
              <a:t> тогда угол 180°-      острый.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03" y="4215824"/>
            <a:ext cx="3603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98" y="4601557"/>
            <a:ext cx="3603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803241" y="4732526"/>
            <a:ext cx="960447" cy="14327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03241" y="4732525"/>
            <a:ext cx="2904663" cy="14327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39552" y="6165304"/>
            <a:ext cx="316835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Дуга 1030"/>
          <p:cNvSpPr/>
          <p:nvPr/>
        </p:nvSpPr>
        <p:spPr>
          <a:xfrm>
            <a:off x="1278736" y="5695475"/>
            <a:ext cx="914400" cy="914400"/>
          </a:xfrm>
          <a:prstGeom prst="arc">
            <a:avLst>
              <a:gd name="adj1" fmla="val 14653835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86" y="5805264"/>
            <a:ext cx="3603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Дуга 1032"/>
          <p:cNvSpPr/>
          <p:nvPr/>
        </p:nvSpPr>
        <p:spPr>
          <a:xfrm>
            <a:off x="3250704" y="5714591"/>
            <a:ext cx="914400" cy="914400"/>
          </a:xfrm>
          <a:prstGeom prst="arc">
            <a:avLst>
              <a:gd name="adj1" fmla="val 10914544"/>
              <a:gd name="adj2" fmla="val 12510678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4" name="Дуга 1033"/>
          <p:cNvSpPr/>
          <p:nvPr/>
        </p:nvSpPr>
        <p:spPr>
          <a:xfrm>
            <a:off x="3162632" y="5589240"/>
            <a:ext cx="1090544" cy="1039751"/>
          </a:xfrm>
          <a:prstGeom prst="arc">
            <a:avLst>
              <a:gd name="adj1" fmla="val 10590940"/>
              <a:gd name="adj2" fmla="val 12047029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269" y="5805264"/>
            <a:ext cx="487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6" name="TextBox 1035"/>
          <p:cNvSpPr txBox="1"/>
          <p:nvPr/>
        </p:nvSpPr>
        <p:spPr>
          <a:xfrm>
            <a:off x="1550629" y="6152675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37" name="TextBox 1036"/>
          <p:cNvSpPr txBox="1"/>
          <p:nvPr/>
        </p:nvSpPr>
        <p:spPr>
          <a:xfrm>
            <a:off x="3612493" y="610911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038" name="TextBox 1037"/>
          <p:cNvSpPr txBox="1"/>
          <p:nvPr/>
        </p:nvSpPr>
        <p:spPr>
          <a:xfrm>
            <a:off x="479190" y="463266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39" name="Дуга 1038"/>
          <p:cNvSpPr/>
          <p:nvPr/>
        </p:nvSpPr>
        <p:spPr>
          <a:xfrm>
            <a:off x="1161213" y="5600211"/>
            <a:ext cx="1083145" cy="1117901"/>
          </a:xfrm>
          <a:prstGeom prst="arc">
            <a:avLst>
              <a:gd name="adj1" fmla="val 10830081"/>
              <a:gd name="adj2" fmla="val 1443901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0" name="TextBox 1039"/>
              <p:cNvSpPr txBox="1"/>
              <p:nvPr/>
            </p:nvSpPr>
            <p:spPr>
              <a:xfrm>
                <a:off x="423757" y="5566900"/>
                <a:ext cx="8402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180°-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040" name="TextBox 10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57" y="5566900"/>
                <a:ext cx="840295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6569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50884" y="4901347"/>
                <a:ext cx="51829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Внешний угол </a:t>
                </a:r>
                <a:r>
                  <a:rPr lang="ru-RU" sz="2400" b="1" dirty="0">
                    <a:solidFill>
                      <a:prstClr val="black"/>
                    </a:solidFill>
                  </a:rPr>
                  <a:t>180</a:t>
                </a:r>
                <a:r>
                  <a:rPr lang="ru-RU" sz="2400" b="1" dirty="0" smtClean="0">
                    <a:solidFill>
                      <a:prstClr val="black"/>
                    </a:solidFill>
                  </a:rPr>
                  <a:t>°-      больше </a:t>
                </a:r>
                <a14:m>
                  <m:oMath xmlns:m="http://schemas.openxmlformats.org/officeDocument/2006/math">
                    <m:r>
                      <a:rPr lang="ru-RU" sz="24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𝜷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2400" b="1" dirty="0" smtClean="0">
                    <a:solidFill>
                      <a:prstClr val="black"/>
                    </a:solidFill>
                  </a:rPr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884" y="4901347"/>
                <a:ext cx="5182934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763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066" y="5001210"/>
            <a:ext cx="3603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662732" y="5331674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(180° - </a:t>
            </a:r>
            <a:r>
              <a:rPr lang="el-G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sin </a:t>
            </a:r>
            <a:r>
              <a:rPr lang="el-G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10328" y="5858719"/>
                <a:ext cx="413472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sz="2400" b="1" dirty="0" smtClean="0"/>
                  <a:t>Поэтому</a:t>
                </a:r>
                <a:r>
                  <a:rPr lang="en-US" sz="24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&gt;</a:t>
                </a:r>
                <a:r>
                  <a:rPr lang="en-US" sz="24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𝜷</m:t>
                    </m:r>
                  </m:oMath>
                </a14:m>
                <a:r>
                  <a:rPr lang="ru-RU" sz="2400" b="1" dirty="0" smtClean="0"/>
                  <a:t>и </a:t>
                </a:r>
                <a:r>
                  <a:rPr lang="ru-RU" sz="2400" b="1" i="1" dirty="0">
                    <a:solidFill>
                      <a:srgbClr val="C00000"/>
                    </a:solidFill>
                  </a:rPr>
                  <a:t>а</a:t>
                </a:r>
                <a:r>
                  <a:rPr lang="en-US" sz="2400" b="1" i="1" dirty="0">
                    <a:solidFill>
                      <a:prstClr val="black"/>
                    </a:solidFill>
                  </a:rPr>
                  <a:t>&gt;</a:t>
                </a:r>
                <a:r>
                  <a:rPr lang="en-US" sz="2400" b="1" i="1" dirty="0">
                    <a:solidFill>
                      <a:srgbClr val="00B050"/>
                    </a:solidFill>
                  </a:rPr>
                  <a:t>b</a:t>
                </a:r>
                <a:r>
                  <a:rPr lang="en-US" sz="2400" b="1" dirty="0">
                    <a:solidFill>
                      <a:prstClr val="black"/>
                    </a:solidFill>
                  </a:rPr>
                  <a:t>.</a:t>
                </a:r>
                <a:endParaRPr lang="ru-RU" sz="2400" b="1" i="1" dirty="0">
                  <a:solidFill>
                    <a:srgbClr val="00B050"/>
                  </a:solidFill>
                </a:endParaRPr>
              </a:p>
              <a:p>
                <a:endParaRPr lang="ru-RU" sz="24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328" y="5858719"/>
                <a:ext cx="4134722" cy="830997"/>
              </a:xfrm>
              <a:prstGeom prst="rect">
                <a:avLst/>
              </a:prstGeom>
              <a:blipFill rotWithShape="1">
                <a:blip r:embed="rId11"/>
                <a:stretch>
                  <a:fillRect l="-2360" t="-6618" r="-1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4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 animBg="1"/>
      <p:bldP spid="20" grpId="0" animBg="1"/>
      <p:bldP spid="21" grpId="0"/>
      <p:bldP spid="22" grpId="0"/>
      <p:bldP spid="1031" grpId="0" animBg="1"/>
      <p:bldP spid="1033" grpId="0" animBg="1"/>
      <p:bldP spid="1034" grpId="0" animBg="1"/>
      <p:bldP spid="1036" grpId="0"/>
      <p:bldP spid="1037" grpId="0"/>
      <p:bldP spid="1038" grpId="0"/>
      <p:bldP spid="1039" grpId="0" animBg="1"/>
      <p:bldP spid="1040" grpId="0" animBg="1"/>
      <p:bldP spid="3" grpId="0" animBg="1"/>
      <p:bldP spid="23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Обратная теорема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83568" y="908720"/>
            <a:ext cx="7704856" cy="118871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50275" y="964467"/>
            <a:ext cx="73714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Против </a:t>
            </a:r>
            <a:r>
              <a:rPr lang="ru-RU" sz="3200" b="1" dirty="0" smtClean="0">
                <a:solidFill>
                  <a:srgbClr val="0070C0"/>
                </a:solidFill>
              </a:rPr>
              <a:t>большей</a:t>
            </a:r>
            <a:r>
              <a:rPr lang="ru-RU" sz="3200" b="1" dirty="0" smtClean="0"/>
              <a:t> стороны треугольника </a:t>
            </a:r>
          </a:p>
          <a:p>
            <a:pPr algn="ctr"/>
            <a:r>
              <a:rPr lang="ru-RU" sz="3200" b="1" dirty="0"/>
              <a:t>л</a:t>
            </a:r>
            <a:r>
              <a:rPr lang="ru-RU" sz="3200" b="1" dirty="0" smtClean="0"/>
              <a:t>ежит </a:t>
            </a:r>
            <a:r>
              <a:rPr lang="ru-RU" sz="3200" b="1" dirty="0" smtClean="0">
                <a:solidFill>
                  <a:srgbClr val="0070C0"/>
                </a:solidFill>
              </a:rPr>
              <a:t>больший</a:t>
            </a:r>
            <a:r>
              <a:rPr lang="ru-RU" sz="3200" b="1" dirty="0" smtClean="0"/>
              <a:t> угол.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25811" y="2190055"/>
            <a:ext cx="322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(Метод от противного)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50275" y="2651720"/>
                <a:ext cx="30734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Если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a</a:t>
                </a:r>
                <a:r>
                  <a:rPr lang="en-US" sz="2400" b="1" i="1" dirty="0" smtClean="0"/>
                  <a:t>&gt;</a:t>
                </a:r>
                <a:r>
                  <a:rPr lang="en-US" sz="2400" b="1" i="1" dirty="0" smtClean="0">
                    <a:solidFill>
                      <a:srgbClr val="00B050"/>
                    </a:solidFill>
                  </a:rPr>
                  <a:t>b</a:t>
                </a:r>
                <a:r>
                  <a:rPr lang="en-US" sz="2400" b="1" dirty="0" smtClean="0"/>
                  <a:t>,</a:t>
                </a:r>
                <a:r>
                  <a:rPr lang="ru-RU" sz="2400" b="1" dirty="0" smtClean="0"/>
                  <a:t> то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ru-RU" sz="2400" b="1" i="1" smtClean="0">
                        <a:latin typeface="Cambria Math"/>
                        <a:ea typeface="Cambria Math"/>
                      </a:rPr>
                      <m:t> &gt;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ru-RU" sz="2400" b="1" dirty="0" smtClean="0"/>
                  <a:t> .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75" y="2651720"/>
                <a:ext cx="307347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970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05108"/>
            <a:ext cx="3030537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35896" y="3113385"/>
                <a:ext cx="23979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1)  Если 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ru-RU" sz="2400" b="1" i="1" smtClean="0">
                        <a:latin typeface="Cambria Math"/>
                        <a:ea typeface="Cambria Math"/>
                      </a:rPr>
                      <m:t> = 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𝜷</m:t>
                    </m:r>
                    <m:r>
                      <a:rPr lang="ru-RU" sz="2400" b="1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113385"/>
                <a:ext cx="239796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80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26073" y="3588300"/>
                <a:ext cx="7208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то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∆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073" y="3588300"/>
                <a:ext cx="720838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2712" t="-9333" b="-3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968950" y="3588300"/>
            <a:ext cx="440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АВС равнобедренный и   </a:t>
            </a:r>
            <a:r>
              <a:rPr lang="en-US" sz="2400" b="1" i="1" dirty="0" smtClean="0">
                <a:solidFill>
                  <a:srgbClr val="C00000"/>
                </a:solidFill>
              </a:rPr>
              <a:t>a </a:t>
            </a:r>
            <a:r>
              <a:rPr lang="en-US" sz="2400" b="1" i="1" dirty="0" smtClean="0"/>
              <a:t>= </a:t>
            </a:r>
            <a:r>
              <a:rPr lang="en-US" sz="2400" b="1" i="1" dirty="0" smtClean="0">
                <a:solidFill>
                  <a:srgbClr val="00B050"/>
                </a:solidFill>
              </a:rPr>
              <a:t>b</a:t>
            </a:r>
            <a:r>
              <a:rPr lang="ru-RU" sz="2400" b="1" i="1" dirty="0" smtClean="0">
                <a:solidFill>
                  <a:srgbClr val="00B050"/>
                </a:solidFill>
              </a:rPr>
              <a:t> </a:t>
            </a:r>
            <a:r>
              <a:rPr lang="ru-RU" sz="2400" b="1" i="1" dirty="0" smtClean="0"/>
              <a:t>. </a:t>
            </a:r>
            <a:endParaRPr lang="ru-RU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21826" y="4134271"/>
                <a:ext cx="23979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2) Если 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ru-RU" sz="2400" b="1" i="1" smtClean="0">
                        <a:latin typeface="Cambria Math"/>
                        <a:ea typeface="Cambria Math"/>
                      </a:rPr>
                      <m:t> &lt;  </m:t>
                    </m:r>
                    <m:r>
                      <a:rPr lang="ru-RU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𝜷</m:t>
                    </m:r>
                    <m:r>
                      <a:rPr lang="ru-RU" sz="2400" b="1" i="1" smtClean="0">
                        <a:latin typeface="Cambria Math"/>
                        <a:ea typeface="Cambria Math"/>
                      </a:rPr>
                      <m:t> ,</m:t>
                    </m:r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826" y="4134271"/>
                <a:ext cx="239796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81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608646" y="4595936"/>
            <a:ext cx="363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То по доказанному  </a:t>
            </a:r>
            <a:r>
              <a:rPr lang="en-US" sz="2400" b="1" i="1" dirty="0" smtClean="0">
                <a:solidFill>
                  <a:srgbClr val="C00000"/>
                </a:solidFill>
              </a:rPr>
              <a:t>a</a:t>
            </a:r>
            <a:r>
              <a:rPr lang="en-US" sz="2400" b="1" i="1" dirty="0" smtClean="0"/>
              <a:t> &lt; </a:t>
            </a:r>
            <a:r>
              <a:rPr lang="en-US" sz="2400" b="1" i="1" dirty="0" smtClean="0">
                <a:solidFill>
                  <a:srgbClr val="00B050"/>
                </a:solidFill>
              </a:rPr>
              <a:t>b</a:t>
            </a:r>
            <a:r>
              <a:rPr lang="ru-RU" sz="2400" b="1" i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/>
              <a:t>.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0274" y="5070375"/>
            <a:ext cx="7538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Получили противоречие с условием теоремы:             .</a:t>
            </a:r>
            <a:endParaRPr lang="ru-RU" sz="24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024924"/>
            <a:ext cx="9747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03983" y="5667632"/>
                <a:ext cx="7098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Значит, предположение не верно, поэтому </a:t>
                </a:r>
                <a14:m>
                  <m:oMath xmlns:m="http://schemas.openxmlformats.org/officeDocument/2006/math">
                    <m:r>
                      <a:rPr lang="ru-RU" sz="2400" b="1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ru-RU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ru-RU" sz="24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&gt;</m:t>
                    </m:r>
                    <m:r>
                      <a:rPr lang="ru-RU" sz="24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ru-RU" sz="2400" b="1" dirty="0">
                    <a:solidFill>
                      <a:prstClr val="black"/>
                    </a:solidFill>
                  </a:rPr>
                  <a:t> .</a:t>
                </a:r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983" y="5667632"/>
                <a:ext cx="7098803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288" t="-10667" r="-601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7378408" y="3639066"/>
            <a:ext cx="677935" cy="3601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97" y="4641843"/>
            <a:ext cx="794536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429124" y="2643182"/>
            <a:ext cx="188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Пусть  </a:t>
            </a:r>
            <a:r>
              <a:rPr lang="el-GR" sz="2400" b="1" dirty="0" smtClean="0"/>
              <a:t>α</a:t>
            </a:r>
            <a:r>
              <a:rPr lang="ru-RU" sz="2400" b="1" dirty="0" smtClean="0"/>
              <a:t> </a:t>
            </a:r>
            <a:r>
              <a:rPr lang="el-GR" sz="2400" b="1" dirty="0" smtClean="0"/>
              <a:t>≤</a:t>
            </a:r>
            <a:r>
              <a:rPr lang="ru-RU" sz="2400" b="1" dirty="0" smtClean="0"/>
              <a:t>  </a:t>
            </a:r>
            <a:r>
              <a:rPr lang="el-GR" sz="2400" b="1" dirty="0" smtClean="0">
                <a:solidFill>
                  <a:srgbClr val="00B050"/>
                </a:solidFill>
              </a:rPr>
              <a:t>β</a:t>
            </a:r>
            <a:r>
              <a:rPr lang="ru-RU" dirty="0" smtClean="0"/>
              <a:t>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90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 animBg="1"/>
      <p:bldP spid="9" grpId="0" animBg="1"/>
      <p:bldP spid="11" grpId="0" animBg="1"/>
      <p:bldP spid="12" grpId="0"/>
      <p:bldP spid="13" grpId="0" animBg="1"/>
      <p:bldP spid="14" grpId="0"/>
      <p:bldP spid="15" grpId="0"/>
      <p:bldP spid="16" grpId="0" animBg="1"/>
      <p:bldP spid="17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96"/>
            <a:ext cx="8229600" cy="97753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852413" y="1678678"/>
            <a:ext cx="2748604" cy="2016224"/>
          </a:xfrm>
          <a:prstGeom prst="triangle">
            <a:avLst>
              <a:gd name="adj" fmla="val 21264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56" y="1700202"/>
            <a:ext cx="280511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676842" y="3715179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А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295" y="3497078"/>
            <a:ext cx="536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56" y="1413066"/>
            <a:ext cx="5238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 flipH="1">
            <a:off x="6365576" y="3600936"/>
            <a:ext cx="222648" cy="2160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32240" y="2520816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62289" y="3191959"/>
            <a:ext cx="671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40°</a:t>
            </a:r>
            <a:endParaRPr lang="ru-RU" sz="2800" i="1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843685" y="1681390"/>
            <a:ext cx="2748604" cy="2016224"/>
          </a:xfrm>
          <a:prstGeom prst="triangle">
            <a:avLst>
              <a:gd name="adj" fmla="val 2126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83644" y="3697613"/>
            <a:ext cx="51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17117" y="369761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7170" y="1343783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84465" y="3174394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45°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3886" y="3174392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62°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11" name="Прямая соединительная линия 10"/>
          <p:cNvCxnSpPr>
            <a:stCxn id="18" idx="2"/>
            <a:endCxn id="18" idx="0"/>
          </p:cNvCxnSpPr>
          <p:nvPr/>
        </p:nvCxnSpPr>
        <p:spPr>
          <a:xfrm flipV="1">
            <a:off x="843685" y="1681390"/>
            <a:ext cx="584463" cy="20162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8" idx="0"/>
            <a:endCxn id="5" idx="4"/>
          </p:cNvCxnSpPr>
          <p:nvPr/>
        </p:nvCxnSpPr>
        <p:spPr>
          <a:xfrm>
            <a:off x="1428148" y="1681390"/>
            <a:ext cx="2172869" cy="20135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29086" y="4075767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62° </a:t>
            </a:r>
            <a:r>
              <a:rPr lang="en-US" sz="2800" b="1" dirty="0" smtClean="0"/>
              <a:t>&gt; </a:t>
            </a:r>
            <a:r>
              <a:rPr lang="en-US" sz="2800" b="1" dirty="0" smtClean="0">
                <a:solidFill>
                  <a:srgbClr val="00B050"/>
                </a:solidFill>
              </a:rPr>
              <a:t>45°</a:t>
            </a:r>
            <a:r>
              <a:rPr lang="en-US" sz="2800" b="1" dirty="0" smtClean="0"/>
              <a:t>,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329085" y="4598987"/>
            <a:ext cx="1584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AC</a:t>
            </a:r>
            <a:r>
              <a:rPr lang="en-US" sz="2800" b="1" dirty="0" smtClean="0"/>
              <a:t>  &gt;  </a:t>
            </a:r>
            <a:r>
              <a:rPr lang="en-US" sz="2800" b="1" dirty="0" smtClean="0">
                <a:solidFill>
                  <a:srgbClr val="00B050"/>
                </a:solidFill>
              </a:rPr>
              <a:t>BC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8431" y="5145402"/>
            <a:ext cx="3318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sz="2800" b="1" dirty="0" smtClean="0"/>
              <a:t>C = 180° - (</a:t>
            </a:r>
            <a:r>
              <a:rPr lang="en-US" sz="2800" b="1" dirty="0" smtClean="0">
                <a:solidFill>
                  <a:srgbClr val="00B050"/>
                </a:solidFill>
              </a:rPr>
              <a:t>45°</a:t>
            </a:r>
            <a:r>
              <a:rPr lang="en-US" sz="2800" b="1" dirty="0" smtClean="0"/>
              <a:t>+ </a:t>
            </a:r>
            <a:r>
              <a:rPr lang="en-US" sz="2800" b="1" dirty="0" smtClean="0">
                <a:solidFill>
                  <a:srgbClr val="C00000"/>
                </a:solidFill>
              </a:rPr>
              <a:t>62°</a:t>
            </a:r>
            <a:r>
              <a:rPr lang="en-US" sz="2800" b="1" dirty="0" smtClean="0"/>
              <a:t>),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29432" y="5668622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sz="2800" b="1" i="1" dirty="0" smtClean="0"/>
              <a:t>C </a:t>
            </a:r>
            <a:r>
              <a:rPr lang="en-US" sz="2800" b="1" dirty="0" smtClean="0"/>
              <a:t>= 73°.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015604" y="6096510"/>
            <a:ext cx="267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AB –</a:t>
            </a:r>
            <a:r>
              <a:rPr lang="en-US" dirty="0" smtClean="0"/>
              <a:t> </a:t>
            </a:r>
            <a:r>
              <a:rPr lang="ru-RU" sz="2400" b="1" dirty="0" smtClean="0"/>
              <a:t>наибольшая.</a:t>
            </a:r>
            <a:endParaRPr lang="ru-RU" sz="2400" b="1" dirty="0"/>
          </a:p>
        </p:txBody>
      </p:sp>
      <p:sp>
        <p:nvSpPr>
          <p:cNvPr id="3072" name="TextBox 3071"/>
          <p:cNvSpPr txBox="1"/>
          <p:nvPr/>
        </p:nvSpPr>
        <p:spPr>
          <a:xfrm>
            <a:off x="4967640" y="4333028"/>
            <a:ext cx="120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sz="2800" b="1" dirty="0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smtClean="0"/>
              <a:t> L</a:t>
            </a:r>
            <a:r>
              <a:rPr lang="en-US" sz="2800" b="1" dirty="0" smtClean="0"/>
              <a:t>C </a:t>
            </a:r>
            <a:r>
              <a:rPr lang="en-US" dirty="0" smtClean="0"/>
              <a:t>=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3" name="TextBox 3072"/>
              <p:cNvSpPr txBox="1"/>
              <p:nvPr/>
            </p:nvSpPr>
            <p:spPr>
              <a:xfrm>
                <a:off x="6107760" y="4242671"/>
                <a:ext cx="2340705" cy="712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𝟏𝟖𝟎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°−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𝟒𝟎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°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70°.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3" name="TextBox 30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760" y="4242671"/>
                <a:ext cx="2340705" cy="712631"/>
              </a:xfrm>
              <a:prstGeom prst="rect">
                <a:avLst/>
              </a:prstGeom>
              <a:blipFill rotWithShape="1">
                <a:blip r:embed="rId5"/>
                <a:stretch>
                  <a:fillRect r="-2865" b="-3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TextBox 3076"/>
          <p:cNvSpPr txBox="1"/>
          <p:nvPr/>
        </p:nvSpPr>
        <p:spPr>
          <a:xfrm>
            <a:off x="5937892" y="5117841"/>
            <a:ext cx="1601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70° &gt; 40°.</a:t>
            </a:r>
            <a:endParaRPr lang="ru-RU" sz="2800" b="1" dirty="0"/>
          </a:p>
        </p:txBody>
      </p:sp>
      <p:sp>
        <p:nvSpPr>
          <p:cNvPr id="3078" name="TextBox 3077"/>
          <p:cNvSpPr txBox="1"/>
          <p:nvPr/>
        </p:nvSpPr>
        <p:spPr>
          <a:xfrm>
            <a:off x="5718285" y="5573290"/>
            <a:ext cx="2184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AB = BC &gt; AC.</a:t>
            </a:r>
            <a:endParaRPr lang="ru-RU" sz="2800" b="1" dirty="0"/>
          </a:p>
        </p:txBody>
      </p:sp>
      <p:sp>
        <p:nvSpPr>
          <p:cNvPr id="3079" name="TextBox 3078"/>
          <p:cNvSpPr txBox="1"/>
          <p:nvPr/>
        </p:nvSpPr>
        <p:spPr>
          <a:xfrm>
            <a:off x="4465816" y="6133127"/>
            <a:ext cx="4244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Боковая сторона наибольшая.</a:t>
            </a:r>
            <a:endParaRPr lang="ru-RU" sz="2400" b="1" dirty="0"/>
          </a:p>
        </p:txBody>
      </p:sp>
      <p:sp>
        <p:nvSpPr>
          <p:cNvPr id="3081" name="Скругленный прямоугольник 3080"/>
          <p:cNvSpPr/>
          <p:nvPr/>
        </p:nvSpPr>
        <p:spPr>
          <a:xfrm>
            <a:off x="1854925" y="961205"/>
            <a:ext cx="5715413" cy="49867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54" y="890664"/>
            <a:ext cx="56276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4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072" grpId="0"/>
      <p:bldP spid="3073" grpId="0"/>
      <p:bldP spid="3077" grpId="0"/>
      <p:bldP spid="3078" grpId="0"/>
      <p:bldP spid="3079" grpId="0"/>
      <p:bldP spid="30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Учебник</a:t>
            </a:r>
            <a:endParaRPr lang="ru-RU" sz="1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68760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200" b="1" dirty="0" smtClean="0">
                <a:solidFill>
                  <a:prstClr val="black"/>
                </a:solidFill>
              </a:rPr>
              <a:t>Геометрия</a:t>
            </a:r>
            <a:r>
              <a:rPr lang="ru-RU" sz="1200" dirty="0" smtClean="0">
                <a:solidFill>
                  <a:prstClr val="black"/>
                </a:solidFill>
              </a:rPr>
              <a:t>. 7-9 классы: </a:t>
            </a:r>
            <a:r>
              <a:rPr lang="ru-RU" sz="1200" dirty="0">
                <a:solidFill>
                  <a:prstClr val="black"/>
                </a:solidFill>
              </a:rPr>
              <a:t>учеб. </a:t>
            </a:r>
            <a:r>
              <a:rPr lang="ru-RU" sz="1200" dirty="0" smtClean="0">
                <a:solidFill>
                  <a:prstClr val="black"/>
                </a:solidFill>
              </a:rPr>
              <a:t>для </a:t>
            </a:r>
            <a:r>
              <a:rPr lang="ru-RU" sz="1200" dirty="0" err="1">
                <a:solidFill>
                  <a:prstClr val="black"/>
                </a:solidFill>
              </a:rPr>
              <a:t>общеобразоват</a:t>
            </a:r>
            <a:r>
              <a:rPr lang="ru-RU" sz="1200" dirty="0">
                <a:solidFill>
                  <a:prstClr val="black"/>
                </a:solidFill>
              </a:rPr>
              <a:t>. </a:t>
            </a:r>
            <a:r>
              <a:rPr lang="ru-RU" sz="1200" dirty="0" smtClean="0">
                <a:solidFill>
                  <a:prstClr val="black"/>
                </a:solidFill>
              </a:rPr>
              <a:t>организаций/ А.В. Погорелов.– </a:t>
            </a:r>
            <a:r>
              <a:rPr lang="ru-RU" sz="1200" dirty="0">
                <a:solidFill>
                  <a:prstClr val="black"/>
                </a:solidFill>
              </a:rPr>
              <a:t>М.: Просвещение, </a:t>
            </a:r>
            <a:r>
              <a:rPr lang="ru-RU" sz="1200" dirty="0" smtClean="0">
                <a:solidFill>
                  <a:prstClr val="black"/>
                </a:solidFill>
              </a:rPr>
              <a:t>2013. </a:t>
            </a:r>
            <a:r>
              <a:rPr lang="ru-RU" sz="1200" dirty="0">
                <a:solidFill>
                  <a:prstClr val="black"/>
                </a:solidFill>
              </a:rPr>
              <a:t>– </a:t>
            </a:r>
            <a:r>
              <a:rPr lang="ru-RU" sz="1200" dirty="0" smtClean="0">
                <a:solidFill>
                  <a:prstClr val="black"/>
                </a:solidFill>
              </a:rPr>
              <a:t>240 </a:t>
            </a:r>
            <a:r>
              <a:rPr lang="ru-RU" sz="1200" dirty="0">
                <a:solidFill>
                  <a:prstClr val="black"/>
                </a:solidFill>
              </a:rPr>
              <a:t>с.: ил. – </a:t>
            </a:r>
            <a:r>
              <a:rPr lang="en-US" sz="1200" dirty="0" smtClean="0">
                <a:solidFill>
                  <a:prstClr val="black"/>
                </a:solidFill>
              </a:rPr>
              <a:t>ISBN 978-509-018972-9</a:t>
            </a:r>
            <a:r>
              <a:rPr lang="ru-RU" sz="1200" dirty="0" smtClean="0">
                <a:solidFill>
                  <a:prstClr val="black"/>
                </a:solidFill>
              </a:rPr>
              <a:t>.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4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330</Words>
  <Application>Microsoft Office PowerPoint</Application>
  <PresentationFormat>Экран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Муниципальное бюджетное образовательное учреждение «Средняя школа №1» г. Архангельска</vt:lpstr>
      <vt:lpstr>Теорема</vt:lpstr>
      <vt:lpstr>Обратная теорема</vt:lpstr>
      <vt:lpstr>Задача</vt:lpstr>
      <vt:lpstr>Учебник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Соотношение между углами треугольника и противолежащими сторонами</dc:title>
  <dc:creator>TP</dc:creator>
  <cp:lastModifiedBy>TP</cp:lastModifiedBy>
  <cp:revision>27</cp:revision>
  <dcterms:created xsi:type="dcterms:W3CDTF">2015-10-28T20:17:02Z</dcterms:created>
  <dcterms:modified xsi:type="dcterms:W3CDTF">2020-12-13T13:23:29Z</dcterms:modified>
</cp:coreProperties>
</file>