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2" r:id="rId2"/>
    <p:sldId id="283" r:id="rId3"/>
    <p:sldId id="265" r:id="rId4"/>
    <p:sldId id="264" r:id="rId5"/>
    <p:sldId id="262" r:id="rId6"/>
    <p:sldId id="267" r:id="rId7"/>
    <p:sldId id="261" r:id="rId8"/>
    <p:sldId id="268" r:id="rId9"/>
    <p:sldId id="279" r:id="rId10"/>
    <p:sldId id="269" r:id="rId11"/>
    <p:sldId id="280" r:id="rId12"/>
    <p:sldId id="281" r:id="rId13"/>
    <p:sldId id="270" r:id="rId14"/>
    <p:sldId id="273" r:id="rId15"/>
    <p:sldId id="274" r:id="rId16"/>
    <p:sldId id="28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3B7E44-D924-4785-9FA7-3B5E77E9E29C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A33EAE-B546-4816-8D89-D68E77DEC23D}">
      <dgm:prSet/>
      <dgm:spPr/>
      <dgm:t>
        <a:bodyPr/>
        <a:lstStyle/>
        <a:p>
          <a:r>
            <a:rPr lang="ru-RU" smtClean="0"/>
            <a:t>Закон РФ «Об образовании»;</a:t>
          </a:r>
          <a:endParaRPr lang="ru-RU"/>
        </a:p>
      </dgm:t>
    </dgm:pt>
    <dgm:pt modelId="{E3383A0A-A4E9-4D9C-A544-544D7387C714}" type="sibTrans" cxnId="{6DAB4EB5-E6F2-4718-8733-DB9067BB75A3}">
      <dgm:prSet/>
      <dgm:spPr/>
      <dgm:t>
        <a:bodyPr/>
        <a:lstStyle/>
        <a:p>
          <a:endParaRPr lang="ru-RU"/>
        </a:p>
      </dgm:t>
    </dgm:pt>
    <dgm:pt modelId="{AA8CCF81-0E42-4425-A515-86C95C4CC145}" type="parTrans" cxnId="{6DAB4EB5-E6F2-4718-8733-DB9067BB75A3}">
      <dgm:prSet/>
      <dgm:spPr/>
      <dgm:t>
        <a:bodyPr/>
        <a:lstStyle/>
        <a:p>
          <a:endParaRPr lang="ru-RU"/>
        </a:p>
      </dgm:t>
    </dgm:pt>
    <dgm:pt modelId="{9C44B675-2472-4218-B4AD-AA3AE0EFE491}">
      <dgm:prSet/>
      <dgm:spPr/>
      <dgm:t>
        <a:bodyPr/>
        <a:lstStyle/>
        <a:p>
          <a:r>
            <a:rPr lang="ru-RU" smtClean="0"/>
            <a:t>сборник нормативных документов;</a:t>
          </a:r>
          <a:endParaRPr lang="ru-RU"/>
        </a:p>
      </dgm:t>
    </dgm:pt>
    <dgm:pt modelId="{C7BC601A-9D96-45DA-834E-FB200F348364}" type="sibTrans" cxnId="{14465C27-619A-40A6-8641-1B1455B2E117}">
      <dgm:prSet/>
      <dgm:spPr/>
      <dgm:t>
        <a:bodyPr/>
        <a:lstStyle/>
        <a:p>
          <a:endParaRPr lang="ru-RU"/>
        </a:p>
      </dgm:t>
    </dgm:pt>
    <dgm:pt modelId="{32F1B60F-E946-4BD8-9478-8893DB726F1A}" type="parTrans" cxnId="{14465C27-619A-40A6-8641-1B1455B2E117}">
      <dgm:prSet/>
      <dgm:spPr/>
      <dgm:t>
        <a:bodyPr/>
        <a:lstStyle/>
        <a:p>
          <a:endParaRPr lang="ru-RU"/>
        </a:p>
      </dgm:t>
    </dgm:pt>
    <dgm:pt modelId="{3986BE5C-6F3F-43E8-9C63-C7B892BFCB5F}">
      <dgm:prSet/>
      <dgm:spPr/>
      <dgm:t>
        <a:bodyPr/>
        <a:lstStyle/>
        <a:p>
          <a:r>
            <a:rPr lang="ru-RU" dirty="0" smtClean="0"/>
            <a:t>Федеральный государственный образовательный стандарт основного и среднего общего образования; </a:t>
          </a:r>
          <a:endParaRPr lang="ru-RU" dirty="0"/>
        </a:p>
      </dgm:t>
    </dgm:pt>
    <dgm:pt modelId="{BB16C359-35F7-40F5-9216-BC8094A86CA7}" type="sibTrans" cxnId="{90F01746-D2A2-409B-BFBC-320BDF1E727C}">
      <dgm:prSet/>
      <dgm:spPr/>
      <dgm:t>
        <a:bodyPr/>
        <a:lstStyle/>
        <a:p>
          <a:endParaRPr lang="ru-RU"/>
        </a:p>
      </dgm:t>
    </dgm:pt>
    <dgm:pt modelId="{F9A28573-5964-428B-912F-D7D05A59BC75}" type="parTrans" cxnId="{90F01746-D2A2-409B-BFBC-320BDF1E727C}">
      <dgm:prSet/>
      <dgm:spPr/>
      <dgm:t>
        <a:bodyPr/>
        <a:lstStyle/>
        <a:p>
          <a:endParaRPr lang="ru-RU"/>
        </a:p>
      </dgm:t>
    </dgm:pt>
    <dgm:pt modelId="{E86587D8-B689-4C62-9B05-90BA5585ECCC}">
      <dgm:prSet/>
      <dgm:spPr/>
      <dgm:t>
        <a:bodyPr/>
        <a:lstStyle/>
        <a:p>
          <a:r>
            <a:rPr lang="ru-RU" smtClean="0"/>
            <a:t>гигиенические требования к условиям обучения в общеобразовательных учреждениях (СанПиН 2.4.2.2821-10);</a:t>
          </a:r>
          <a:endParaRPr lang="ru-RU"/>
        </a:p>
      </dgm:t>
    </dgm:pt>
    <dgm:pt modelId="{C99F33D6-4BAB-4DAA-BCD0-448FE4D0BEA4}" type="sibTrans" cxnId="{CD49A2D7-5776-4CF8-B8D4-CF50C0320818}">
      <dgm:prSet/>
      <dgm:spPr/>
      <dgm:t>
        <a:bodyPr/>
        <a:lstStyle/>
        <a:p>
          <a:endParaRPr lang="ru-RU"/>
        </a:p>
      </dgm:t>
    </dgm:pt>
    <dgm:pt modelId="{11709218-07C1-4029-9E4B-3B726579A203}" type="parTrans" cxnId="{CD49A2D7-5776-4CF8-B8D4-CF50C0320818}">
      <dgm:prSet/>
      <dgm:spPr/>
      <dgm:t>
        <a:bodyPr/>
        <a:lstStyle/>
        <a:p>
          <a:endParaRPr lang="ru-RU"/>
        </a:p>
      </dgm:t>
    </dgm:pt>
    <dgm:pt modelId="{9EDC9102-933C-4231-8D22-9CE8F1781E2E}">
      <dgm:prSet/>
      <dgm:spPr/>
      <dgm:t>
        <a:bodyPr/>
        <a:lstStyle/>
        <a:p>
          <a:r>
            <a:rPr lang="ru-RU" smtClean="0"/>
            <a:t> календарно – тематическое планирование;</a:t>
          </a:r>
          <a:endParaRPr lang="ru-RU"/>
        </a:p>
      </dgm:t>
    </dgm:pt>
    <dgm:pt modelId="{742B7A07-B24F-460D-B589-2EACCBB8014E}" type="sibTrans" cxnId="{98D579D1-71C0-4344-BC5B-5D3FB35F6346}">
      <dgm:prSet/>
      <dgm:spPr/>
      <dgm:t>
        <a:bodyPr/>
        <a:lstStyle/>
        <a:p>
          <a:endParaRPr lang="ru-RU"/>
        </a:p>
      </dgm:t>
    </dgm:pt>
    <dgm:pt modelId="{21744379-B501-4F55-B2CC-67C13BE2FF59}" type="parTrans" cxnId="{98D579D1-71C0-4344-BC5B-5D3FB35F6346}">
      <dgm:prSet/>
      <dgm:spPr/>
      <dgm:t>
        <a:bodyPr/>
        <a:lstStyle/>
        <a:p>
          <a:endParaRPr lang="ru-RU"/>
        </a:p>
      </dgm:t>
    </dgm:pt>
    <dgm:pt modelId="{F9A019B0-9E72-43B5-A5EF-9BFCF328AD88}">
      <dgm:prSet/>
      <dgm:spPr/>
      <dgm:t>
        <a:bodyPr/>
        <a:lstStyle/>
        <a:p>
          <a:r>
            <a:rPr lang="ru-RU" smtClean="0"/>
            <a:t>материалы по самообразованию учителя</a:t>
          </a:r>
          <a:endParaRPr lang="ru-RU"/>
        </a:p>
      </dgm:t>
    </dgm:pt>
    <dgm:pt modelId="{0614A750-42FE-48E1-AEBD-4CF5879F26F8}" type="sibTrans" cxnId="{6D877BD3-9415-4FFA-90DA-67E1F4921EB0}">
      <dgm:prSet/>
      <dgm:spPr/>
      <dgm:t>
        <a:bodyPr/>
        <a:lstStyle/>
        <a:p>
          <a:endParaRPr lang="ru-RU"/>
        </a:p>
      </dgm:t>
    </dgm:pt>
    <dgm:pt modelId="{9B203498-ACC8-4572-B209-D3588FB82AAD}" type="parTrans" cxnId="{6D877BD3-9415-4FFA-90DA-67E1F4921EB0}">
      <dgm:prSet/>
      <dgm:spPr/>
      <dgm:t>
        <a:bodyPr/>
        <a:lstStyle/>
        <a:p>
          <a:endParaRPr lang="ru-RU"/>
        </a:p>
      </dgm:t>
    </dgm:pt>
    <dgm:pt modelId="{BD42D40C-2416-42DA-A389-302BC5DD76A9}" type="pres">
      <dgm:prSet presAssocID="{DF3B7E44-D924-4785-9FA7-3B5E77E9E29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FCE01C-DA47-4D80-AE9D-C09ED6799619}" type="pres">
      <dgm:prSet presAssocID="{41A33EAE-B546-4816-8D89-D68E77DEC23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4636F-16C1-421F-9106-344F176859F1}" type="pres">
      <dgm:prSet presAssocID="{E3383A0A-A4E9-4D9C-A544-544D7387C714}" presName="sibTrans" presStyleCnt="0"/>
      <dgm:spPr/>
    </dgm:pt>
    <dgm:pt modelId="{F3D33BC3-EEE9-4625-AFAC-652B823F3F76}" type="pres">
      <dgm:prSet presAssocID="{9C44B675-2472-4218-B4AD-AA3AE0EFE49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7DDB6-1063-43DE-B407-CFF3EB231855}" type="pres">
      <dgm:prSet presAssocID="{C7BC601A-9D96-45DA-834E-FB200F348364}" presName="sibTrans" presStyleCnt="0"/>
      <dgm:spPr/>
    </dgm:pt>
    <dgm:pt modelId="{5BA5BD06-D9EF-457E-AA77-854FDC37C937}" type="pres">
      <dgm:prSet presAssocID="{3986BE5C-6F3F-43E8-9C63-C7B892BFCB5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96CC2-4F73-4F9D-BFE3-AF36E572B45A}" type="pres">
      <dgm:prSet presAssocID="{BB16C359-35F7-40F5-9216-BC8094A86CA7}" presName="sibTrans" presStyleCnt="0"/>
      <dgm:spPr/>
    </dgm:pt>
    <dgm:pt modelId="{2F44D593-CB01-4076-9A6D-46FF0D1A0B42}" type="pres">
      <dgm:prSet presAssocID="{E86587D8-B689-4C62-9B05-90BA5585ECC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C9107-BB6B-400F-B5D9-1B41F4D6DA09}" type="pres">
      <dgm:prSet presAssocID="{C99F33D6-4BAB-4DAA-BCD0-448FE4D0BEA4}" presName="sibTrans" presStyleCnt="0"/>
      <dgm:spPr/>
    </dgm:pt>
    <dgm:pt modelId="{FEE3F152-FE1D-4894-88BB-A6DE06C7046D}" type="pres">
      <dgm:prSet presAssocID="{9EDC9102-933C-4231-8D22-9CE8F1781E2E}" presName="node" presStyleLbl="node1" presStyleIdx="4" presStyleCnt="6" custLinFactNeighborX="-1947" custLinFactNeighborY="-3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DB79D-A83A-4BBC-8212-6AFAF29984F3}" type="pres">
      <dgm:prSet presAssocID="{742B7A07-B24F-460D-B589-2EACCBB8014E}" presName="sibTrans" presStyleCnt="0"/>
      <dgm:spPr/>
    </dgm:pt>
    <dgm:pt modelId="{5B61EF36-3503-4E5F-9E33-C64297CD07AD}" type="pres">
      <dgm:prSet presAssocID="{F9A019B0-9E72-43B5-A5EF-9BFCF328AD8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FAB28D-CD83-428D-A821-34A97B7EDF8C}" type="presOf" srcId="{9EDC9102-933C-4231-8D22-9CE8F1781E2E}" destId="{FEE3F152-FE1D-4894-88BB-A6DE06C7046D}" srcOrd="0" destOrd="0" presId="urn:microsoft.com/office/officeart/2005/8/layout/default"/>
    <dgm:cxn modelId="{90F01746-D2A2-409B-BFBC-320BDF1E727C}" srcId="{DF3B7E44-D924-4785-9FA7-3B5E77E9E29C}" destId="{3986BE5C-6F3F-43E8-9C63-C7B892BFCB5F}" srcOrd="2" destOrd="0" parTransId="{F9A28573-5964-428B-912F-D7D05A59BC75}" sibTransId="{BB16C359-35F7-40F5-9216-BC8094A86CA7}"/>
    <dgm:cxn modelId="{CD49A2D7-5776-4CF8-B8D4-CF50C0320818}" srcId="{DF3B7E44-D924-4785-9FA7-3B5E77E9E29C}" destId="{E86587D8-B689-4C62-9B05-90BA5585ECCC}" srcOrd="3" destOrd="0" parTransId="{11709218-07C1-4029-9E4B-3B726579A203}" sibTransId="{C99F33D6-4BAB-4DAA-BCD0-448FE4D0BEA4}"/>
    <dgm:cxn modelId="{6DAB4EB5-E6F2-4718-8733-DB9067BB75A3}" srcId="{DF3B7E44-D924-4785-9FA7-3B5E77E9E29C}" destId="{41A33EAE-B546-4816-8D89-D68E77DEC23D}" srcOrd="0" destOrd="0" parTransId="{AA8CCF81-0E42-4425-A515-86C95C4CC145}" sibTransId="{E3383A0A-A4E9-4D9C-A544-544D7387C714}"/>
    <dgm:cxn modelId="{14465C27-619A-40A6-8641-1B1455B2E117}" srcId="{DF3B7E44-D924-4785-9FA7-3B5E77E9E29C}" destId="{9C44B675-2472-4218-B4AD-AA3AE0EFE491}" srcOrd="1" destOrd="0" parTransId="{32F1B60F-E946-4BD8-9478-8893DB726F1A}" sibTransId="{C7BC601A-9D96-45DA-834E-FB200F348364}"/>
    <dgm:cxn modelId="{6D877BD3-9415-4FFA-90DA-67E1F4921EB0}" srcId="{DF3B7E44-D924-4785-9FA7-3B5E77E9E29C}" destId="{F9A019B0-9E72-43B5-A5EF-9BFCF328AD88}" srcOrd="5" destOrd="0" parTransId="{9B203498-ACC8-4572-B209-D3588FB82AAD}" sibTransId="{0614A750-42FE-48E1-AEBD-4CF5879F26F8}"/>
    <dgm:cxn modelId="{0C4E72F9-434D-48AE-85ED-7CC59713D93E}" type="presOf" srcId="{E86587D8-B689-4C62-9B05-90BA5585ECCC}" destId="{2F44D593-CB01-4076-9A6D-46FF0D1A0B42}" srcOrd="0" destOrd="0" presId="urn:microsoft.com/office/officeart/2005/8/layout/default"/>
    <dgm:cxn modelId="{3331F4CF-FC01-409E-A73A-98A4E17CC3CF}" type="presOf" srcId="{DF3B7E44-D924-4785-9FA7-3B5E77E9E29C}" destId="{BD42D40C-2416-42DA-A389-302BC5DD76A9}" srcOrd="0" destOrd="0" presId="urn:microsoft.com/office/officeart/2005/8/layout/default"/>
    <dgm:cxn modelId="{7379EA9A-DD63-4762-82F3-E4F4B1A88D16}" type="presOf" srcId="{3986BE5C-6F3F-43E8-9C63-C7B892BFCB5F}" destId="{5BA5BD06-D9EF-457E-AA77-854FDC37C937}" srcOrd="0" destOrd="0" presId="urn:microsoft.com/office/officeart/2005/8/layout/default"/>
    <dgm:cxn modelId="{173C2A8C-32AA-4E88-BCBA-CC268A82E087}" type="presOf" srcId="{41A33EAE-B546-4816-8D89-D68E77DEC23D}" destId="{4FFCE01C-DA47-4D80-AE9D-C09ED6799619}" srcOrd="0" destOrd="0" presId="urn:microsoft.com/office/officeart/2005/8/layout/default"/>
    <dgm:cxn modelId="{D59260DE-ECF0-442B-AE57-96D8DB5AF35B}" type="presOf" srcId="{9C44B675-2472-4218-B4AD-AA3AE0EFE491}" destId="{F3D33BC3-EEE9-4625-AFAC-652B823F3F76}" srcOrd="0" destOrd="0" presId="urn:microsoft.com/office/officeart/2005/8/layout/default"/>
    <dgm:cxn modelId="{98D579D1-71C0-4344-BC5B-5D3FB35F6346}" srcId="{DF3B7E44-D924-4785-9FA7-3B5E77E9E29C}" destId="{9EDC9102-933C-4231-8D22-9CE8F1781E2E}" srcOrd="4" destOrd="0" parTransId="{21744379-B501-4F55-B2CC-67C13BE2FF59}" sibTransId="{742B7A07-B24F-460D-B589-2EACCBB8014E}"/>
    <dgm:cxn modelId="{7CEEFC40-4269-43D5-819E-5457AD90D356}" type="presOf" srcId="{F9A019B0-9E72-43B5-A5EF-9BFCF328AD88}" destId="{5B61EF36-3503-4E5F-9E33-C64297CD07AD}" srcOrd="0" destOrd="0" presId="urn:microsoft.com/office/officeart/2005/8/layout/default"/>
    <dgm:cxn modelId="{32853ED6-296D-4C0C-B5C0-51229BD96FB5}" type="presParOf" srcId="{BD42D40C-2416-42DA-A389-302BC5DD76A9}" destId="{4FFCE01C-DA47-4D80-AE9D-C09ED6799619}" srcOrd="0" destOrd="0" presId="urn:microsoft.com/office/officeart/2005/8/layout/default"/>
    <dgm:cxn modelId="{406449D2-0756-4B87-AA2E-162134D10636}" type="presParOf" srcId="{BD42D40C-2416-42DA-A389-302BC5DD76A9}" destId="{06B4636F-16C1-421F-9106-344F176859F1}" srcOrd="1" destOrd="0" presId="urn:microsoft.com/office/officeart/2005/8/layout/default"/>
    <dgm:cxn modelId="{A1FE1411-8559-4E9C-BD27-D0F4616F4FB9}" type="presParOf" srcId="{BD42D40C-2416-42DA-A389-302BC5DD76A9}" destId="{F3D33BC3-EEE9-4625-AFAC-652B823F3F76}" srcOrd="2" destOrd="0" presId="urn:microsoft.com/office/officeart/2005/8/layout/default"/>
    <dgm:cxn modelId="{73334593-9B80-4DED-B2E8-5478E7A9925F}" type="presParOf" srcId="{BD42D40C-2416-42DA-A389-302BC5DD76A9}" destId="{84C7DDB6-1063-43DE-B407-CFF3EB231855}" srcOrd="3" destOrd="0" presId="urn:microsoft.com/office/officeart/2005/8/layout/default"/>
    <dgm:cxn modelId="{BA9D9C65-9F6A-4D82-83F4-2ED4AAE8DC14}" type="presParOf" srcId="{BD42D40C-2416-42DA-A389-302BC5DD76A9}" destId="{5BA5BD06-D9EF-457E-AA77-854FDC37C937}" srcOrd="4" destOrd="0" presId="urn:microsoft.com/office/officeart/2005/8/layout/default"/>
    <dgm:cxn modelId="{3B12B3F3-A659-4707-A2AA-547D3B632578}" type="presParOf" srcId="{BD42D40C-2416-42DA-A389-302BC5DD76A9}" destId="{1BE96CC2-4F73-4F9D-BFE3-AF36E572B45A}" srcOrd="5" destOrd="0" presId="urn:microsoft.com/office/officeart/2005/8/layout/default"/>
    <dgm:cxn modelId="{AA240787-25A2-4EF0-ABC5-87E7C1839292}" type="presParOf" srcId="{BD42D40C-2416-42DA-A389-302BC5DD76A9}" destId="{2F44D593-CB01-4076-9A6D-46FF0D1A0B42}" srcOrd="6" destOrd="0" presId="urn:microsoft.com/office/officeart/2005/8/layout/default"/>
    <dgm:cxn modelId="{9096A9EE-258D-488E-8CCA-1972703B6BFA}" type="presParOf" srcId="{BD42D40C-2416-42DA-A389-302BC5DD76A9}" destId="{0CDC9107-BB6B-400F-B5D9-1B41F4D6DA09}" srcOrd="7" destOrd="0" presId="urn:microsoft.com/office/officeart/2005/8/layout/default"/>
    <dgm:cxn modelId="{953FAF90-0CB9-4C39-A805-B4DD4DC347F5}" type="presParOf" srcId="{BD42D40C-2416-42DA-A389-302BC5DD76A9}" destId="{FEE3F152-FE1D-4894-88BB-A6DE06C7046D}" srcOrd="8" destOrd="0" presId="urn:microsoft.com/office/officeart/2005/8/layout/default"/>
    <dgm:cxn modelId="{4645664C-9985-4B5C-B11D-A91B6010FBB0}" type="presParOf" srcId="{BD42D40C-2416-42DA-A389-302BC5DD76A9}" destId="{3C4DB79D-A83A-4BBC-8212-6AFAF29984F3}" srcOrd="9" destOrd="0" presId="urn:microsoft.com/office/officeart/2005/8/layout/default"/>
    <dgm:cxn modelId="{5EFFC9BE-C8D2-438E-8C1D-06BAB93B7028}" type="presParOf" srcId="{BD42D40C-2416-42DA-A389-302BC5DD76A9}" destId="{5B61EF36-3503-4E5F-9E33-C64297CD07A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017D5E-9967-4C61-83BC-B09D8899BA02}" type="doc">
      <dgm:prSet loTypeId="urn:microsoft.com/office/officeart/2005/8/layout/vList4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BC8841-CEB6-4162-99A5-9CB5629D9F27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Использование мультимедийных презентаций в программе Power Point..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5D67E3-AED7-4B0F-8E77-966ED95E8CCC}" type="parTrans" cxnId="{1E1A90FE-C9C0-47FE-9BFD-26DECB99C302}">
      <dgm:prSet/>
      <dgm:spPr/>
      <dgm:t>
        <a:bodyPr/>
        <a:lstStyle/>
        <a:p>
          <a:endParaRPr lang="ru-RU"/>
        </a:p>
      </dgm:t>
    </dgm:pt>
    <dgm:pt modelId="{A69C9380-B335-4631-8079-456C882DF2EB}" type="sibTrans" cxnId="{1E1A90FE-C9C0-47FE-9BFD-26DECB99C302}">
      <dgm:prSet/>
      <dgm:spPr/>
      <dgm:t>
        <a:bodyPr/>
        <a:lstStyle/>
        <a:p>
          <a:endParaRPr lang="ru-RU"/>
        </a:p>
      </dgm:t>
    </dgm:pt>
    <dgm:pt modelId="{1180AFBB-B2ED-4B6C-88FC-A7F51FF3903D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Создание авторских тестов, дидактических материалов или проведение занятий контроля и коррекции знаний по готовым электронным носителям, что позволяет разнообразить формы проверки и оценки знаний, умений, навыков учащихся</a:t>
          </a:r>
          <a:r>
            <a:rPr lang="ru-RU" sz="1100" dirty="0" smtClean="0"/>
            <a:t>.</a:t>
          </a:r>
          <a:endParaRPr lang="ru-RU" sz="1100" dirty="0"/>
        </a:p>
      </dgm:t>
    </dgm:pt>
    <dgm:pt modelId="{605BBBE1-B35D-444C-A336-594E68787C65}" type="parTrans" cxnId="{708B8661-23B9-4D20-A451-441996972E7F}">
      <dgm:prSet/>
      <dgm:spPr/>
      <dgm:t>
        <a:bodyPr/>
        <a:lstStyle/>
        <a:p>
          <a:endParaRPr lang="ru-RU"/>
        </a:p>
      </dgm:t>
    </dgm:pt>
    <dgm:pt modelId="{1ABD235A-7AF2-455F-B11A-0D690D08E9FE}" type="sibTrans" cxnId="{708B8661-23B9-4D20-A451-441996972E7F}">
      <dgm:prSet/>
      <dgm:spPr/>
      <dgm:t>
        <a:bodyPr/>
        <a:lstStyle/>
        <a:p>
          <a:endParaRPr lang="ru-RU"/>
        </a:p>
      </dgm:t>
    </dgm:pt>
    <dgm:pt modelId="{4CE41CDC-A4D5-43E4-A31E-0942E04B0CD1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Выполнение учащимися творческих работ, исследовательских проектов способствует овладению умениями работать с различными видами информации с помощью компьютера и других средств ИКТ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B6E65C-FBF4-4137-A70F-A279149F52B3}" type="parTrans" cxnId="{95A96400-CC2F-4D00-B653-ED721F19916C}">
      <dgm:prSet/>
      <dgm:spPr/>
      <dgm:t>
        <a:bodyPr/>
        <a:lstStyle/>
        <a:p>
          <a:endParaRPr lang="ru-RU"/>
        </a:p>
      </dgm:t>
    </dgm:pt>
    <dgm:pt modelId="{CAB600F1-73BA-4564-853D-06F6702EB022}" type="sibTrans" cxnId="{95A96400-CC2F-4D00-B653-ED721F19916C}">
      <dgm:prSet/>
      <dgm:spPr/>
      <dgm:t>
        <a:bodyPr/>
        <a:lstStyle/>
        <a:p>
          <a:endParaRPr lang="ru-RU"/>
        </a:p>
      </dgm:t>
    </dgm:pt>
    <dgm:pt modelId="{190607CA-17CA-4898-AB62-55F1E265CC09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Использование электронных учебников, компьютерных дисков по предмету позволяет сэкономить время как на уроке, так и при подготовке к нему, разнообразить виды учебной деятельности учащихся</a:t>
          </a:r>
          <a:r>
            <a:rPr lang="ru-RU" sz="1300" dirty="0" smtClean="0"/>
            <a:t>.</a:t>
          </a:r>
          <a:endParaRPr lang="ru-RU" sz="1300" dirty="0"/>
        </a:p>
      </dgm:t>
    </dgm:pt>
    <dgm:pt modelId="{AB17E821-B2F8-44A1-977C-33B557F7B5E9}" type="parTrans" cxnId="{CBA73A2B-E2C3-434E-AABA-CED462B49F0A}">
      <dgm:prSet/>
      <dgm:spPr/>
      <dgm:t>
        <a:bodyPr/>
        <a:lstStyle/>
        <a:p>
          <a:endParaRPr lang="ru-RU"/>
        </a:p>
      </dgm:t>
    </dgm:pt>
    <dgm:pt modelId="{F85AE89A-DA79-4BD9-BBF2-C81DB7CF2FEA}" type="sibTrans" cxnId="{CBA73A2B-E2C3-434E-AABA-CED462B49F0A}">
      <dgm:prSet/>
      <dgm:spPr/>
      <dgm:t>
        <a:bodyPr/>
        <a:lstStyle/>
        <a:p>
          <a:endParaRPr lang="ru-RU"/>
        </a:p>
      </dgm:t>
    </dgm:pt>
    <dgm:pt modelId="{C0CE5A3E-0D54-4D46-B9EA-A8E7B3413BEE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Использование Интернет-ресурсов. Неоценима их роль при подготовке выпускников к ЕГЭ и ГИА.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5AB353-5634-4F5D-BF30-0774F056637B}" type="parTrans" cxnId="{EB29DE5C-A07A-4713-A9A3-91AD68F25E36}">
      <dgm:prSet/>
      <dgm:spPr/>
      <dgm:t>
        <a:bodyPr/>
        <a:lstStyle/>
        <a:p>
          <a:endParaRPr lang="ru-RU"/>
        </a:p>
      </dgm:t>
    </dgm:pt>
    <dgm:pt modelId="{5221FC2C-C2C6-4A4E-B98D-F79F520B8390}" type="sibTrans" cxnId="{EB29DE5C-A07A-4713-A9A3-91AD68F25E36}">
      <dgm:prSet/>
      <dgm:spPr/>
      <dgm:t>
        <a:bodyPr/>
        <a:lstStyle/>
        <a:p>
          <a:endParaRPr lang="ru-RU"/>
        </a:p>
      </dgm:t>
    </dgm:pt>
    <dgm:pt modelId="{60EBF335-E98F-44BF-B9EC-5F03588615C0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Участие в Интернет-конкурсах способствует развитию творческих, исследовательских способностей школьников.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C96D23-981F-4FA2-A881-5DB2472175A1}" type="parTrans" cxnId="{40ACDAB9-CC34-4C14-BEFE-8E3B7E51024B}">
      <dgm:prSet/>
      <dgm:spPr/>
      <dgm:t>
        <a:bodyPr/>
        <a:lstStyle/>
        <a:p>
          <a:endParaRPr lang="ru-RU"/>
        </a:p>
      </dgm:t>
    </dgm:pt>
    <dgm:pt modelId="{25D99857-F157-4F34-9FB9-2632B81E2089}" type="sibTrans" cxnId="{40ACDAB9-CC34-4C14-BEFE-8E3B7E51024B}">
      <dgm:prSet/>
      <dgm:spPr/>
      <dgm:t>
        <a:bodyPr/>
        <a:lstStyle/>
        <a:p>
          <a:endParaRPr lang="ru-RU"/>
        </a:p>
      </dgm:t>
    </dgm:pt>
    <dgm:pt modelId="{D43C1DA0-9100-4683-85C9-D70C379D0694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Работа с интерактивной доской.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9C2F26-2D89-4270-BCF4-393373856722}" type="parTrans" cxnId="{573327E2-C9A2-49B6-B520-6BAE2BD1BF22}">
      <dgm:prSet/>
      <dgm:spPr/>
      <dgm:t>
        <a:bodyPr/>
        <a:lstStyle/>
        <a:p>
          <a:endParaRPr lang="ru-RU"/>
        </a:p>
      </dgm:t>
    </dgm:pt>
    <dgm:pt modelId="{4896B6C0-8524-4FF7-89C5-E8BFE9453A77}" type="sibTrans" cxnId="{573327E2-C9A2-49B6-B520-6BAE2BD1BF22}">
      <dgm:prSet/>
      <dgm:spPr/>
      <dgm:t>
        <a:bodyPr/>
        <a:lstStyle/>
        <a:p>
          <a:endParaRPr lang="ru-RU"/>
        </a:p>
      </dgm:t>
    </dgm:pt>
    <dgm:pt modelId="{D0AD8BCD-1DF4-476E-BBFB-D9BE9A6C9819}" type="pres">
      <dgm:prSet presAssocID="{23017D5E-9967-4C61-83BC-B09D8899BA0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7D6DC4-4C35-4200-BF3E-F295611CAC1C}" type="pres">
      <dgm:prSet presAssocID="{8CBC8841-CEB6-4162-99A5-9CB5629D9F27}" presName="comp" presStyleCnt="0"/>
      <dgm:spPr/>
    </dgm:pt>
    <dgm:pt modelId="{F932732B-9734-4AA0-B569-E917A30C9443}" type="pres">
      <dgm:prSet presAssocID="{8CBC8841-CEB6-4162-99A5-9CB5629D9F27}" presName="box" presStyleLbl="node1" presStyleIdx="0" presStyleCnt="7"/>
      <dgm:spPr/>
      <dgm:t>
        <a:bodyPr/>
        <a:lstStyle/>
        <a:p>
          <a:endParaRPr lang="ru-RU"/>
        </a:p>
      </dgm:t>
    </dgm:pt>
    <dgm:pt modelId="{AC0EBB3C-D20E-4EB0-A1EB-F4AB77843871}" type="pres">
      <dgm:prSet presAssocID="{8CBC8841-CEB6-4162-99A5-9CB5629D9F27}" presName="img" presStyleLbl="fgImgPlace1" presStyleIdx="0" presStyleCnt="7"/>
      <dgm:spPr/>
      <dgm:t>
        <a:bodyPr/>
        <a:lstStyle/>
        <a:p>
          <a:endParaRPr lang="ru-RU"/>
        </a:p>
      </dgm:t>
    </dgm:pt>
    <dgm:pt modelId="{AB1E0E65-525C-479B-9EE3-CD2B3C737A4B}" type="pres">
      <dgm:prSet presAssocID="{8CBC8841-CEB6-4162-99A5-9CB5629D9F27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5D0DC-2FF8-4CFF-BA25-78B6FECE7671}" type="pres">
      <dgm:prSet presAssocID="{A69C9380-B335-4631-8079-456C882DF2EB}" presName="spacer" presStyleCnt="0"/>
      <dgm:spPr/>
    </dgm:pt>
    <dgm:pt modelId="{77FAFBA1-F425-4F63-97B8-D0D323ED5006}" type="pres">
      <dgm:prSet presAssocID="{1180AFBB-B2ED-4B6C-88FC-A7F51FF3903D}" presName="comp" presStyleCnt="0"/>
      <dgm:spPr/>
    </dgm:pt>
    <dgm:pt modelId="{CDB270CA-4985-4523-B640-D30448A62E04}" type="pres">
      <dgm:prSet presAssocID="{1180AFBB-B2ED-4B6C-88FC-A7F51FF3903D}" presName="box" presStyleLbl="node1" presStyleIdx="1" presStyleCnt="7"/>
      <dgm:spPr/>
      <dgm:t>
        <a:bodyPr/>
        <a:lstStyle/>
        <a:p>
          <a:endParaRPr lang="ru-RU"/>
        </a:p>
      </dgm:t>
    </dgm:pt>
    <dgm:pt modelId="{CA81C838-2BCF-40D7-9692-67BA51082BE5}" type="pres">
      <dgm:prSet presAssocID="{1180AFBB-B2ED-4B6C-88FC-A7F51FF3903D}" presName="img" presStyleLbl="fgImgPlace1" presStyleIdx="1" presStyleCnt="7"/>
      <dgm:spPr/>
      <dgm:t>
        <a:bodyPr/>
        <a:lstStyle/>
        <a:p>
          <a:endParaRPr lang="ru-RU"/>
        </a:p>
      </dgm:t>
    </dgm:pt>
    <dgm:pt modelId="{DBF9FEED-DC49-40C8-8A6C-8C879E99F4BA}" type="pres">
      <dgm:prSet presAssocID="{1180AFBB-B2ED-4B6C-88FC-A7F51FF3903D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28117E-9592-408F-95D7-F72B2F44C9C5}" type="pres">
      <dgm:prSet presAssocID="{1ABD235A-7AF2-455F-B11A-0D690D08E9FE}" presName="spacer" presStyleCnt="0"/>
      <dgm:spPr/>
    </dgm:pt>
    <dgm:pt modelId="{65B1672E-9A2A-4428-838F-F6022C62CF2C}" type="pres">
      <dgm:prSet presAssocID="{4CE41CDC-A4D5-43E4-A31E-0942E04B0CD1}" presName="comp" presStyleCnt="0"/>
      <dgm:spPr/>
    </dgm:pt>
    <dgm:pt modelId="{69F609FB-74E0-4CA7-8C5F-6A1BA848F258}" type="pres">
      <dgm:prSet presAssocID="{4CE41CDC-A4D5-43E4-A31E-0942E04B0CD1}" presName="box" presStyleLbl="node1" presStyleIdx="2" presStyleCnt="7"/>
      <dgm:spPr/>
      <dgm:t>
        <a:bodyPr/>
        <a:lstStyle/>
        <a:p>
          <a:endParaRPr lang="ru-RU"/>
        </a:p>
      </dgm:t>
    </dgm:pt>
    <dgm:pt modelId="{3803496A-96CA-4082-ADD0-67B9BCD569CC}" type="pres">
      <dgm:prSet presAssocID="{4CE41CDC-A4D5-43E4-A31E-0942E04B0CD1}" presName="img" presStyleLbl="fgImgPlace1" presStyleIdx="2" presStyleCnt="7"/>
      <dgm:spPr/>
      <dgm:t>
        <a:bodyPr/>
        <a:lstStyle/>
        <a:p>
          <a:endParaRPr lang="ru-RU"/>
        </a:p>
      </dgm:t>
    </dgm:pt>
    <dgm:pt modelId="{D6E7FB66-90EC-4012-8FF1-4064BF5CC085}" type="pres">
      <dgm:prSet presAssocID="{4CE41CDC-A4D5-43E4-A31E-0942E04B0CD1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E08FB-09EB-4FC2-8BA3-D258F0140375}" type="pres">
      <dgm:prSet presAssocID="{CAB600F1-73BA-4564-853D-06F6702EB022}" presName="spacer" presStyleCnt="0"/>
      <dgm:spPr/>
    </dgm:pt>
    <dgm:pt modelId="{A3B21BE0-C9DD-4FE9-8EA2-43699BF53FB9}" type="pres">
      <dgm:prSet presAssocID="{190607CA-17CA-4898-AB62-55F1E265CC09}" presName="comp" presStyleCnt="0"/>
      <dgm:spPr/>
    </dgm:pt>
    <dgm:pt modelId="{55B4C0A3-21D4-44A9-BD56-C34A9914ACFB}" type="pres">
      <dgm:prSet presAssocID="{190607CA-17CA-4898-AB62-55F1E265CC09}" presName="box" presStyleLbl="node1" presStyleIdx="3" presStyleCnt="7"/>
      <dgm:spPr/>
      <dgm:t>
        <a:bodyPr/>
        <a:lstStyle/>
        <a:p>
          <a:endParaRPr lang="ru-RU"/>
        </a:p>
      </dgm:t>
    </dgm:pt>
    <dgm:pt modelId="{BD8344CB-CAD4-471B-B1EC-92062A43B5B4}" type="pres">
      <dgm:prSet presAssocID="{190607CA-17CA-4898-AB62-55F1E265CC09}" presName="img" presStyleLbl="fgImgPlace1" presStyleIdx="3" presStyleCnt="7"/>
      <dgm:spPr/>
      <dgm:t>
        <a:bodyPr/>
        <a:lstStyle/>
        <a:p>
          <a:endParaRPr lang="ru-RU"/>
        </a:p>
      </dgm:t>
    </dgm:pt>
    <dgm:pt modelId="{5C1D7C1A-0F0F-4A57-9EDE-C80C87F6124F}" type="pres">
      <dgm:prSet presAssocID="{190607CA-17CA-4898-AB62-55F1E265CC09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50941-ED27-4193-B07E-A92255399BB9}" type="pres">
      <dgm:prSet presAssocID="{F85AE89A-DA79-4BD9-BBF2-C81DB7CF2FEA}" presName="spacer" presStyleCnt="0"/>
      <dgm:spPr/>
    </dgm:pt>
    <dgm:pt modelId="{422CDB42-94C4-445A-9F4E-5EC5234C3400}" type="pres">
      <dgm:prSet presAssocID="{C0CE5A3E-0D54-4D46-B9EA-A8E7B3413BEE}" presName="comp" presStyleCnt="0"/>
      <dgm:spPr/>
    </dgm:pt>
    <dgm:pt modelId="{13643D2C-953E-4768-A561-63D74CE474AB}" type="pres">
      <dgm:prSet presAssocID="{C0CE5A3E-0D54-4D46-B9EA-A8E7B3413BEE}" presName="box" presStyleLbl="node1" presStyleIdx="4" presStyleCnt="7"/>
      <dgm:spPr/>
      <dgm:t>
        <a:bodyPr/>
        <a:lstStyle/>
        <a:p>
          <a:endParaRPr lang="ru-RU"/>
        </a:p>
      </dgm:t>
    </dgm:pt>
    <dgm:pt modelId="{24E3607F-0B07-4E2C-A611-B88A29394F73}" type="pres">
      <dgm:prSet presAssocID="{C0CE5A3E-0D54-4D46-B9EA-A8E7B3413BEE}" presName="img" presStyleLbl="fgImgPlace1" presStyleIdx="4" presStyleCnt="7"/>
      <dgm:spPr/>
      <dgm:t>
        <a:bodyPr/>
        <a:lstStyle/>
        <a:p>
          <a:endParaRPr lang="ru-RU"/>
        </a:p>
      </dgm:t>
    </dgm:pt>
    <dgm:pt modelId="{7DC72A4D-7CBD-45D2-9C4D-3070734D9F36}" type="pres">
      <dgm:prSet presAssocID="{C0CE5A3E-0D54-4D46-B9EA-A8E7B3413BEE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6858B-9D89-417F-BF54-55DE22B575BB}" type="pres">
      <dgm:prSet presAssocID="{5221FC2C-C2C6-4A4E-B98D-F79F520B8390}" presName="spacer" presStyleCnt="0"/>
      <dgm:spPr/>
    </dgm:pt>
    <dgm:pt modelId="{BB1F2AB5-FCBA-4239-A6A6-39C5CD4E3705}" type="pres">
      <dgm:prSet presAssocID="{60EBF335-E98F-44BF-B9EC-5F03588615C0}" presName="comp" presStyleCnt="0"/>
      <dgm:spPr/>
    </dgm:pt>
    <dgm:pt modelId="{DF4C24D0-5515-4A31-BCF6-1A45443083EB}" type="pres">
      <dgm:prSet presAssocID="{60EBF335-E98F-44BF-B9EC-5F03588615C0}" presName="box" presStyleLbl="node1" presStyleIdx="5" presStyleCnt="7"/>
      <dgm:spPr/>
      <dgm:t>
        <a:bodyPr/>
        <a:lstStyle/>
        <a:p>
          <a:endParaRPr lang="ru-RU"/>
        </a:p>
      </dgm:t>
    </dgm:pt>
    <dgm:pt modelId="{7D785453-8407-47D5-AF92-D90ED928DC70}" type="pres">
      <dgm:prSet presAssocID="{60EBF335-E98F-44BF-B9EC-5F03588615C0}" presName="img" presStyleLbl="fgImgPlace1" presStyleIdx="5" presStyleCnt="7"/>
      <dgm:spPr/>
      <dgm:t>
        <a:bodyPr/>
        <a:lstStyle/>
        <a:p>
          <a:endParaRPr lang="ru-RU"/>
        </a:p>
      </dgm:t>
    </dgm:pt>
    <dgm:pt modelId="{06A0E051-F596-47BA-AFC5-B921C6511B20}" type="pres">
      <dgm:prSet presAssocID="{60EBF335-E98F-44BF-B9EC-5F03588615C0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D8B5D8-5F34-4C1D-95BC-0560FA27ABB0}" type="pres">
      <dgm:prSet presAssocID="{25D99857-F157-4F34-9FB9-2632B81E2089}" presName="spacer" presStyleCnt="0"/>
      <dgm:spPr/>
    </dgm:pt>
    <dgm:pt modelId="{B62FBFF2-763B-4412-9A3C-519AA0AE8FA9}" type="pres">
      <dgm:prSet presAssocID="{D43C1DA0-9100-4683-85C9-D70C379D0694}" presName="comp" presStyleCnt="0"/>
      <dgm:spPr/>
    </dgm:pt>
    <dgm:pt modelId="{413AD64E-7E74-4547-B993-3AD1716E0356}" type="pres">
      <dgm:prSet presAssocID="{D43C1DA0-9100-4683-85C9-D70C379D0694}" presName="box" presStyleLbl="node1" presStyleIdx="6" presStyleCnt="7"/>
      <dgm:spPr/>
      <dgm:t>
        <a:bodyPr/>
        <a:lstStyle/>
        <a:p>
          <a:endParaRPr lang="ru-RU"/>
        </a:p>
      </dgm:t>
    </dgm:pt>
    <dgm:pt modelId="{D860D45A-C3F5-49FF-8A31-F76FE2141D93}" type="pres">
      <dgm:prSet presAssocID="{D43C1DA0-9100-4683-85C9-D70C379D0694}" presName="img" presStyleLbl="fgImgPlace1" presStyleIdx="6" presStyleCnt="7"/>
      <dgm:spPr/>
      <dgm:t>
        <a:bodyPr/>
        <a:lstStyle/>
        <a:p>
          <a:endParaRPr lang="ru-RU"/>
        </a:p>
      </dgm:t>
    </dgm:pt>
    <dgm:pt modelId="{E6299705-A960-47CC-A254-D8BF7424A42D}" type="pres">
      <dgm:prSet presAssocID="{D43C1DA0-9100-4683-85C9-D70C379D0694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3327E2-C9A2-49B6-B520-6BAE2BD1BF22}" srcId="{23017D5E-9967-4C61-83BC-B09D8899BA02}" destId="{D43C1DA0-9100-4683-85C9-D70C379D0694}" srcOrd="6" destOrd="0" parTransId="{3E9C2F26-2D89-4270-BCF4-393373856722}" sibTransId="{4896B6C0-8524-4FF7-89C5-E8BFE9453A77}"/>
    <dgm:cxn modelId="{F7AD85AC-BF58-41F6-91B8-C33A1517A2F2}" type="presOf" srcId="{8CBC8841-CEB6-4162-99A5-9CB5629D9F27}" destId="{F932732B-9734-4AA0-B569-E917A30C9443}" srcOrd="0" destOrd="0" presId="urn:microsoft.com/office/officeart/2005/8/layout/vList4"/>
    <dgm:cxn modelId="{18AC479C-054F-46C4-A81F-EF13D6515D20}" type="presOf" srcId="{D43C1DA0-9100-4683-85C9-D70C379D0694}" destId="{E6299705-A960-47CC-A254-D8BF7424A42D}" srcOrd="1" destOrd="0" presId="urn:microsoft.com/office/officeart/2005/8/layout/vList4"/>
    <dgm:cxn modelId="{40ACDAB9-CC34-4C14-BEFE-8E3B7E51024B}" srcId="{23017D5E-9967-4C61-83BC-B09D8899BA02}" destId="{60EBF335-E98F-44BF-B9EC-5F03588615C0}" srcOrd="5" destOrd="0" parTransId="{94C96D23-981F-4FA2-A881-5DB2472175A1}" sibTransId="{25D99857-F157-4F34-9FB9-2632B81E2089}"/>
    <dgm:cxn modelId="{B6F86ACC-776D-4172-80DF-9DB554EB2129}" type="presOf" srcId="{4CE41CDC-A4D5-43E4-A31E-0942E04B0CD1}" destId="{69F609FB-74E0-4CA7-8C5F-6A1BA848F258}" srcOrd="0" destOrd="0" presId="urn:microsoft.com/office/officeart/2005/8/layout/vList4"/>
    <dgm:cxn modelId="{E06FF555-B25A-4FAE-8489-68E68D61637E}" type="presOf" srcId="{23017D5E-9967-4C61-83BC-B09D8899BA02}" destId="{D0AD8BCD-1DF4-476E-BBFB-D9BE9A6C9819}" srcOrd="0" destOrd="0" presId="urn:microsoft.com/office/officeart/2005/8/layout/vList4"/>
    <dgm:cxn modelId="{633B3084-7ABD-456E-976F-1D0801FEA534}" type="presOf" srcId="{190607CA-17CA-4898-AB62-55F1E265CC09}" destId="{55B4C0A3-21D4-44A9-BD56-C34A9914ACFB}" srcOrd="0" destOrd="0" presId="urn:microsoft.com/office/officeart/2005/8/layout/vList4"/>
    <dgm:cxn modelId="{51078BBC-99DB-4B14-A219-13461D6EC3AE}" type="presOf" srcId="{C0CE5A3E-0D54-4D46-B9EA-A8E7B3413BEE}" destId="{13643D2C-953E-4768-A561-63D74CE474AB}" srcOrd="0" destOrd="0" presId="urn:microsoft.com/office/officeart/2005/8/layout/vList4"/>
    <dgm:cxn modelId="{FB80E5E3-F04E-41A5-A79C-335D0D66BE25}" type="presOf" srcId="{1180AFBB-B2ED-4B6C-88FC-A7F51FF3903D}" destId="{CDB270CA-4985-4523-B640-D30448A62E04}" srcOrd="0" destOrd="0" presId="urn:microsoft.com/office/officeart/2005/8/layout/vList4"/>
    <dgm:cxn modelId="{5EC30E3E-850A-43D8-8035-7197BDD0C5F4}" type="presOf" srcId="{190607CA-17CA-4898-AB62-55F1E265CC09}" destId="{5C1D7C1A-0F0F-4A57-9EDE-C80C87F6124F}" srcOrd="1" destOrd="0" presId="urn:microsoft.com/office/officeart/2005/8/layout/vList4"/>
    <dgm:cxn modelId="{1E1A90FE-C9C0-47FE-9BFD-26DECB99C302}" srcId="{23017D5E-9967-4C61-83BC-B09D8899BA02}" destId="{8CBC8841-CEB6-4162-99A5-9CB5629D9F27}" srcOrd="0" destOrd="0" parTransId="{A45D67E3-AED7-4B0F-8E77-966ED95E8CCC}" sibTransId="{A69C9380-B335-4631-8079-456C882DF2EB}"/>
    <dgm:cxn modelId="{95A96400-CC2F-4D00-B653-ED721F19916C}" srcId="{23017D5E-9967-4C61-83BC-B09D8899BA02}" destId="{4CE41CDC-A4D5-43E4-A31E-0942E04B0CD1}" srcOrd="2" destOrd="0" parTransId="{40B6E65C-FBF4-4137-A70F-A279149F52B3}" sibTransId="{CAB600F1-73BA-4564-853D-06F6702EB022}"/>
    <dgm:cxn modelId="{EB29DE5C-A07A-4713-A9A3-91AD68F25E36}" srcId="{23017D5E-9967-4C61-83BC-B09D8899BA02}" destId="{C0CE5A3E-0D54-4D46-B9EA-A8E7B3413BEE}" srcOrd="4" destOrd="0" parTransId="{435AB353-5634-4F5D-BF30-0774F056637B}" sibTransId="{5221FC2C-C2C6-4A4E-B98D-F79F520B8390}"/>
    <dgm:cxn modelId="{FE09F5E4-14A1-428D-8DB6-1D2892AF254A}" type="presOf" srcId="{D43C1DA0-9100-4683-85C9-D70C379D0694}" destId="{413AD64E-7E74-4547-B993-3AD1716E0356}" srcOrd="0" destOrd="0" presId="urn:microsoft.com/office/officeart/2005/8/layout/vList4"/>
    <dgm:cxn modelId="{01C76930-513A-43EE-ADF9-CD6C118340EC}" type="presOf" srcId="{C0CE5A3E-0D54-4D46-B9EA-A8E7B3413BEE}" destId="{7DC72A4D-7CBD-45D2-9C4D-3070734D9F36}" srcOrd="1" destOrd="0" presId="urn:microsoft.com/office/officeart/2005/8/layout/vList4"/>
    <dgm:cxn modelId="{575D920C-5DCF-492E-A21E-3057FAA3C7F6}" type="presOf" srcId="{4CE41CDC-A4D5-43E4-A31E-0942E04B0CD1}" destId="{D6E7FB66-90EC-4012-8FF1-4064BF5CC085}" srcOrd="1" destOrd="0" presId="urn:microsoft.com/office/officeart/2005/8/layout/vList4"/>
    <dgm:cxn modelId="{CBA73A2B-E2C3-434E-AABA-CED462B49F0A}" srcId="{23017D5E-9967-4C61-83BC-B09D8899BA02}" destId="{190607CA-17CA-4898-AB62-55F1E265CC09}" srcOrd="3" destOrd="0" parTransId="{AB17E821-B2F8-44A1-977C-33B557F7B5E9}" sibTransId="{F85AE89A-DA79-4BD9-BBF2-C81DB7CF2FEA}"/>
    <dgm:cxn modelId="{6CCACE53-3A8E-4DF4-9BCD-B614877A3774}" type="presOf" srcId="{1180AFBB-B2ED-4B6C-88FC-A7F51FF3903D}" destId="{DBF9FEED-DC49-40C8-8A6C-8C879E99F4BA}" srcOrd="1" destOrd="0" presId="urn:microsoft.com/office/officeart/2005/8/layout/vList4"/>
    <dgm:cxn modelId="{F61379C3-7E2B-4E98-870F-4638D8CCEA17}" type="presOf" srcId="{60EBF335-E98F-44BF-B9EC-5F03588615C0}" destId="{DF4C24D0-5515-4A31-BCF6-1A45443083EB}" srcOrd="0" destOrd="0" presId="urn:microsoft.com/office/officeart/2005/8/layout/vList4"/>
    <dgm:cxn modelId="{708B8661-23B9-4D20-A451-441996972E7F}" srcId="{23017D5E-9967-4C61-83BC-B09D8899BA02}" destId="{1180AFBB-B2ED-4B6C-88FC-A7F51FF3903D}" srcOrd="1" destOrd="0" parTransId="{605BBBE1-B35D-444C-A336-594E68787C65}" sibTransId="{1ABD235A-7AF2-455F-B11A-0D690D08E9FE}"/>
    <dgm:cxn modelId="{8A309CBE-DAB3-4143-B94E-79C5940B2316}" type="presOf" srcId="{8CBC8841-CEB6-4162-99A5-9CB5629D9F27}" destId="{AB1E0E65-525C-479B-9EE3-CD2B3C737A4B}" srcOrd="1" destOrd="0" presId="urn:microsoft.com/office/officeart/2005/8/layout/vList4"/>
    <dgm:cxn modelId="{AA6865B1-08E5-4AE4-9660-DD087231FAA0}" type="presOf" srcId="{60EBF335-E98F-44BF-B9EC-5F03588615C0}" destId="{06A0E051-F596-47BA-AFC5-B921C6511B20}" srcOrd="1" destOrd="0" presId="urn:microsoft.com/office/officeart/2005/8/layout/vList4"/>
    <dgm:cxn modelId="{28539EEA-0FB4-423E-960C-BE5342CB9733}" type="presParOf" srcId="{D0AD8BCD-1DF4-476E-BBFB-D9BE9A6C9819}" destId="{9B7D6DC4-4C35-4200-BF3E-F295611CAC1C}" srcOrd="0" destOrd="0" presId="urn:microsoft.com/office/officeart/2005/8/layout/vList4"/>
    <dgm:cxn modelId="{C335D062-1905-4818-8734-CBD0DA1FE714}" type="presParOf" srcId="{9B7D6DC4-4C35-4200-BF3E-F295611CAC1C}" destId="{F932732B-9734-4AA0-B569-E917A30C9443}" srcOrd="0" destOrd="0" presId="urn:microsoft.com/office/officeart/2005/8/layout/vList4"/>
    <dgm:cxn modelId="{43E72B9D-2507-4A08-A879-3E587EF35844}" type="presParOf" srcId="{9B7D6DC4-4C35-4200-BF3E-F295611CAC1C}" destId="{AC0EBB3C-D20E-4EB0-A1EB-F4AB77843871}" srcOrd="1" destOrd="0" presId="urn:microsoft.com/office/officeart/2005/8/layout/vList4"/>
    <dgm:cxn modelId="{529C01B7-7368-421F-9EFE-D2D7C7FE22BD}" type="presParOf" srcId="{9B7D6DC4-4C35-4200-BF3E-F295611CAC1C}" destId="{AB1E0E65-525C-479B-9EE3-CD2B3C737A4B}" srcOrd="2" destOrd="0" presId="urn:microsoft.com/office/officeart/2005/8/layout/vList4"/>
    <dgm:cxn modelId="{3C4D5978-A0B3-4D28-B944-6C2B988F18AF}" type="presParOf" srcId="{D0AD8BCD-1DF4-476E-BBFB-D9BE9A6C9819}" destId="{C3E5D0DC-2FF8-4CFF-BA25-78B6FECE7671}" srcOrd="1" destOrd="0" presId="urn:microsoft.com/office/officeart/2005/8/layout/vList4"/>
    <dgm:cxn modelId="{C5BF7026-5069-41E0-AE8C-F2D0CA078E17}" type="presParOf" srcId="{D0AD8BCD-1DF4-476E-BBFB-D9BE9A6C9819}" destId="{77FAFBA1-F425-4F63-97B8-D0D323ED5006}" srcOrd="2" destOrd="0" presId="urn:microsoft.com/office/officeart/2005/8/layout/vList4"/>
    <dgm:cxn modelId="{3CC04A21-9DE0-4F4F-B7D2-BAE7725D1D2F}" type="presParOf" srcId="{77FAFBA1-F425-4F63-97B8-D0D323ED5006}" destId="{CDB270CA-4985-4523-B640-D30448A62E04}" srcOrd="0" destOrd="0" presId="urn:microsoft.com/office/officeart/2005/8/layout/vList4"/>
    <dgm:cxn modelId="{9372F537-A76C-4174-BD7E-E09657DC727F}" type="presParOf" srcId="{77FAFBA1-F425-4F63-97B8-D0D323ED5006}" destId="{CA81C838-2BCF-40D7-9692-67BA51082BE5}" srcOrd="1" destOrd="0" presId="urn:microsoft.com/office/officeart/2005/8/layout/vList4"/>
    <dgm:cxn modelId="{1B88A68B-255D-4307-AD0C-CB412E78AD61}" type="presParOf" srcId="{77FAFBA1-F425-4F63-97B8-D0D323ED5006}" destId="{DBF9FEED-DC49-40C8-8A6C-8C879E99F4BA}" srcOrd="2" destOrd="0" presId="urn:microsoft.com/office/officeart/2005/8/layout/vList4"/>
    <dgm:cxn modelId="{EFC49C28-1357-4640-A66A-6A7EA136DC9D}" type="presParOf" srcId="{D0AD8BCD-1DF4-476E-BBFB-D9BE9A6C9819}" destId="{A428117E-9592-408F-95D7-F72B2F44C9C5}" srcOrd="3" destOrd="0" presId="urn:microsoft.com/office/officeart/2005/8/layout/vList4"/>
    <dgm:cxn modelId="{2093DB7D-01C9-4F7C-9C3E-5A8A5E7F3575}" type="presParOf" srcId="{D0AD8BCD-1DF4-476E-BBFB-D9BE9A6C9819}" destId="{65B1672E-9A2A-4428-838F-F6022C62CF2C}" srcOrd="4" destOrd="0" presId="urn:microsoft.com/office/officeart/2005/8/layout/vList4"/>
    <dgm:cxn modelId="{52D372F7-31FD-468F-B1F6-608F0B8A3D03}" type="presParOf" srcId="{65B1672E-9A2A-4428-838F-F6022C62CF2C}" destId="{69F609FB-74E0-4CA7-8C5F-6A1BA848F258}" srcOrd="0" destOrd="0" presId="urn:microsoft.com/office/officeart/2005/8/layout/vList4"/>
    <dgm:cxn modelId="{903FF6DD-EF1B-4163-A315-2845F7AD4E08}" type="presParOf" srcId="{65B1672E-9A2A-4428-838F-F6022C62CF2C}" destId="{3803496A-96CA-4082-ADD0-67B9BCD569CC}" srcOrd="1" destOrd="0" presId="urn:microsoft.com/office/officeart/2005/8/layout/vList4"/>
    <dgm:cxn modelId="{E31F0CE4-BA6D-4E5C-829E-1B265A945879}" type="presParOf" srcId="{65B1672E-9A2A-4428-838F-F6022C62CF2C}" destId="{D6E7FB66-90EC-4012-8FF1-4064BF5CC085}" srcOrd="2" destOrd="0" presId="urn:microsoft.com/office/officeart/2005/8/layout/vList4"/>
    <dgm:cxn modelId="{4733C3E0-1330-4594-9EE9-AB8E3D6E0848}" type="presParOf" srcId="{D0AD8BCD-1DF4-476E-BBFB-D9BE9A6C9819}" destId="{9DDE08FB-09EB-4FC2-8BA3-D258F0140375}" srcOrd="5" destOrd="0" presId="urn:microsoft.com/office/officeart/2005/8/layout/vList4"/>
    <dgm:cxn modelId="{BAB816EC-A454-4EA5-AA6A-92A4F7878A4B}" type="presParOf" srcId="{D0AD8BCD-1DF4-476E-BBFB-D9BE9A6C9819}" destId="{A3B21BE0-C9DD-4FE9-8EA2-43699BF53FB9}" srcOrd="6" destOrd="0" presId="urn:microsoft.com/office/officeart/2005/8/layout/vList4"/>
    <dgm:cxn modelId="{14BCA253-4040-4C7E-8109-A0C774E8C781}" type="presParOf" srcId="{A3B21BE0-C9DD-4FE9-8EA2-43699BF53FB9}" destId="{55B4C0A3-21D4-44A9-BD56-C34A9914ACFB}" srcOrd="0" destOrd="0" presId="urn:microsoft.com/office/officeart/2005/8/layout/vList4"/>
    <dgm:cxn modelId="{859D8A0F-1A94-4513-AC03-7E619743FFAB}" type="presParOf" srcId="{A3B21BE0-C9DD-4FE9-8EA2-43699BF53FB9}" destId="{BD8344CB-CAD4-471B-B1EC-92062A43B5B4}" srcOrd="1" destOrd="0" presId="urn:microsoft.com/office/officeart/2005/8/layout/vList4"/>
    <dgm:cxn modelId="{C6EB8402-92E5-41BA-8C80-0D5E7E354628}" type="presParOf" srcId="{A3B21BE0-C9DD-4FE9-8EA2-43699BF53FB9}" destId="{5C1D7C1A-0F0F-4A57-9EDE-C80C87F6124F}" srcOrd="2" destOrd="0" presId="urn:microsoft.com/office/officeart/2005/8/layout/vList4"/>
    <dgm:cxn modelId="{9C1DB9AA-6043-42F3-9641-A01650546355}" type="presParOf" srcId="{D0AD8BCD-1DF4-476E-BBFB-D9BE9A6C9819}" destId="{AA550941-ED27-4193-B07E-A92255399BB9}" srcOrd="7" destOrd="0" presId="urn:microsoft.com/office/officeart/2005/8/layout/vList4"/>
    <dgm:cxn modelId="{41FA733B-1B1E-43B3-868D-DEAE6D74D1B0}" type="presParOf" srcId="{D0AD8BCD-1DF4-476E-BBFB-D9BE9A6C9819}" destId="{422CDB42-94C4-445A-9F4E-5EC5234C3400}" srcOrd="8" destOrd="0" presId="urn:microsoft.com/office/officeart/2005/8/layout/vList4"/>
    <dgm:cxn modelId="{E786369C-65AC-4AD0-868A-F500DAABF787}" type="presParOf" srcId="{422CDB42-94C4-445A-9F4E-5EC5234C3400}" destId="{13643D2C-953E-4768-A561-63D74CE474AB}" srcOrd="0" destOrd="0" presId="urn:microsoft.com/office/officeart/2005/8/layout/vList4"/>
    <dgm:cxn modelId="{A3F1962B-D109-49FB-BDE0-2E7E70D2552B}" type="presParOf" srcId="{422CDB42-94C4-445A-9F4E-5EC5234C3400}" destId="{24E3607F-0B07-4E2C-A611-B88A29394F73}" srcOrd="1" destOrd="0" presId="urn:microsoft.com/office/officeart/2005/8/layout/vList4"/>
    <dgm:cxn modelId="{B91BF38A-3A0D-449A-BD25-6AE75AAA599D}" type="presParOf" srcId="{422CDB42-94C4-445A-9F4E-5EC5234C3400}" destId="{7DC72A4D-7CBD-45D2-9C4D-3070734D9F36}" srcOrd="2" destOrd="0" presId="urn:microsoft.com/office/officeart/2005/8/layout/vList4"/>
    <dgm:cxn modelId="{458DB5D1-6825-486B-895A-C72B326DD1A5}" type="presParOf" srcId="{D0AD8BCD-1DF4-476E-BBFB-D9BE9A6C9819}" destId="{E5B6858B-9D89-417F-BF54-55DE22B575BB}" srcOrd="9" destOrd="0" presId="urn:microsoft.com/office/officeart/2005/8/layout/vList4"/>
    <dgm:cxn modelId="{675F0136-F07E-41C2-838C-54025A6C6F0D}" type="presParOf" srcId="{D0AD8BCD-1DF4-476E-BBFB-D9BE9A6C9819}" destId="{BB1F2AB5-FCBA-4239-A6A6-39C5CD4E3705}" srcOrd="10" destOrd="0" presId="urn:microsoft.com/office/officeart/2005/8/layout/vList4"/>
    <dgm:cxn modelId="{6BCE7CBD-61EA-4FC6-BBEA-38049B37FBEB}" type="presParOf" srcId="{BB1F2AB5-FCBA-4239-A6A6-39C5CD4E3705}" destId="{DF4C24D0-5515-4A31-BCF6-1A45443083EB}" srcOrd="0" destOrd="0" presId="urn:microsoft.com/office/officeart/2005/8/layout/vList4"/>
    <dgm:cxn modelId="{7DBEB827-D969-42E0-88FC-C8892F03DDB4}" type="presParOf" srcId="{BB1F2AB5-FCBA-4239-A6A6-39C5CD4E3705}" destId="{7D785453-8407-47D5-AF92-D90ED928DC70}" srcOrd="1" destOrd="0" presId="urn:microsoft.com/office/officeart/2005/8/layout/vList4"/>
    <dgm:cxn modelId="{F7F65C45-22FE-4C62-8C62-B3B7FA4E993A}" type="presParOf" srcId="{BB1F2AB5-FCBA-4239-A6A6-39C5CD4E3705}" destId="{06A0E051-F596-47BA-AFC5-B921C6511B20}" srcOrd="2" destOrd="0" presId="urn:microsoft.com/office/officeart/2005/8/layout/vList4"/>
    <dgm:cxn modelId="{AECBDB03-FB9B-4A36-9EF7-0E5D0D8CDAC3}" type="presParOf" srcId="{D0AD8BCD-1DF4-476E-BBFB-D9BE9A6C9819}" destId="{0FD8B5D8-5F34-4C1D-95BC-0560FA27ABB0}" srcOrd="11" destOrd="0" presId="urn:microsoft.com/office/officeart/2005/8/layout/vList4"/>
    <dgm:cxn modelId="{D7582A41-C134-4D0A-AFA7-A03CFEF86906}" type="presParOf" srcId="{D0AD8BCD-1DF4-476E-BBFB-D9BE9A6C9819}" destId="{B62FBFF2-763B-4412-9A3C-519AA0AE8FA9}" srcOrd="12" destOrd="0" presId="urn:microsoft.com/office/officeart/2005/8/layout/vList4"/>
    <dgm:cxn modelId="{E28B7DE4-FE7D-4595-89B0-BDE9E60FD5EA}" type="presParOf" srcId="{B62FBFF2-763B-4412-9A3C-519AA0AE8FA9}" destId="{413AD64E-7E74-4547-B993-3AD1716E0356}" srcOrd="0" destOrd="0" presId="urn:microsoft.com/office/officeart/2005/8/layout/vList4"/>
    <dgm:cxn modelId="{AF373F4E-EEE4-43F0-9F99-E272A9BA2B5C}" type="presParOf" srcId="{B62FBFF2-763B-4412-9A3C-519AA0AE8FA9}" destId="{D860D45A-C3F5-49FF-8A31-F76FE2141D93}" srcOrd="1" destOrd="0" presId="urn:microsoft.com/office/officeart/2005/8/layout/vList4"/>
    <dgm:cxn modelId="{B888252A-33B2-4FAC-AADC-9E3C25FACEB7}" type="presParOf" srcId="{B62FBFF2-763B-4412-9A3C-519AA0AE8FA9}" destId="{E6299705-A960-47CC-A254-D8BF7424A42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CE01C-DA47-4D80-AE9D-C09ED6799619}">
      <dsp:nvSpPr>
        <dsp:cNvPr id="0" name=""/>
        <dsp:cNvSpPr/>
      </dsp:nvSpPr>
      <dsp:spPr>
        <a:xfrm>
          <a:off x="238578" y="2291"/>
          <a:ext cx="2236674" cy="1342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Закон РФ «Об образовании»;</a:t>
          </a:r>
          <a:endParaRPr lang="ru-RU" sz="1400" kern="1200"/>
        </a:p>
      </dsp:txBody>
      <dsp:txXfrm>
        <a:off x="238578" y="2291"/>
        <a:ext cx="2236674" cy="1342004"/>
      </dsp:txXfrm>
    </dsp:sp>
    <dsp:sp modelId="{F3D33BC3-EEE9-4625-AFAC-652B823F3F76}">
      <dsp:nvSpPr>
        <dsp:cNvPr id="0" name=""/>
        <dsp:cNvSpPr/>
      </dsp:nvSpPr>
      <dsp:spPr>
        <a:xfrm>
          <a:off x="2698919" y="2291"/>
          <a:ext cx="2236674" cy="1342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сборник нормативных документов;</a:t>
          </a:r>
          <a:endParaRPr lang="ru-RU" sz="1400" kern="1200"/>
        </a:p>
      </dsp:txBody>
      <dsp:txXfrm>
        <a:off x="2698919" y="2291"/>
        <a:ext cx="2236674" cy="1342004"/>
      </dsp:txXfrm>
    </dsp:sp>
    <dsp:sp modelId="{5BA5BD06-D9EF-457E-AA77-854FDC37C937}">
      <dsp:nvSpPr>
        <dsp:cNvPr id="0" name=""/>
        <dsp:cNvSpPr/>
      </dsp:nvSpPr>
      <dsp:spPr>
        <a:xfrm>
          <a:off x="5159261" y="2291"/>
          <a:ext cx="2236674" cy="1342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Федеральный государственный образовательный стандарт основного и среднего общего образования; </a:t>
          </a:r>
          <a:endParaRPr lang="ru-RU" sz="1400" kern="1200" dirty="0"/>
        </a:p>
      </dsp:txBody>
      <dsp:txXfrm>
        <a:off x="5159261" y="2291"/>
        <a:ext cx="2236674" cy="1342004"/>
      </dsp:txXfrm>
    </dsp:sp>
    <dsp:sp modelId="{2F44D593-CB01-4076-9A6D-46FF0D1A0B42}">
      <dsp:nvSpPr>
        <dsp:cNvPr id="0" name=""/>
        <dsp:cNvSpPr/>
      </dsp:nvSpPr>
      <dsp:spPr>
        <a:xfrm>
          <a:off x="238578" y="1567963"/>
          <a:ext cx="2236674" cy="1342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гигиенические требования к условиям обучения в общеобразовательных учреждениях (СанПиН 2.4.2.2821-10);</a:t>
          </a:r>
          <a:endParaRPr lang="ru-RU" sz="1400" kern="1200"/>
        </a:p>
      </dsp:txBody>
      <dsp:txXfrm>
        <a:off x="238578" y="1567963"/>
        <a:ext cx="2236674" cy="1342004"/>
      </dsp:txXfrm>
    </dsp:sp>
    <dsp:sp modelId="{FEE3F152-FE1D-4894-88BB-A6DE06C7046D}">
      <dsp:nvSpPr>
        <dsp:cNvPr id="0" name=""/>
        <dsp:cNvSpPr/>
      </dsp:nvSpPr>
      <dsp:spPr>
        <a:xfrm>
          <a:off x="2655371" y="1514726"/>
          <a:ext cx="2236674" cy="1342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 календарно – тематическое планирование;</a:t>
          </a:r>
          <a:endParaRPr lang="ru-RU" sz="1400" kern="1200"/>
        </a:p>
      </dsp:txBody>
      <dsp:txXfrm>
        <a:off x="2655371" y="1514726"/>
        <a:ext cx="2236674" cy="1342004"/>
      </dsp:txXfrm>
    </dsp:sp>
    <dsp:sp modelId="{5B61EF36-3503-4E5F-9E33-C64297CD07AD}">
      <dsp:nvSpPr>
        <dsp:cNvPr id="0" name=""/>
        <dsp:cNvSpPr/>
      </dsp:nvSpPr>
      <dsp:spPr>
        <a:xfrm>
          <a:off x="5159261" y="1567963"/>
          <a:ext cx="2236674" cy="1342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материалы по самообразованию учителя</a:t>
          </a:r>
          <a:endParaRPr lang="ru-RU" sz="1400" kern="1200"/>
        </a:p>
      </dsp:txBody>
      <dsp:txXfrm>
        <a:off x="5159261" y="1567963"/>
        <a:ext cx="2236674" cy="13420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2732B-9734-4AA0-B569-E917A30C9443}">
      <dsp:nvSpPr>
        <dsp:cNvPr id="0" name=""/>
        <dsp:cNvSpPr/>
      </dsp:nvSpPr>
      <dsp:spPr>
        <a:xfrm>
          <a:off x="0" y="0"/>
          <a:ext cx="9840685" cy="6138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Использование мультимедийных презентаций в программе Power Point..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29523" y="0"/>
        <a:ext cx="7811162" cy="613866"/>
      </dsp:txXfrm>
    </dsp:sp>
    <dsp:sp modelId="{AC0EBB3C-D20E-4EB0-A1EB-F4AB77843871}">
      <dsp:nvSpPr>
        <dsp:cNvPr id="0" name=""/>
        <dsp:cNvSpPr/>
      </dsp:nvSpPr>
      <dsp:spPr>
        <a:xfrm>
          <a:off x="61386" y="61386"/>
          <a:ext cx="1968137" cy="49109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B270CA-4985-4523-B640-D30448A62E04}">
      <dsp:nvSpPr>
        <dsp:cNvPr id="0" name=""/>
        <dsp:cNvSpPr/>
      </dsp:nvSpPr>
      <dsp:spPr>
        <a:xfrm>
          <a:off x="0" y="675253"/>
          <a:ext cx="9840685" cy="6138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Создание авторских тестов, дидактических материалов или проведение занятий контроля и коррекции знаний по готовым электронным носителям, что позволяет разнообразить формы проверки и оценки знаний, умений, навыков учащихся</a:t>
          </a:r>
          <a:r>
            <a:rPr lang="ru-RU" sz="1100" kern="1200" dirty="0" smtClean="0"/>
            <a:t>.</a:t>
          </a:r>
          <a:endParaRPr lang="ru-RU" sz="1100" kern="1200" dirty="0"/>
        </a:p>
      </dsp:txBody>
      <dsp:txXfrm>
        <a:off x="2029523" y="675253"/>
        <a:ext cx="7811162" cy="613866"/>
      </dsp:txXfrm>
    </dsp:sp>
    <dsp:sp modelId="{CA81C838-2BCF-40D7-9692-67BA51082BE5}">
      <dsp:nvSpPr>
        <dsp:cNvPr id="0" name=""/>
        <dsp:cNvSpPr/>
      </dsp:nvSpPr>
      <dsp:spPr>
        <a:xfrm>
          <a:off x="61386" y="736639"/>
          <a:ext cx="1968137" cy="49109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9F609FB-74E0-4CA7-8C5F-6A1BA848F258}">
      <dsp:nvSpPr>
        <dsp:cNvPr id="0" name=""/>
        <dsp:cNvSpPr/>
      </dsp:nvSpPr>
      <dsp:spPr>
        <a:xfrm>
          <a:off x="0" y="1350506"/>
          <a:ext cx="9840685" cy="6138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Выполнение учащимися творческих работ, исследовательских проектов способствует овладению умениями работать с различными видами информации с помощью компьютера и других средств ИКТ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29523" y="1350506"/>
        <a:ext cx="7811162" cy="613866"/>
      </dsp:txXfrm>
    </dsp:sp>
    <dsp:sp modelId="{3803496A-96CA-4082-ADD0-67B9BCD569CC}">
      <dsp:nvSpPr>
        <dsp:cNvPr id="0" name=""/>
        <dsp:cNvSpPr/>
      </dsp:nvSpPr>
      <dsp:spPr>
        <a:xfrm>
          <a:off x="61386" y="1411892"/>
          <a:ext cx="1968137" cy="49109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5B4C0A3-21D4-44A9-BD56-C34A9914ACFB}">
      <dsp:nvSpPr>
        <dsp:cNvPr id="0" name=""/>
        <dsp:cNvSpPr/>
      </dsp:nvSpPr>
      <dsp:spPr>
        <a:xfrm>
          <a:off x="0" y="2025759"/>
          <a:ext cx="9840685" cy="6138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Использование электронных учебников, компьютерных дисков по предмету позволяет сэкономить время как на уроке, так и при подготовке к нему, разнообразить виды учебной деятельности учащихся</a:t>
          </a:r>
          <a:r>
            <a:rPr lang="ru-RU" sz="1300" kern="1200" dirty="0" smtClean="0"/>
            <a:t>.</a:t>
          </a:r>
          <a:endParaRPr lang="ru-RU" sz="1300" kern="1200" dirty="0"/>
        </a:p>
      </dsp:txBody>
      <dsp:txXfrm>
        <a:off x="2029523" y="2025759"/>
        <a:ext cx="7811162" cy="613866"/>
      </dsp:txXfrm>
    </dsp:sp>
    <dsp:sp modelId="{BD8344CB-CAD4-471B-B1EC-92062A43B5B4}">
      <dsp:nvSpPr>
        <dsp:cNvPr id="0" name=""/>
        <dsp:cNvSpPr/>
      </dsp:nvSpPr>
      <dsp:spPr>
        <a:xfrm>
          <a:off x="61386" y="2087145"/>
          <a:ext cx="1968137" cy="49109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3643D2C-953E-4768-A561-63D74CE474AB}">
      <dsp:nvSpPr>
        <dsp:cNvPr id="0" name=""/>
        <dsp:cNvSpPr/>
      </dsp:nvSpPr>
      <dsp:spPr>
        <a:xfrm>
          <a:off x="0" y="2701012"/>
          <a:ext cx="9840685" cy="6138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Использование Интернет-ресурсов. Неоценима их роль при подготовке выпускников к ЕГЭ и ГИА.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29523" y="2701012"/>
        <a:ext cx="7811162" cy="613866"/>
      </dsp:txXfrm>
    </dsp:sp>
    <dsp:sp modelId="{24E3607F-0B07-4E2C-A611-B88A29394F73}">
      <dsp:nvSpPr>
        <dsp:cNvPr id="0" name=""/>
        <dsp:cNvSpPr/>
      </dsp:nvSpPr>
      <dsp:spPr>
        <a:xfrm>
          <a:off x="61386" y="2762398"/>
          <a:ext cx="1968137" cy="49109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F4C24D0-5515-4A31-BCF6-1A45443083EB}">
      <dsp:nvSpPr>
        <dsp:cNvPr id="0" name=""/>
        <dsp:cNvSpPr/>
      </dsp:nvSpPr>
      <dsp:spPr>
        <a:xfrm>
          <a:off x="0" y="3376265"/>
          <a:ext cx="9840685" cy="6138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Участие в Интернет-конкурсах способствует развитию творческих, исследовательских способностей школьников.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29523" y="3376265"/>
        <a:ext cx="7811162" cy="613866"/>
      </dsp:txXfrm>
    </dsp:sp>
    <dsp:sp modelId="{7D785453-8407-47D5-AF92-D90ED928DC70}">
      <dsp:nvSpPr>
        <dsp:cNvPr id="0" name=""/>
        <dsp:cNvSpPr/>
      </dsp:nvSpPr>
      <dsp:spPr>
        <a:xfrm>
          <a:off x="61386" y="3437651"/>
          <a:ext cx="1968137" cy="49109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13AD64E-7E74-4547-B993-3AD1716E0356}">
      <dsp:nvSpPr>
        <dsp:cNvPr id="0" name=""/>
        <dsp:cNvSpPr/>
      </dsp:nvSpPr>
      <dsp:spPr>
        <a:xfrm>
          <a:off x="0" y="4051518"/>
          <a:ext cx="9840685" cy="6138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Работа с интерактивной доской.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29523" y="4051518"/>
        <a:ext cx="7811162" cy="613866"/>
      </dsp:txXfrm>
    </dsp:sp>
    <dsp:sp modelId="{D860D45A-C3F5-49FF-8A31-F76FE2141D93}">
      <dsp:nvSpPr>
        <dsp:cNvPr id="0" name=""/>
        <dsp:cNvSpPr/>
      </dsp:nvSpPr>
      <dsp:spPr>
        <a:xfrm>
          <a:off x="61386" y="4112904"/>
          <a:ext cx="1968137" cy="49109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7BCB1-50C7-4A66-AA47-C02A82DB0636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ECF99-ECBA-4BDD-9A65-688A0348F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50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ECF99-ECBA-4BDD-9A65-688A0348F91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39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8A456-7CBC-4884-B567-EEB85D0F5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2825" y="702643"/>
            <a:ext cx="867930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65157E-50CC-4E45-8968-57D68E48F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2825" y="3182318"/>
            <a:ext cx="867930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749C91-6A61-4C86-9B00-7F874226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DDB-4476-4545-A49B-227514D906A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6BFAD6-F077-4C78-AE1A-F6CAC8DA8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3A9D6D-A747-4111-AD0B-67DA3CC88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5F76-B29A-4810-92B8-847B81970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86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0F80D0-1040-4FA2-9A85-5B26F971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3FB7B5-CDB6-4FA4-A294-9B66AB32E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7416FF-D1A7-475F-BFFC-D5AACB1C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DDB-4476-4545-A49B-227514D906A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390257-EB1E-4A61-92DA-460833579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B07AF5-EF15-41F2-A8E3-8B57B5FEA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5F76-B29A-4810-92B8-847B81970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804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421A17A-1E1E-432E-9FAF-9BF9FB13DD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D4C681-E9F2-403A-8164-84823F1C2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E7454B-FD94-4559-BBEB-EC011180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DDB-4476-4545-A49B-227514D906A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55DA28-85D6-4832-BD2A-A9C9B7739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4A9CA2-AF9E-4772-8762-359844AA9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5F76-B29A-4810-92B8-847B81970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19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75031E-47F3-4DD1-8A77-DC4D87901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620B18-C3B8-44F5-B292-1267E2FD0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B19C3A-5C03-4CCC-B5A4-EF92B3218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DDB-4476-4545-A49B-227514D906A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212FFE-FDF4-475C-86CD-110F2C5F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4BD52C-D1D1-4BDD-A613-EB16C8F1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5F76-B29A-4810-92B8-847B81970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29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18DAD4-61BD-496C-BEBB-8E1048BD7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298" y="980993"/>
            <a:ext cx="9368748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1D0C06-CC33-46E2-AA24-E4B20BAD4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3298" y="3860718"/>
            <a:ext cx="9368748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331AB5-ACBB-4EAE-9FB2-FDA8C5C02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DDB-4476-4545-A49B-227514D906A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7BB453-0988-41B3-B093-AC22553A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491CAD-F95B-4501-BA99-D4DF1D524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5F76-B29A-4810-92B8-847B81970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154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096D3-88B7-4C8A-8F86-E53CBED8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F95EEC-07C7-4316-860B-7D3F3597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82718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ED983F-C53B-425E-A1FA-570BE1D80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0820" y="1825625"/>
            <a:ext cx="553137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F3443A-EA6E-4D0A-A856-BF2E8A52C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DDB-4476-4545-A49B-227514D906A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BDAEB2-CE53-4F3B-8B5F-4694F8ABE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ECFF1B-E47B-4A37-B9C6-ED3F51FA4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5F76-B29A-4810-92B8-847B81970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27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6C524-9CFF-434D-9180-F4A0F108C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D12A0E-090B-40CF-ACF9-C9642CB60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95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50B3D2-E438-4201-8716-3290459C2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95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05DAFCE-3A2E-4E60-94AA-358BD079F8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72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9649B2-EE9F-4E03-B6B7-B17B470CD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20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53FFF77-AD5B-49F2-9EC9-23057E225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DDB-4476-4545-A49B-227514D906A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F1DB13-457D-4DF6-9026-E7A92064D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AE5B1DC-9D7C-4EA2-BDC0-1372A36B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5F76-B29A-4810-92B8-847B81970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5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565413-174F-4D4F-AFC3-6848540DE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334618-EABB-4424-ACD8-60C108DAB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DDB-4476-4545-A49B-227514D906A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89B88E-8B49-4BFC-AC96-63E0130B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D559DCC-05C8-4511-9C27-F00ACECC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5F76-B29A-4810-92B8-847B81970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81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29FBB8E-F030-46E4-BA7D-692F639A9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DDB-4476-4545-A49B-227514D906A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BC5CC19-CEF2-4620-A875-60DFFFF03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C2D8BE-628A-4CF4-9F7C-7268B5F2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5F76-B29A-4810-92B8-847B81970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028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BBD26-2326-41AF-8C05-13E0D178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854931-500B-4B0D-91EE-DACDB72DE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90A09E-7E3A-4B75-9C7E-BF50EFC18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F77F89-39E5-46BF-91CD-46789F28E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DDB-4476-4545-A49B-227514D906A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75C09F-68DB-42F5-87D6-3AF7A24BB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941917-0A56-4F5D-86C8-AF49253A0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5F76-B29A-4810-92B8-847B81970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13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15F93-9B03-48E1-92DE-8DB279F80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C3781C-F64B-4DCB-AAC0-37ACDDBB9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C8AA1A-D204-48E7-AB7B-09F6C2A5D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92465F-B80A-49A6-85B3-A387AB0B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DDB-4476-4545-A49B-227514D906A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FD1B2F-035D-48DC-BE5B-20A6BAA84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0D0E67-8783-4C27-B33E-E3E683DF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5F76-B29A-4810-92B8-847B81970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93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C08EE-4963-4D32-8724-7C9B99BB8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639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ood" dir="t"/>
            </a:scene3d>
            <a:sp3d extrusionH="57150" contourW="12700" prstMaterial="softEdge">
              <a:bevelT w="38100" h="38100"/>
              <a:contourClr>
                <a:srgbClr val="2E005C"/>
              </a:contourClr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CB1340-CE77-41F9-86C8-6091D95C0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06399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EF48D9-73A3-4709-848A-2F00FB93F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EADDB-4476-4545-A49B-227514D906A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9369BA-5EF8-4434-8B6E-CD45E74F7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D64141-E6B1-408D-AD00-573C4FC1A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15F76-B29A-4810-92B8-847B81970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14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2C2CB2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infourok.ru/prezentaciya-po-fizike-na-temu-raschet-soprotivleniya-provodnika-udelnoe-soprotivlenie-4371719.html" TargetMode="External"/><Relationship Id="rId13" Type="http://schemas.openxmlformats.org/officeDocument/2006/relationships/hyperlink" Target="https://znanio.ru/media/elektricheskij-zaryad-i-elementarnye-chastits-zakon-sohraneniya-zaryadazakon-kulona--elektricheskoe-pole-2540998" TargetMode="External"/><Relationship Id="rId3" Type="http://schemas.openxmlformats.org/officeDocument/2006/relationships/hyperlink" Target="https://znanio.ru/media/annotatsiya_k_rabochej_programme_po_fizike_7_9_klass-223381" TargetMode="External"/><Relationship Id="rId7" Type="http://schemas.openxmlformats.org/officeDocument/2006/relationships/hyperlink" Target="https://znanio.ru/media/rabochaya-programma-elektivnogo-kursa-metody-resheniya-fizicheskih-zadach-2555381" TargetMode="External"/><Relationship Id="rId12" Type="http://schemas.openxmlformats.org/officeDocument/2006/relationships/hyperlink" Target="https://uchportfolio.ru/materials/show/84216" TargetMode="External"/><Relationship Id="rId2" Type="http://schemas.openxmlformats.org/officeDocument/2006/relationships/hyperlink" Target="http://s-tabul-chi-edu54.edusite.ru/sveden/education.html" TargetMode="External"/><Relationship Id="rId16" Type="http://schemas.openxmlformats.org/officeDocument/2006/relationships/hyperlink" Target="https://znanio.ru/media/fizicheskie_diktanty_po_teme_sily_v_prirode-21376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nanio.ru/media/rabochaya-programma-individualnyj-proekt-10-klass-2555382" TargetMode="External"/><Relationship Id="rId11" Type="http://schemas.openxmlformats.org/officeDocument/2006/relationships/hyperlink" Target="https://uchportfolio.ru/materials/show/84623" TargetMode="External"/><Relationship Id="rId5" Type="http://schemas.openxmlformats.org/officeDocument/2006/relationships/hyperlink" Target="https://znanio.ru/media/rabochaya-programma-fizika-vokrug-nas-elektivnyj-kurs-8-klass-2555386" TargetMode="External"/><Relationship Id="rId15" Type="http://schemas.openxmlformats.org/officeDocument/2006/relationships/hyperlink" Target="https://znanio.ru/media/do-konspekt-uroka-zakon-kulona-2537103" TargetMode="External"/><Relationship Id="rId10" Type="http://schemas.openxmlformats.org/officeDocument/2006/relationships/hyperlink" Target="https://infourok.ru/prezentaciya-po-fizike-na-temu-sila-toka-edinicy-sily-toka-8-klass-4370616.html" TargetMode="External"/><Relationship Id="rId4" Type="http://schemas.openxmlformats.org/officeDocument/2006/relationships/hyperlink" Target="https://znanio.ru/media/programma_elektivnogo_kursa_individualnaya_issledovatelskaya_deyatelnost-173187" TargetMode="External"/><Relationship Id="rId9" Type="http://schemas.openxmlformats.org/officeDocument/2006/relationships/hyperlink" Target="https://infourok.ru/prezentaciya-k-vneklassnomu-meropriyatiyu-fizicheskie-rebusy-4370528.html" TargetMode="External"/><Relationship Id="rId14" Type="http://schemas.openxmlformats.org/officeDocument/2006/relationships/hyperlink" Target="https://znanio.ru/media/ekologicheskie-posledstviya-ispolzovaniya-teplovyh-atomnyh-i-gidroelektrostantsij-257939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26817" y="4142481"/>
            <a:ext cx="39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Жарикова Светлана Семеновна,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физики, 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высшей квалификационной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81837" y="462291"/>
            <a:ext cx="67742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«Табулгинская СОШ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П.Д.Слюсарева»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Чистоозерный  район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Новосибирская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1955" y="5401443"/>
            <a:ext cx="17429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Табулга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2020/2021уч.год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1706" y="2158523"/>
            <a:ext cx="5942033" cy="87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70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76" y="103867"/>
            <a:ext cx="11063990" cy="1325563"/>
          </a:xfrm>
        </p:spPr>
        <p:txBody>
          <a:bodyPr>
            <a:normAutofit/>
          </a:bodyPr>
          <a:lstStyle/>
          <a:p>
            <a:r>
              <a:rPr lang="ru-RU" sz="3600" dirty="0"/>
              <a:t>Роль кабинета физики в работе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с одаренными детьми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08531"/>
              </p:ext>
            </p:extLst>
          </p:nvPr>
        </p:nvGraphicFramePr>
        <p:xfrm>
          <a:off x="246742" y="1429430"/>
          <a:ext cx="11785601" cy="52643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9934">
                  <a:extLst>
                    <a:ext uri="{9D8B030D-6E8A-4147-A177-3AD203B41FA5}">
                      <a16:colId xmlns:a16="http://schemas.microsoft.com/office/drawing/2014/main" val="1454460794"/>
                    </a:ext>
                  </a:extLst>
                </a:gridCol>
                <a:gridCol w="5022687">
                  <a:extLst>
                    <a:ext uri="{9D8B030D-6E8A-4147-A177-3AD203B41FA5}">
                      <a16:colId xmlns:a16="http://schemas.microsoft.com/office/drawing/2014/main" val="4223041409"/>
                    </a:ext>
                  </a:extLst>
                </a:gridCol>
                <a:gridCol w="2740114">
                  <a:extLst>
                    <a:ext uri="{9D8B030D-6E8A-4147-A177-3AD203B41FA5}">
                      <a16:colId xmlns:a16="http://schemas.microsoft.com/office/drawing/2014/main" val="3216849813"/>
                    </a:ext>
                  </a:extLst>
                </a:gridCol>
                <a:gridCol w="1229936">
                  <a:extLst>
                    <a:ext uri="{9D8B030D-6E8A-4147-A177-3AD203B41FA5}">
                      <a16:colId xmlns:a16="http://schemas.microsoft.com/office/drawing/2014/main" val="2648254717"/>
                    </a:ext>
                  </a:extLst>
                </a:gridCol>
                <a:gridCol w="2132930">
                  <a:extLst>
                    <a:ext uri="{9D8B030D-6E8A-4147-A177-3AD203B41FA5}">
                      <a16:colId xmlns:a16="http://schemas.microsoft.com/office/drawing/2014/main" val="4182674461"/>
                    </a:ext>
                  </a:extLst>
                </a:gridCol>
              </a:tblGrid>
              <a:tr h="444743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проведения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Класс, кол.-во уч-ся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Документы, награды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3947481"/>
                  </a:ext>
                </a:extLst>
              </a:tr>
              <a:tr h="377123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 некоммерческий конкурс просветительно-творческих проектов учащихся «Жар-птица </a:t>
                      </a:r>
                      <a:r>
                        <a:rPr lang="ru-RU" sz="1200" spc="-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знаний 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2019»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Сайт «Российское просвещение»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уч., 10кл.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Свидетельство участника ученику; </a:t>
                      </a:r>
                      <a:r>
                        <a:rPr lang="ru-RU" sz="1200" spc="-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учителю;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9174078"/>
                  </a:ext>
                </a:extLst>
              </a:tr>
              <a:tr h="352826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Районная конференция исследовательских и проектных работ «Шаг в будущее»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МКОУДО Дом детского творчества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уч., 10кл.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1 место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5885268"/>
                  </a:ext>
                </a:extLst>
              </a:tr>
              <a:tr h="352826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Всероссийский дистанционный конкурс проектно-исследовательских работ учащихся «Наукоград»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Интернет-площадки им. К.Д. Ушинского «Новое образование»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1уч., 10кл.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лауреата 1 степени;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4220118"/>
                  </a:ext>
                </a:extLst>
              </a:tr>
              <a:tr h="529238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Открытый международный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 </a:t>
                      </a:r>
                      <a:r>
                        <a:rPr lang="ru-RU" sz="1200" spc="-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исследовательских 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 "Мы идем дорогой знаний...»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Интернет-площадки им. К.Д. Ушинского «Новое образование», «НАФТЕК-Школа»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1уч., 10кл.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лауреата 1 степени;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6186544"/>
                  </a:ext>
                </a:extLst>
              </a:tr>
              <a:tr h="176413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Конференция проектов «Созидание и творчество».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 «Интеллект будущего»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1уч., 10кл.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лауреата 1 степени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8939609"/>
                  </a:ext>
                </a:extLst>
              </a:tr>
              <a:tr h="529238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Всероссийский конкурс проектно-исследовательских работ учащихся «Грани науки».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Сайт «Академия педагогики»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1уч.,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6кл.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победителя (3 место)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5751198"/>
                  </a:ext>
                </a:extLst>
              </a:tr>
              <a:tr h="352826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Всероссийский дистанционный конкурс проектно-исследовательских работ учащихся «Наукоград»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Интернет-площадки им. К.Д. Ушинского «Новое образование»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уч., 10кл.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лауреата 1 степени;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лауреата 1 степени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6244577"/>
                  </a:ext>
                </a:extLst>
              </a:tr>
              <a:tr h="529238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Открытый международный </a:t>
                      </a:r>
                      <a:r>
                        <a:rPr lang="ru-RU" sz="1200" spc="-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spc="-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исследовательских 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 "Мы идем дорогой знаний...»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Интернет-площадки им. К.Д. Ушинского «Новое образование»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2уч., 10кл.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лауреата 1 степени;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лауреата 2 степени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282588"/>
                  </a:ext>
                </a:extLst>
              </a:tr>
              <a:tr h="529238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Районная конференция исследовательских и проектных работ «Шаг в будущее»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МКОУДО Дом детского творчества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уч.,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10кл.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11кл.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spc="-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степени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3 степени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2728063"/>
                  </a:ext>
                </a:extLst>
              </a:tr>
              <a:tr h="352826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Региональная научно-практическая конференция школьников «Эврика»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ГАУДО «Областной центр развития творчества детей и юношества»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уч., 10кл.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11кл.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Сертификаты участников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1286382"/>
                  </a:ext>
                </a:extLst>
              </a:tr>
              <a:tr h="640776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Всероссийский конкурс проектных работ «Созидание и </a:t>
                      </a:r>
                      <a:r>
                        <a:rPr lang="ru-RU" sz="1200" spc="-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творчество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 «Интеллект будущего»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1уч. 11кл.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лауреата 3 степени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8927076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838549"/>
              </p:ext>
            </p:extLst>
          </p:nvPr>
        </p:nvGraphicFramePr>
        <p:xfrm>
          <a:off x="232011" y="1528550"/>
          <a:ext cx="11800332" cy="5165198"/>
        </p:xfrm>
        <a:graphic>
          <a:graphicData uri="http://schemas.openxmlformats.org/drawingml/2006/table">
            <a:tbl>
              <a:tblPr/>
              <a:tblGrid>
                <a:gridCol w="11800332">
                  <a:extLst>
                    <a:ext uri="{9D8B030D-6E8A-4147-A177-3AD203B41FA5}">
                      <a16:colId xmlns:a16="http://schemas.microsoft.com/office/drawing/2014/main" val="1918087166"/>
                    </a:ext>
                  </a:extLst>
                </a:gridCol>
              </a:tblGrid>
              <a:tr h="51651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0070C0"/>
                      </a:solidFill>
                      <a:prstDash val="solid"/>
                    </a:lnL>
                    <a:lnR w="12700" cmpd="sng">
                      <a:solidFill>
                        <a:srgbClr val="0070C0"/>
                      </a:solidFill>
                      <a:prstDash val="solid"/>
                    </a:lnR>
                    <a:lnT w="12700" cmpd="sng">
                      <a:solidFill>
                        <a:srgbClr val="0070C0"/>
                      </a:solidFill>
                      <a:prstDash val="solid"/>
                    </a:lnT>
                    <a:lnB w="12700" cmpd="sng">
                      <a:solidFill>
                        <a:srgbClr val="0070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975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32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Роль кабинета физики в работе </a:t>
            </a:r>
            <a:br>
              <a:rPr lang="ru-RU" sz="3600" dirty="0"/>
            </a:br>
            <a:r>
              <a:rPr lang="ru-RU" sz="3600" dirty="0"/>
              <a:t>с детьми разной категории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Работа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из социально неблагополучных семей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индивидуальные/групповые занятия по предметам, с целью помочь неуспевающим;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вовлечение во внеурочную деятельность, участие в проектной деятельности;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творческие задания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активное внедрение ИКТ;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моего кабинета открыты для них во внеурочное время с 16-00 до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17-00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Работа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с ограниченными возможностями здоровья (ОВЗ)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обучаю 3-5 учащихся с ОВЗ 7 вида. Рабочие программы по физики адаптированы для учащихся с ОВЗ. На учебных занятиях реализую индивидуальный подход, разрабатываю систему заданий для контроля знаний и занимательных, нестандартных, практико-ориентированных заданий для социализации ребенка, повышения мотивации к обучению. </a:t>
            </a:r>
          </a:p>
        </p:txBody>
      </p:sp>
    </p:spTree>
    <p:extLst>
      <p:ext uri="{BB962C8B-B14F-4D97-AF65-F5344CB8AC3E}">
        <p14:creationId xmlns:p14="http://schemas.microsoft.com/office/powerpoint/2010/main" val="152592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Кабинет физики - пространство развития, творчества, коллективной деятельности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477728"/>
              </p:ext>
            </p:extLst>
          </p:nvPr>
        </p:nvGraphicFramePr>
        <p:xfrm>
          <a:off x="2565779" y="2101756"/>
          <a:ext cx="7478974" cy="3937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9117">
                  <a:extLst>
                    <a:ext uri="{9D8B030D-6E8A-4147-A177-3AD203B41FA5}">
                      <a16:colId xmlns:a16="http://schemas.microsoft.com/office/drawing/2014/main" val="4196343167"/>
                    </a:ext>
                  </a:extLst>
                </a:gridCol>
                <a:gridCol w="3169615">
                  <a:extLst>
                    <a:ext uri="{9D8B030D-6E8A-4147-A177-3AD203B41FA5}">
                      <a16:colId xmlns:a16="http://schemas.microsoft.com/office/drawing/2014/main" val="1928195528"/>
                    </a:ext>
                  </a:extLst>
                </a:gridCol>
                <a:gridCol w="3190242">
                  <a:extLst>
                    <a:ext uri="{9D8B030D-6E8A-4147-A177-3AD203B41FA5}">
                      <a16:colId xmlns:a16="http://schemas.microsoft.com/office/drawing/2014/main" val="1536845157"/>
                    </a:ext>
                  </a:extLst>
                </a:gridCol>
              </a:tblGrid>
              <a:tr h="4357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2019-2020 уч.г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 уч.г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5582584"/>
                  </a:ext>
                </a:extLst>
              </a:tr>
              <a:tr h="893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ЭК"Методы решения физических задач" (1ч.)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ЭК" Индивидуаьный проект" (2ч.)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ЭК" Индивидуаьный проект" (2ч.)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6219557"/>
                  </a:ext>
                </a:extLst>
              </a:tr>
              <a:tr h="5868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 "Проектная деятельность" (0,5ч.)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 "Проектная деятельность" (0,5ч.)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776076"/>
                  </a:ext>
                </a:extLst>
              </a:tr>
              <a:tr h="847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 "Физика вокруг нас" (0,5ч.)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 "Физика вокруг нас" (0,5ч.)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240886"/>
                  </a:ext>
                </a:extLst>
              </a:tr>
              <a:tr h="893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</a:t>
                      </a:r>
                      <a:b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6700001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784738"/>
              </p:ext>
            </p:extLst>
          </p:nvPr>
        </p:nvGraphicFramePr>
        <p:xfrm>
          <a:off x="2538484" y="2101754"/>
          <a:ext cx="7506269" cy="3937891"/>
        </p:xfrm>
        <a:graphic>
          <a:graphicData uri="http://schemas.openxmlformats.org/drawingml/2006/table">
            <a:tbl>
              <a:tblPr/>
              <a:tblGrid>
                <a:gridCol w="7506269">
                  <a:extLst>
                    <a:ext uri="{9D8B030D-6E8A-4147-A177-3AD203B41FA5}">
                      <a16:colId xmlns:a16="http://schemas.microsoft.com/office/drawing/2014/main" val="2589402741"/>
                    </a:ext>
                  </a:extLst>
                </a:gridCol>
              </a:tblGrid>
              <a:tr h="39378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0070C0"/>
                      </a:solidFill>
                      <a:prstDash val="solid"/>
                    </a:lnL>
                    <a:lnR w="12700" cmpd="sng">
                      <a:solidFill>
                        <a:srgbClr val="0070C0"/>
                      </a:solidFill>
                      <a:prstDash val="solid"/>
                    </a:lnR>
                    <a:lnT w="12700" cmpd="sng">
                      <a:solidFill>
                        <a:srgbClr val="0070C0"/>
                      </a:solidFill>
                      <a:prstDash val="solid"/>
                    </a:lnT>
                    <a:lnB w="12700" cmpd="sng">
                      <a:solidFill>
                        <a:srgbClr val="0070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28760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70" y="2716888"/>
            <a:ext cx="1669170" cy="15515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810" y="2684357"/>
            <a:ext cx="1648379" cy="186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9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Кабинет физики - пространство развития, творчества, коллективной деятельности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875" y="5062339"/>
            <a:ext cx="6057900" cy="1438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19214"/>
            <a:ext cx="6191250" cy="2143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700" y="1979018"/>
            <a:ext cx="5829300" cy="638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7522" y="2662833"/>
            <a:ext cx="2098846" cy="10858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1270" y="2754652"/>
            <a:ext cx="1760920" cy="23377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8391" y="3813061"/>
            <a:ext cx="2637109" cy="12792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2407" y="5229818"/>
            <a:ext cx="2987921" cy="14308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2193" y="1822860"/>
            <a:ext cx="1636508" cy="10939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875" y="1793009"/>
            <a:ext cx="1710643" cy="11536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4273" y="1820493"/>
            <a:ext cx="1674873" cy="109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6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Кабинет физики – место транслирования опыта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9657" y="1690688"/>
            <a:ext cx="8483220" cy="3988321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деятельности ММО: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1.Формирование единых требований к оценке результатов освоения планируемых результатов по предмету на основе образовательных стандартов. Составление в рамках ММО контрольных, тематических, рубежных контрольных работ.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2.Разработка системы мероприятий по повышению качества подготовки учащихся к итоговой аттестации.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3.Составление планов работы по темам самообразования, обмен опытом.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4.Организация и проведение предметных недель (декад)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образовательном учреждении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Непрерывное повышение квалификации педагогов (курсы ПК, семинары, сетевые педагогические сообщества, самообразование и др.).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6.Развивать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и интеллектуальные способности учащихся и интерес к естественно – научным дисциплинам.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7.Организовать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целенаправленную работу учителей с учащимися, мотивированными на учёбу, через индивидуальный подход на уроках, занятиях в кружках, в проектной, исследовательской деятельности.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8.Обеспечить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 проектной и исследовательской деятельности учащихся на практические конференции, конкурсы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542" y="2097574"/>
            <a:ext cx="1937983" cy="14534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4334" y="4226472"/>
            <a:ext cx="2469313" cy="145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63990" cy="794935"/>
          </a:xfrm>
        </p:spPr>
        <p:txBody>
          <a:bodyPr>
            <a:normAutofit/>
          </a:bodyPr>
          <a:lstStyle/>
          <a:p>
            <a:r>
              <a:rPr lang="ru-RU" sz="3600" dirty="0"/>
              <a:t>Кабинет физики завтра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1672" y="4146998"/>
            <a:ext cx="6447495" cy="21929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2019года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руководитель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районной инновационной площадки по теме «Индивидуальная проектно-исследовательская деятельность как фактор саморазвития старшеклассников». Промежуточные итоги работы представлены на фестивале инновационных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площадок.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Работа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продолжается до 2022года.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33733" y="1091821"/>
            <a:ext cx="687005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начала нового 2021 года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начинала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реализовывать программу дополнительного общеобразовательного общеразвивающего образования «Физика в экспериментах».  Программа «Физика в экспериментах» - образовательная, модифицированная, естественно-научная направленность, ориентированная на активное приобщение детей к познанию окружающего мира, выполнение работ исследовательского характера, решение разных типов задач, постановку эксперимента, работу с дополнительными источниками информации, в том числе электронными.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678" y="4035230"/>
            <a:ext cx="1847850" cy="2609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244" y="4035230"/>
            <a:ext cx="1770391" cy="24975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299" y="1106810"/>
            <a:ext cx="1888140" cy="2725045"/>
          </a:xfrm>
          <a:prstGeom prst="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827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Восканян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 Г. Кабинет физики в школе. Методическое пособие. -М: Издательский центр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Вентана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-Граф», 2011 г.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Фотографии, сканы из личного архива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70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Эпиграф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«Для решения задачи развития творческих способностей школьников при обучении физике необходимо, прежде всего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знать особенности творческого процесса в развитии 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этой науки и ее технического применения».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(В.Г.Разумовский)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14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063990" cy="90445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Кабинет физики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749" y="2146922"/>
            <a:ext cx="4913802" cy="368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6711" t="-1271" r="14802" b="636"/>
          <a:stretch/>
        </p:blipFill>
        <p:spPr>
          <a:xfrm>
            <a:off x="1070228" y="2376218"/>
            <a:ext cx="3115951" cy="1975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894268" y="1503653"/>
            <a:ext cx="4828504" cy="55696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Оснащенность кабинета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096" y="4412515"/>
            <a:ext cx="2658086" cy="199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860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-14166"/>
            <a:ext cx="11063990" cy="1325563"/>
          </a:xfrm>
        </p:spPr>
        <p:txBody>
          <a:bodyPr>
            <a:normAutofit/>
          </a:bodyPr>
          <a:lstStyle/>
          <a:p>
            <a:r>
              <a:rPr lang="ru-RU" sz="3600" dirty="0"/>
              <a:t>Нормативно – правовое обеспечение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45277" y="4050621"/>
            <a:ext cx="9114970" cy="2569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кабинете содержатся необходимые для образовательного процесса ресурсы: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по всем темам программ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физике;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индивидуальной работы,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словари, художественная литература для педагога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мультимедийные диски, разработанные специалистами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ФИЗИКОНа;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1-2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серии Виртуальная школа Кирилла и Мефодия «Уроки Физики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для проведения элективных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курсов;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 к учебникам «Физика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тренажеры.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98963000"/>
              </p:ext>
            </p:extLst>
          </p:nvPr>
        </p:nvGraphicFramePr>
        <p:xfrm>
          <a:off x="2409270" y="1111703"/>
          <a:ext cx="7634514" cy="2912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703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249" y="55134"/>
            <a:ext cx="11063990" cy="1325563"/>
          </a:xfrm>
        </p:spPr>
        <p:txBody>
          <a:bodyPr>
            <a:normAutofit/>
          </a:bodyPr>
          <a:lstStyle/>
          <a:p>
            <a:r>
              <a:rPr lang="ru-RU" sz="3600" dirty="0"/>
              <a:t>Нормативно – правовое обеспечение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526" y="3652765"/>
            <a:ext cx="3513897" cy="263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772384" y="1404439"/>
            <a:ext cx="714884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кабинете имеется демонстрационное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лабораторное оборудование L- микро, полученное в рамках Национального Проекта "Образование»; цифровая лаборатория «Архимед»;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ГИА-лаборатория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947" y="3001818"/>
            <a:ext cx="2684689" cy="1866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116" y="4824274"/>
            <a:ext cx="2553895" cy="1817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162" y="3497333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823582" y="3059816"/>
            <a:ext cx="375391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«Архимед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44932" y="2994820"/>
            <a:ext cx="194861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ГИА-лаборатория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886947" y="2596639"/>
            <a:ext cx="253627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/>
              <a:t>О</a:t>
            </a:r>
            <a:r>
              <a:rPr lang="ru-RU" dirty="0" smtClean="0"/>
              <a:t>борудование </a:t>
            </a:r>
            <a:r>
              <a:rPr lang="en-US" dirty="0"/>
              <a:t>L- </a:t>
            </a:r>
            <a:r>
              <a:rPr lang="ru-RU" dirty="0"/>
              <a:t>микро</a:t>
            </a:r>
          </a:p>
        </p:txBody>
      </p:sp>
    </p:spTree>
    <p:extLst>
      <p:ext uri="{BB962C8B-B14F-4D97-AF65-F5344CB8AC3E}">
        <p14:creationId xmlns:p14="http://schemas.microsoft.com/office/powerpoint/2010/main" val="379566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1063990" cy="839341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100" dirty="0"/>
              <a:t>Кабинет физики вчера, сегодня</a:t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78300"/>
            <a:ext cx="11063990" cy="435133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Учебные материалы</a:t>
            </a:r>
            <a:endParaRPr lang="ru-RU" sz="16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239015"/>
              </p:ext>
            </p:extLst>
          </p:nvPr>
        </p:nvGraphicFramePr>
        <p:xfrm>
          <a:off x="1026191" y="1850427"/>
          <a:ext cx="5296093" cy="43382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312">
                  <a:extLst>
                    <a:ext uri="{9D8B030D-6E8A-4147-A177-3AD203B41FA5}">
                      <a16:colId xmlns:a16="http://schemas.microsoft.com/office/drawing/2014/main" val="1405320245"/>
                    </a:ext>
                  </a:extLst>
                </a:gridCol>
                <a:gridCol w="1665173">
                  <a:extLst>
                    <a:ext uri="{9D8B030D-6E8A-4147-A177-3AD203B41FA5}">
                      <a16:colId xmlns:a16="http://schemas.microsoft.com/office/drawing/2014/main" val="1553741087"/>
                    </a:ext>
                  </a:extLst>
                </a:gridCol>
                <a:gridCol w="1740450">
                  <a:extLst>
                    <a:ext uri="{9D8B030D-6E8A-4147-A177-3AD203B41FA5}">
                      <a16:colId xmlns:a16="http://schemas.microsoft.com/office/drawing/2014/main" val="3585137628"/>
                    </a:ext>
                  </a:extLst>
                </a:gridCol>
                <a:gridCol w="681231">
                  <a:extLst>
                    <a:ext uri="{9D8B030D-6E8A-4147-A177-3AD203B41FA5}">
                      <a16:colId xmlns:a16="http://schemas.microsoft.com/office/drawing/2014/main" val="3846437176"/>
                    </a:ext>
                  </a:extLst>
                </a:gridCol>
                <a:gridCol w="904927">
                  <a:extLst>
                    <a:ext uri="{9D8B030D-6E8A-4147-A177-3AD203B41FA5}">
                      <a16:colId xmlns:a16="http://schemas.microsoft.com/office/drawing/2014/main" val="3465008148"/>
                    </a:ext>
                  </a:extLst>
                </a:gridCol>
              </a:tblGrid>
              <a:tr h="4862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№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п/п</a:t>
                      </a:r>
                      <a:endParaRPr lang="ru-R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59" marR="5765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Самостоятельно разработанное программно-методическое обеспечение</a:t>
                      </a:r>
                      <a:endParaRPr lang="ru-R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59" marR="5765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Ссылка 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на публикацию</a:t>
                      </a:r>
                      <a:endParaRPr lang="ru-R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59" marR="5765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Электронный ресурс</a:t>
                      </a:r>
                      <a:endParaRPr lang="ru-R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59" marR="5765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Оценка</a:t>
                      </a:r>
                      <a:endParaRPr lang="ru-R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59" marR="5765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53076"/>
                  </a:ext>
                </a:extLst>
              </a:tr>
              <a:tr h="8104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1.</a:t>
                      </a:r>
                      <a:endParaRPr lang="ru-R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59" marR="57659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Аннотации к рабочим программам по физике 7-9; 10-11 классы.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Рабочие программы по физике 7-9; 10-11 классы.</a:t>
                      </a:r>
                      <a:endParaRPr lang="ru-R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59" marR="57659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 u="sng" dirty="0">
                          <a:effectLst/>
                          <a:hlinkClick r:id="rId2"/>
                        </a:rPr>
                        <a:t>http://s-tabul-chi-edu54.edusite.ru/sveden/education.html</a:t>
                      </a:r>
                      <a:endParaRPr lang="ru-RU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59" marR="57659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Школьный сайт</a:t>
                      </a:r>
                      <a:endParaRPr lang="ru-R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59" marR="57659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59" marR="57659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3467958"/>
                  </a:ext>
                </a:extLst>
              </a:tr>
              <a:tr h="933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2.</a:t>
                      </a:r>
                      <a:endParaRPr lang="ru-R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59" marR="5765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Аннотация к рабочей программе по физике 7-9 классы</a:t>
                      </a:r>
                      <a:endParaRPr lang="ru-R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59" marR="5765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 u="sng">
                          <a:effectLst/>
                          <a:hlinkClick r:id="rId3"/>
                        </a:rPr>
                        <a:t>https://znanio.ru/media/annotatsiya_k_rabochej_programme_po_fizike_7_9_klass-223381</a:t>
                      </a:r>
                      <a:endParaRPr lang="ru-R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59" marR="5765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Образов. портал  «Знанио»</a:t>
                      </a:r>
                      <a:endParaRPr lang="ru-R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59" marR="5765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Оценка 4.6 (более 1000 оценок)</a:t>
                      </a:r>
                      <a:endParaRPr lang="ru-R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59" marR="5765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280837"/>
                  </a:ext>
                </a:extLst>
              </a:tr>
              <a:tr h="6483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3.</a:t>
                      </a:r>
                      <a:endParaRPr lang="ru-R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59" marR="5765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Программа элективного курса "Индивидуальная исследовательская деятельность"                          </a:t>
                      </a:r>
                      <a:endParaRPr lang="ru-R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59" marR="5765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 u="sng" dirty="0">
                          <a:effectLst/>
                          <a:hlinkClick r:id="rId4"/>
                        </a:rPr>
                        <a:t>https://znanio.ru/media/programma_elektivnogo_kursa_individualnaya_issledovatelskaya_deyatelnost-173187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59" marR="5765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Образов. портал  «Знанио»</a:t>
                      </a:r>
                      <a:endParaRPr lang="ru-R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59" marR="5765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Оценка 4.7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(более 1000 оценок);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рецензия</a:t>
                      </a:r>
                      <a:endParaRPr lang="ru-R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59" marR="5765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1072500"/>
                  </a:ext>
                </a:extLst>
              </a:tr>
              <a:tr h="6233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4.</a:t>
                      </a:r>
                      <a:endParaRPr lang="ru-R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59" marR="5765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Рабочая программа «Физика вокруг нас» (Элективный курс) 8 класс</a:t>
                      </a:r>
                      <a:endParaRPr lang="ru-R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59" marR="5765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 u="sng" dirty="0">
                          <a:effectLst/>
                          <a:hlinkClick r:id="rId5"/>
                        </a:rPr>
                        <a:t>https://znanio.ru/media/rabochaya-programma-fizika-vokrug-nas-elektivnyj-kurs-8-klass-2555386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59" marR="5765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Образов. портал «Знанио»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59" marR="5765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Оценка 4.7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(более 1000 оценок)</a:t>
                      </a:r>
                      <a:endParaRPr lang="ru-R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59" marR="5765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1407987"/>
                  </a:ext>
                </a:extLst>
              </a:tr>
              <a:tr h="6483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5.</a:t>
                      </a:r>
                      <a:endParaRPr lang="ru-R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59" marR="5765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Рабочая программа «Индивидуальный проект», 10 класс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59" marR="5765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 u="sng" dirty="0">
                          <a:effectLst/>
                          <a:hlinkClick r:id="rId6"/>
                        </a:rPr>
                        <a:t>https://znanio.ru/media/rabochaya-programma-individualnyj-proekt-10-klass-2555382</a:t>
                      </a:r>
                      <a:r>
                        <a:rPr lang="ru-RU" sz="900" dirty="0">
                          <a:effectLst/>
                        </a:rPr>
                        <a:t>     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59" marR="5765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Образов. портал «Знанио»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59" marR="5765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Оценка 4.9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(более 1000 оценок</a:t>
                      </a:r>
                      <a:endParaRPr lang="ru-R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59" marR="5765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2807678"/>
                  </a:ext>
                </a:extLst>
              </a:tr>
              <a:tr h="6483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59" marR="5765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15000"/>
                        </a:lnSpc>
                      </a:pPr>
                      <a:r>
                        <a:rPr lang="ru-RU" sz="900" dirty="0">
                          <a:effectLst/>
                        </a:rPr>
                        <a:t>Рабочая программа элективного курса "Методы решения физических задач"</a:t>
                      </a:r>
                      <a:endParaRPr lang="ru-RU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59" marR="5765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 u="sng">
                          <a:effectLst/>
                          <a:hlinkClick r:id="rId7"/>
                        </a:rPr>
                        <a:t>https://znanio.ru/media/rabochaya-programma-elektivnogo-kursa-metody-resheniya-fizicheskih-zadach-2555381</a:t>
                      </a:r>
                      <a:r>
                        <a:rPr lang="ru-RU" sz="9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59" marR="5765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Образов. портал «Знанио»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59" marR="5765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Оценка 5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(более 1000 оценок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59" marR="5765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2053199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724734" y="1869559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657313"/>
              </p:ext>
            </p:extLst>
          </p:nvPr>
        </p:nvGraphicFramePr>
        <p:xfrm>
          <a:off x="7401832" y="1863418"/>
          <a:ext cx="3470645" cy="4351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804">
                  <a:extLst>
                    <a:ext uri="{9D8B030D-6E8A-4147-A177-3AD203B41FA5}">
                      <a16:colId xmlns:a16="http://schemas.microsoft.com/office/drawing/2014/main" val="2490800160"/>
                    </a:ext>
                  </a:extLst>
                </a:gridCol>
                <a:gridCol w="1340916">
                  <a:extLst>
                    <a:ext uri="{9D8B030D-6E8A-4147-A177-3AD203B41FA5}">
                      <a16:colId xmlns:a16="http://schemas.microsoft.com/office/drawing/2014/main" val="698629885"/>
                    </a:ext>
                  </a:extLst>
                </a:gridCol>
                <a:gridCol w="1190565">
                  <a:extLst>
                    <a:ext uri="{9D8B030D-6E8A-4147-A177-3AD203B41FA5}">
                      <a16:colId xmlns:a16="http://schemas.microsoft.com/office/drawing/2014/main" val="4108894685"/>
                    </a:ext>
                  </a:extLst>
                </a:gridCol>
                <a:gridCol w="743360">
                  <a:extLst>
                    <a:ext uri="{9D8B030D-6E8A-4147-A177-3AD203B41FA5}">
                      <a16:colId xmlns:a16="http://schemas.microsoft.com/office/drawing/2014/main" val="2295987307"/>
                    </a:ext>
                  </a:extLst>
                </a:gridCol>
              </a:tblGrid>
              <a:tr h="3235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</a:rPr>
                        <a:t>№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</a:rPr>
                        <a:t>п/п</a:t>
                      </a:r>
                      <a:endParaRPr lang="ru-RU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39" marR="365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</a:rPr>
                        <a:t>Самостоятельно разработанные методические материалы     </a:t>
                      </a:r>
                      <a:endParaRPr lang="ru-RU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39" marR="365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</a:rPr>
                        <a:t>Электронная ссылка на материалы</a:t>
                      </a:r>
                      <a:endParaRPr lang="ru-RU" sz="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39" marR="365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</a:rPr>
                        <a:t>Место публикации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</a:rPr>
                        <a:t>Оценка </a:t>
                      </a:r>
                      <a:endParaRPr lang="ru-RU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39" marR="36539" marT="0" marB="0"/>
                </a:tc>
                <a:extLst>
                  <a:ext uri="{0D108BD9-81ED-4DB2-BD59-A6C34878D82A}">
                    <a16:rowId xmlns:a16="http://schemas.microsoft.com/office/drawing/2014/main" val="811553316"/>
                  </a:ext>
                </a:extLst>
              </a:tr>
              <a:tr h="5442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39" marR="365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Презентация по физике на тему "Расчет сопротивления проводника. Удельное сопротивление"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39" marR="365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sng" dirty="0">
                          <a:effectLst/>
                          <a:hlinkClick r:id="rId8"/>
                        </a:rPr>
                        <a:t>https://infourok.ru/prezentaciya-po-fizike-na-temu-raschet-soprotivleniya-provodnika-udelnoe-soprotivlenie-4371719.html</a:t>
                      </a:r>
                      <a:r>
                        <a:rPr lang="ru-RU" sz="600" dirty="0">
                          <a:effectLst/>
                        </a:rPr>
                        <a:t> 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39" marR="36539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Сайт «Инфоурок»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Учебные материалы прошли проверку экспертами и им дана высокая оценка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39" marR="36539" marT="0" marB="0"/>
                </a:tc>
                <a:extLst>
                  <a:ext uri="{0D108BD9-81ED-4DB2-BD59-A6C34878D82A}">
                    <a16:rowId xmlns:a16="http://schemas.microsoft.com/office/drawing/2014/main" val="2436228546"/>
                  </a:ext>
                </a:extLst>
              </a:tr>
              <a:tr h="3265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39" marR="365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Презентация к внеклассному мероприятию "Физические ребусы"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39" marR="365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sng">
                          <a:effectLst/>
                          <a:hlinkClick r:id="rId9"/>
                        </a:rPr>
                        <a:t>https://infourok.ru/prezentaciya-k-vneklassnomu-meropriyatiyu-fizicheskie-rebusy-4370528.html</a:t>
                      </a:r>
                      <a:r>
                        <a:rPr lang="ru-RU" sz="600">
                          <a:effectLst/>
                        </a:rPr>
                        <a:t>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39" marR="3653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781708"/>
                  </a:ext>
                </a:extLst>
              </a:tr>
              <a:tr h="4354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39" marR="365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Презентация по физике на тему "Сила тока. Единицы силы тока"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39" marR="36539" marT="0" marB="0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sng">
                          <a:effectLst/>
                          <a:hlinkClick r:id="rId10"/>
                        </a:rPr>
                        <a:t>https://infourok.ru/prezentaciya-po-fizike-na-temu-sila-toka-edinicy-sily-toka-8-klass-4370616.html</a:t>
                      </a:r>
                      <a:r>
                        <a:rPr lang="ru-RU" sz="600">
                          <a:effectLst/>
                        </a:rPr>
                        <a:t> 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39" marR="3653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184149"/>
                  </a:ext>
                </a:extLst>
              </a:tr>
              <a:tr h="2177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39" marR="36539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Учебная игра по теме "Кинематика"-презентация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39" marR="3653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sng">
                          <a:effectLst/>
                          <a:hlinkClick r:id="rId11"/>
                        </a:rPr>
                        <a:t>https://uchportfolio.ru/materials/show/84623</a:t>
                      </a:r>
                      <a:r>
                        <a:rPr lang="ru-RU" sz="600">
                          <a:effectLst/>
                        </a:rPr>
                        <a:t>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39" marR="36539" marT="0" marB="0">
                    <a:lnL w="12700" cmpd="sng">
                      <a:noFill/>
                    </a:ln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Сайт «УчПортфолио»Учебные материалы прошли модерацию. Комментарии коллег сайта УчПортфолио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39" marR="36539" marT="0" marB="0"/>
                </a:tc>
                <a:extLst>
                  <a:ext uri="{0D108BD9-81ED-4DB2-BD59-A6C34878D82A}">
                    <a16:rowId xmlns:a16="http://schemas.microsoft.com/office/drawing/2014/main" val="1682762412"/>
                  </a:ext>
                </a:extLst>
              </a:tr>
              <a:tr h="7620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39" marR="365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Презентация «Решение физических задач на основе стихов»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39" marR="36539" marT="0" marB="0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sng">
                          <a:effectLst/>
                          <a:hlinkClick r:id="rId12"/>
                        </a:rPr>
                        <a:t>https://uchportfolio.ru/materials/show/84216</a:t>
                      </a:r>
                      <a:r>
                        <a:rPr lang="ru-RU" sz="600">
                          <a:effectLst/>
                        </a:rPr>
                        <a:t>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39" marR="3653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897013"/>
                  </a:ext>
                </a:extLst>
              </a:tr>
              <a:tr h="5442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39" marR="36539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Электрический заряд и элементарные частиц Закон сохранения заряда. Закон Кулона. Электрическое поле.-презентация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39" marR="3653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sng">
                          <a:effectLst/>
                          <a:hlinkClick r:id="rId13"/>
                        </a:rPr>
                        <a:t>https://znanio.ru/media/elektricheskij-zaryad-i-elementarnye-chastits-zakon-sohraneniya-zaryadazakon-kulona--elektricheskoe-pole-2540998</a:t>
                      </a:r>
                      <a:r>
                        <a:rPr lang="ru-RU" sz="600">
                          <a:effectLst/>
                        </a:rPr>
                        <a:t>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39" marR="36539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Образовательный портал «Знанио»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Оценка 5 (более 1000 оценок)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39" marR="36539" marT="0" marB="0"/>
                </a:tc>
                <a:extLst>
                  <a:ext uri="{0D108BD9-81ED-4DB2-BD59-A6C34878D82A}">
                    <a16:rowId xmlns:a16="http://schemas.microsoft.com/office/drawing/2014/main" val="3628145164"/>
                  </a:ext>
                </a:extLst>
              </a:tr>
              <a:tr h="5442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39" marR="365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Экологические последствия использования тепловых, атомных и гидроэлектростанций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39" marR="36539" marT="0" marB="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sng">
                          <a:effectLst/>
                          <a:hlinkClick r:id="rId14"/>
                        </a:rPr>
                        <a:t>https://znanio.ru/media/ekologicheskie-posledstviya-ispolzovaniya-teplovyh-atomnyh-i-gidroelektrostantsij-2579391</a:t>
                      </a:r>
                      <a:r>
                        <a:rPr lang="ru-RU" sz="600">
                          <a:effectLst/>
                        </a:rPr>
                        <a:t>   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39" marR="365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Оценка 5 (более 1000 оценок)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39" marR="36539" marT="0" marB="0"/>
                </a:tc>
                <a:extLst>
                  <a:ext uri="{0D108BD9-81ED-4DB2-BD59-A6C34878D82A}">
                    <a16:rowId xmlns:a16="http://schemas.microsoft.com/office/drawing/2014/main" val="3351127553"/>
                  </a:ext>
                </a:extLst>
              </a:tr>
              <a:tr h="3265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9..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39" marR="365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ДО: конспект урока "Закон Кулона"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39" marR="365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sng">
                          <a:effectLst/>
                          <a:hlinkClick r:id="rId15"/>
                        </a:rPr>
                        <a:t>https://znanio.ru/media/do-konspekt-uroka-zakon-kulona-2537103</a:t>
                      </a:r>
                      <a:r>
                        <a:rPr lang="ru-RU" sz="600">
                          <a:effectLst/>
                        </a:rPr>
                        <a:t>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39" marR="365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Оценка 4,9 (более 1000 оценок)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39" marR="36539" marT="0" marB="0"/>
                </a:tc>
                <a:extLst>
                  <a:ext uri="{0D108BD9-81ED-4DB2-BD59-A6C34878D82A}">
                    <a16:rowId xmlns:a16="http://schemas.microsoft.com/office/drawing/2014/main" val="4217066048"/>
                  </a:ext>
                </a:extLst>
              </a:tr>
              <a:tr h="3265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39" marR="365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Физические диктанты по теме «Силы в природе»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39" marR="365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sng" dirty="0">
                          <a:effectLst/>
                          <a:hlinkClick r:id="rId16"/>
                        </a:rPr>
                        <a:t>https://znanio.ru/media/fizicheskie_diktanty_po_teme_sily_v_prirode-213766</a:t>
                      </a:r>
                      <a:r>
                        <a:rPr lang="ru-RU" sz="600" dirty="0">
                          <a:effectLst/>
                        </a:rPr>
                        <a:t> 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39" marR="365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Оценка 5 (более 1000 оценок)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39" marR="36539" marT="0" marB="0"/>
                </a:tc>
                <a:extLst>
                  <a:ext uri="{0D108BD9-81ED-4DB2-BD59-A6C34878D82A}">
                    <a16:rowId xmlns:a16="http://schemas.microsoft.com/office/drawing/2014/main" val="644055246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802380"/>
              </p:ext>
            </p:extLst>
          </p:nvPr>
        </p:nvGraphicFramePr>
        <p:xfrm>
          <a:off x="1057558" y="1863417"/>
          <a:ext cx="5264726" cy="4339988"/>
        </p:xfrm>
        <a:graphic>
          <a:graphicData uri="http://schemas.openxmlformats.org/drawingml/2006/table">
            <a:tbl>
              <a:tblPr/>
              <a:tblGrid>
                <a:gridCol w="5264726">
                  <a:extLst>
                    <a:ext uri="{9D8B030D-6E8A-4147-A177-3AD203B41FA5}">
                      <a16:colId xmlns:a16="http://schemas.microsoft.com/office/drawing/2014/main" val="1345548499"/>
                    </a:ext>
                  </a:extLst>
                </a:gridCol>
              </a:tblGrid>
              <a:tr h="43399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0070C0"/>
                      </a:solidFill>
                      <a:prstDash val="solid"/>
                    </a:lnL>
                    <a:lnR w="12700" cmpd="sng">
                      <a:solidFill>
                        <a:srgbClr val="0070C0"/>
                      </a:solidFill>
                      <a:prstDash val="solid"/>
                    </a:lnR>
                    <a:lnT w="12700" cmpd="sng">
                      <a:solidFill>
                        <a:srgbClr val="0070C0"/>
                      </a:solidFill>
                      <a:prstDash val="solid"/>
                    </a:lnT>
                    <a:lnB w="12700" cmpd="sng">
                      <a:solidFill>
                        <a:srgbClr val="0070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6788565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797162"/>
              </p:ext>
            </p:extLst>
          </p:nvPr>
        </p:nvGraphicFramePr>
        <p:xfrm>
          <a:off x="7401831" y="1863416"/>
          <a:ext cx="3470645" cy="4325291"/>
        </p:xfrm>
        <a:graphic>
          <a:graphicData uri="http://schemas.openxmlformats.org/drawingml/2006/table">
            <a:tbl>
              <a:tblPr/>
              <a:tblGrid>
                <a:gridCol w="3470645">
                  <a:extLst>
                    <a:ext uri="{9D8B030D-6E8A-4147-A177-3AD203B41FA5}">
                      <a16:colId xmlns:a16="http://schemas.microsoft.com/office/drawing/2014/main" val="3897574417"/>
                    </a:ext>
                  </a:extLst>
                </a:gridCol>
              </a:tblGrid>
              <a:tr h="43252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0070C0"/>
                      </a:solidFill>
                      <a:prstDash val="solid"/>
                    </a:lnL>
                    <a:lnR w="12700" cmpd="sng">
                      <a:solidFill>
                        <a:srgbClr val="0070C0"/>
                      </a:solidFill>
                      <a:prstDash val="solid"/>
                    </a:lnR>
                    <a:lnT w="12700" cmpd="sng">
                      <a:solidFill>
                        <a:srgbClr val="0070C0"/>
                      </a:solidFill>
                      <a:prstDash val="solid"/>
                    </a:lnT>
                    <a:lnB w="12700" cmpd="sng">
                      <a:solidFill>
                        <a:srgbClr val="0070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5814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16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8381" y="603644"/>
            <a:ext cx="8987507" cy="179973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Публикации учебных материалов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056" y="1919762"/>
            <a:ext cx="4759520" cy="286248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3238" y="1140957"/>
            <a:ext cx="5069114" cy="282643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798" y="3846139"/>
            <a:ext cx="4605878" cy="264816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26" name="Picture 2" descr="http://volgogradplanetarium.ru/images/news/news_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927" y="469807"/>
            <a:ext cx="1239649" cy="105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4024" y="5291498"/>
            <a:ext cx="171553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«Знанио»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35079" y="1302369"/>
            <a:ext cx="201612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«Инфоурок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82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63990" cy="73796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Направления </a:t>
            </a:r>
            <a:r>
              <a:rPr lang="ru-RU" sz="3600" dirty="0"/>
              <a:t>работы в кабинете физики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876073"/>
              </p:ext>
            </p:extLst>
          </p:nvPr>
        </p:nvGraphicFramePr>
        <p:xfrm>
          <a:off x="1449852" y="1349829"/>
          <a:ext cx="9840686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482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17925"/>
            <a:ext cx="11063990" cy="1325563"/>
          </a:xfrm>
        </p:spPr>
        <p:txBody>
          <a:bodyPr>
            <a:normAutofit/>
          </a:bodyPr>
          <a:lstStyle/>
          <a:p>
            <a:r>
              <a:rPr lang="ru-RU" sz="3600" dirty="0"/>
              <a:t>Направления работы в кабинете физики с одаренными детьми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443488"/>
            <a:ext cx="11199125" cy="435133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моей деятельности в этом направлении: помочь учащимся всесторонне развить свои способности,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способствовать личностному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росту учеников.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 defTabSz="266700">
              <a:spcBef>
                <a:spcPts val="60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одаренных детей;</a:t>
            </a:r>
          </a:p>
          <a:p>
            <a:pPr marL="0" indent="0" defTabSz="266700">
              <a:spcBef>
                <a:spcPts val="60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формирование мотивации к самообразованию и самореализации;</a:t>
            </a:r>
          </a:p>
          <a:p>
            <a:pPr marL="0" indent="0" defTabSz="266700">
              <a:spcBef>
                <a:spcPts val="60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стимулирование познавательной деятельности, помощь в развитии способностей;</a:t>
            </a:r>
          </a:p>
          <a:p>
            <a:pPr marL="0" indent="0" defTabSz="266700">
              <a:spcBef>
                <a:spcPts val="60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формирование активной жизненной позиции;</a:t>
            </a:r>
          </a:p>
          <a:p>
            <a:pPr marL="0" indent="0" defTabSz="266700">
              <a:spcBef>
                <a:spcPts val="60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создание условий для всестороннего развития одаренных детей.</a:t>
            </a:r>
          </a:p>
          <a:p>
            <a:pPr marL="0" indent="0" defTabSz="266700">
              <a:spcBef>
                <a:spcPts val="600"/>
              </a:spcBef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работы:</a:t>
            </a:r>
          </a:p>
          <a:p>
            <a:pPr marL="177800" indent="82550" defTabSz="355600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индивидуальные/групповые занятия по предмету;</a:t>
            </a:r>
          </a:p>
          <a:p>
            <a:pPr marL="177800" indent="82550" defTabSz="355600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преподавание элективных курсов: в 10-11 классах «Методы решения физических задач»; в 8 классе "Физика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вокруг нас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";</a:t>
            </a:r>
          </a:p>
          <a:p>
            <a:pPr marL="177800" indent="82550" defTabSz="355600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преподавание в течении трех лет обязательного курса «Индивидуальный проект»;</a:t>
            </a:r>
          </a:p>
          <a:p>
            <a:pPr marL="177800" indent="82550" defTabSz="355600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реализация дистанционного обучения в случае длительного отсутствия ученика по причине болезни или отъезда;</a:t>
            </a:r>
          </a:p>
          <a:p>
            <a:pPr marL="177800" indent="82550" defTabSz="355600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проектная и исследовательская деятельность с учащимися https://uchportfolio.ru/zharikova/?page=33524;</a:t>
            </a:r>
          </a:p>
          <a:p>
            <a:pPr marL="177800" indent="82550" defTabSz="355600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участие в предметных олимпиадах, конкурсах, акциях, учебно-исследовательских конференций разного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82550" defTabSz="355600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занятия в дистанционной школе по физике на платформе ОЦ «Сириус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70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л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Дел1.potx" id="{F2501F67-8C59-4470-9A66-4FFF21388390}" vid="{FC61706C-55B9-4FE9-8E14-21F2F73A19C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Дел2</Template>
  <TotalTime>3221</TotalTime>
  <Words>1450</Words>
  <Application>Microsoft Office PowerPoint</Application>
  <PresentationFormat>Широкоэкранный</PresentationFormat>
  <Paragraphs>271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Times New Roman</vt:lpstr>
      <vt:lpstr>Wingdings</vt:lpstr>
      <vt:lpstr>Дел2</vt:lpstr>
      <vt:lpstr>Презентация PowerPoint</vt:lpstr>
      <vt:lpstr>Эпиграф</vt:lpstr>
      <vt:lpstr>Кабинет физики</vt:lpstr>
      <vt:lpstr>Нормативно – правовое обеспечение</vt:lpstr>
      <vt:lpstr>Нормативно – правовое обеспечение</vt:lpstr>
      <vt:lpstr> Кабинет физики вчера, сегодня </vt:lpstr>
      <vt:lpstr>Публикации учебных материалов</vt:lpstr>
      <vt:lpstr>Направления работы в кабинете физики </vt:lpstr>
      <vt:lpstr>Направления работы в кабинете физики с одаренными детьми</vt:lpstr>
      <vt:lpstr>Роль кабинета физики в работе  с одаренными детьми</vt:lpstr>
      <vt:lpstr>Роль кабинета физики в работе  с детьми разной категории</vt:lpstr>
      <vt:lpstr>Кабинет физики - пространство развития, творчества, коллективной деятельности</vt:lpstr>
      <vt:lpstr>Кабинет физики - пространство развития, творчества, коллективной деятельности</vt:lpstr>
      <vt:lpstr>Кабинет физики – место транслирования опыта работы</vt:lpstr>
      <vt:lpstr>Кабинет физики завтра</vt:lpstr>
      <vt:lpstr>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Деловой</dc:title>
  <dc:creator>Эрика</dc:creator>
  <cp:lastModifiedBy>Пользователь</cp:lastModifiedBy>
  <cp:revision>99</cp:revision>
  <dcterms:created xsi:type="dcterms:W3CDTF">2020-10-12T05:52:33Z</dcterms:created>
  <dcterms:modified xsi:type="dcterms:W3CDTF">2021-02-13T08:48:46Z</dcterms:modified>
</cp:coreProperties>
</file>