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школа №1» г. Архангельска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1800" b="1" dirty="0">
                <a:solidFill>
                  <a:prstClr val="black"/>
                </a:solidFill>
              </a:rPr>
              <a:t>Презентация к уроку математики в 6 классе</a:t>
            </a:r>
          </a:p>
          <a:p>
            <a:pPr marL="0" lvl="0" indent="0" algn="ctr">
              <a:buNone/>
            </a:pPr>
            <a:r>
              <a:rPr lang="ru-RU" sz="1800" b="1" dirty="0">
                <a:solidFill>
                  <a:prstClr val="black"/>
                </a:solidFill>
              </a:rPr>
              <a:t>Тема: </a:t>
            </a:r>
            <a:r>
              <a:rPr lang="ru-RU" sz="1800" b="1" dirty="0" smtClean="0">
                <a:solidFill>
                  <a:prstClr val="black"/>
                </a:solidFill>
              </a:rPr>
              <a:t>«Умножение </a:t>
            </a:r>
            <a:r>
              <a:rPr lang="ru-RU" sz="1800" b="1" dirty="0">
                <a:solidFill>
                  <a:prstClr val="black"/>
                </a:solidFill>
              </a:rPr>
              <a:t>целых чисел </a:t>
            </a:r>
            <a:r>
              <a:rPr lang="ru-RU" sz="1800" b="1" dirty="0" smtClean="0">
                <a:solidFill>
                  <a:prstClr val="black"/>
                </a:solidFill>
              </a:rPr>
              <a:t>»</a:t>
            </a:r>
            <a:endParaRPr lang="ru-RU" sz="18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364502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/>
            <a:r>
              <a:rPr lang="ru-RU" sz="1400" dirty="0">
                <a:solidFill>
                  <a:prstClr val="black"/>
                </a:solidFill>
              </a:rPr>
              <a:t>Автор-составитель : Щербакова Татьяна Прокопьевна,</a:t>
            </a:r>
          </a:p>
          <a:p>
            <a:pPr lvl="0" algn="r"/>
            <a:r>
              <a:rPr lang="ru-RU" sz="1400" dirty="0">
                <a:solidFill>
                  <a:prstClr val="black"/>
                </a:solidFill>
              </a:rPr>
              <a:t>учитель математики МБОУ «СШ№1»</a:t>
            </a:r>
          </a:p>
          <a:p>
            <a:pPr lvl="0" algn="r"/>
            <a:r>
              <a:rPr lang="ru-RU" sz="1400" dirty="0">
                <a:solidFill>
                  <a:prstClr val="black"/>
                </a:solidFill>
              </a:rPr>
              <a:t> высшей квалификационной категории</a:t>
            </a:r>
          </a:p>
          <a:p>
            <a:pPr lvl="0" algn="r"/>
            <a:r>
              <a:rPr lang="ru-RU" sz="1400" dirty="0">
                <a:solidFill>
                  <a:prstClr val="black"/>
                </a:solidFill>
              </a:rPr>
              <a:t>г. Архангельска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9296" y="515719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400" dirty="0">
                <a:solidFill>
                  <a:prstClr val="black"/>
                </a:solidFill>
              </a:rPr>
              <a:t>г. Архангельск</a:t>
            </a:r>
          </a:p>
          <a:p>
            <a:pPr lvl="0" algn="ctr"/>
            <a:r>
              <a:rPr lang="ru-RU" sz="1400" dirty="0">
                <a:solidFill>
                  <a:prstClr val="black"/>
                </a:solidFill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03963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976" y="0"/>
            <a:ext cx="8229600" cy="83671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Задача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7" y="694274"/>
            <a:ext cx="7953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Найти сумму нескольких одинаковых слагаемых: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4115" y="1322671"/>
            <a:ext cx="3736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а</a:t>
            </a:r>
            <a:r>
              <a:rPr lang="ru-RU" sz="2800" b="1" dirty="0" smtClean="0"/>
              <a:t>)  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5)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5)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…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5) =</a:t>
            </a:r>
            <a:endParaRPr lang="ru-RU" sz="2800" b="1" dirty="0"/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2341784" y="572688"/>
            <a:ext cx="307196" cy="2705383"/>
          </a:xfrm>
          <a:prstGeom prst="leftBrac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325303" y="203753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6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6013" y="1182450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-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8688" y="1323031"/>
            <a:ext cx="2502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(5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5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…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5) =</a:t>
            </a:r>
            <a:endParaRPr lang="ru-RU" sz="2800" b="1" dirty="0"/>
          </a:p>
        </p:txBody>
      </p:sp>
      <p:sp>
        <p:nvSpPr>
          <p:cNvPr id="10" name="Левая фигурная скобка 9"/>
          <p:cNvSpPr/>
          <p:nvPr/>
        </p:nvSpPr>
        <p:spPr>
          <a:xfrm rot="16200000">
            <a:off x="5295925" y="995883"/>
            <a:ext cx="304091" cy="1891644"/>
          </a:xfrm>
          <a:prstGeom prst="leftBrac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180012" y="194170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6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80416" y="1215788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4000" b="1" dirty="0">
                <a:solidFill>
                  <a:srgbClr val="0070C0"/>
                </a:solidFill>
              </a:rPr>
              <a:t>-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76256" y="1334334"/>
            <a:ext cx="1153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(5∙</a:t>
            </a:r>
            <a:r>
              <a:rPr lang="ru-RU" sz="2800" b="1" dirty="0" smtClean="0">
                <a:solidFill>
                  <a:srgbClr val="C00000"/>
                </a:solidFill>
              </a:rPr>
              <a:t>6</a:t>
            </a:r>
            <a:r>
              <a:rPr lang="ru-RU" sz="2800" b="1" dirty="0" smtClean="0"/>
              <a:t>) = </a:t>
            </a:r>
            <a:endParaRPr lang="ru-RU" sz="28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858903" y="1217494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>
                <a:solidFill>
                  <a:srgbClr val="0070C0"/>
                </a:solidFill>
              </a:rPr>
              <a:t>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61181" y="136030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30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65034" y="2318818"/>
            <a:ext cx="3283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(</a:t>
            </a:r>
            <a:r>
              <a:rPr lang="ru-RU" sz="2800" b="1" dirty="0">
                <a:solidFill>
                  <a:srgbClr val="0070C0"/>
                </a:solidFill>
              </a:rPr>
              <a:t>-</a:t>
            </a:r>
            <a:r>
              <a:rPr lang="ru-RU" sz="2800" b="1" dirty="0">
                <a:solidFill>
                  <a:prstClr val="black"/>
                </a:solidFill>
              </a:rPr>
              <a:t>5) </a:t>
            </a:r>
            <a:r>
              <a:rPr lang="ru-RU" sz="2800" b="1" dirty="0">
                <a:solidFill>
                  <a:srgbClr val="7030A0"/>
                </a:solidFill>
              </a:rPr>
              <a:t>+</a:t>
            </a:r>
            <a:r>
              <a:rPr lang="ru-RU" sz="2800" b="1" dirty="0">
                <a:solidFill>
                  <a:prstClr val="black"/>
                </a:solidFill>
              </a:rPr>
              <a:t> (</a:t>
            </a:r>
            <a:r>
              <a:rPr lang="ru-RU" sz="2800" b="1" dirty="0">
                <a:solidFill>
                  <a:srgbClr val="0070C0"/>
                </a:solidFill>
              </a:rPr>
              <a:t>-</a:t>
            </a:r>
            <a:r>
              <a:rPr lang="ru-RU" sz="2800" b="1" dirty="0">
                <a:solidFill>
                  <a:prstClr val="black"/>
                </a:solidFill>
              </a:rPr>
              <a:t>5) </a:t>
            </a:r>
            <a:r>
              <a:rPr lang="ru-RU" sz="2800" b="1" dirty="0">
                <a:solidFill>
                  <a:srgbClr val="7030A0"/>
                </a:solidFill>
              </a:rPr>
              <a:t>+</a:t>
            </a:r>
            <a:r>
              <a:rPr lang="ru-RU" sz="2800" b="1" dirty="0">
                <a:solidFill>
                  <a:prstClr val="black"/>
                </a:solidFill>
              </a:rPr>
              <a:t> … </a:t>
            </a:r>
            <a:r>
              <a:rPr lang="ru-RU" sz="2800" b="1" dirty="0">
                <a:solidFill>
                  <a:srgbClr val="7030A0"/>
                </a:solidFill>
              </a:rPr>
              <a:t>+</a:t>
            </a:r>
            <a:r>
              <a:rPr lang="ru-RU" sz="2800" b="1" dirty="0">
                <a:solidFill>
                  <a:prstClr val="black"/>
                </a:solidFill>
              </a:rPr>
              <a:t> (</a:t>
            </a:r>
            <a:r>
              <a:rPr lang="ru-RU" sz="2800" b="1" dirty="0">
                <a:solidFill>
                  <a:srgbClr val="0070C0"/>
                </a:solidFill>
              </a:rPr>
              <a:t>-</a:t>
            </a:r>
            <a:r>
              <a:rPr lang="ru-RU" sz="2800" b="1" dirty="0">
                <a:solidFill>
                  <a:prstClr val="black"/>
                </a:solidFill>
              </a:rPr>
              <a:t>5) 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56013" y="2318818"/>
            <a:ext cx="1242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5)∙</a:t>
            </a:r>
            <a:r>
              <a:rPr lang="ru-RU" sz="2800" b="1" dirty="0" smtClean="0">
                <a:solidFill>
                  <a:srgbClr val="C00000"/>
                </a:solidFill>
              </a:rPr>
              <a:t>6 </a:t>
            </a:r>
            <a:r>
              <a:rPr lang="ru-RU" sz="2800" b="1" dirty="0" smtClean="0"/>
              <a:t>=</a:t>
            </a:r>
            <a:endParaRPr lang="ru-RU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24" y="2782653"/>
            <a:ext cx="27368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2309570" y="304361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50091" y="2340487"/>
            <a:ext cx="16466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(</a:t>
            </a:r>
            <a:r>
              <a:rPr lang="ru-RU" sz="2800" b="1" dirty="0">
                <a:solidFill>
                  <a:srgbClr val="0070C0"/>
                </a:solidFill>
              </a:rPr>
              <a:t>-</a:t>
            </a:r>
            <a:r>
              <a:rPr lang="ru-RU" sz="2800" b="1" dirty="0">
                <a:solidFill>
                  <a:prstClr val="black"/>
                </a:solidFill>
              </a:rPr>
              <a:t>5)</a:t>
            </a:r>
            <a:r>
              <a:rPr lang="ru-RU" sz="2800" b="1" dirty="0" smtClean="0">
                <a:solidFill>
                  <a:prstClr val="black"/>
                </a:solidFill>
              </a:rPr>
              <a:t>∙(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6)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prstClr val="black"/>
                </a:solidFill>
              </a:rPr>
              <a:t>=</a:t>
            </a:r>
          </a:p>
        </p:txBody>
      </p:sp>
      <p:sp>
        <p:nvSpPr>
          <p:cNvPr id="20" name="Выгнутая вниз стрелка 19"/>
          <p:cNvSpPr/>
          <p:nvPr/>
        </p:nvSpPr>
        <p:spPr>
          <a:xfrm>
            <a:off x="4908733" y="2772611"/>
            <a:ext cx="1415686" cy="343933"/>
          </a:xfrm>
          <a:prstGeom prst="curved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25816" y="2220734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>
                <a:solidFill>
                  <a:srgbClr val="0070C0"/>
                </a:solidFill>
              </a:rPr>
              <a:t>-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051680" y="2346438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30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381329" y="2330387"/>
            <a:ext cx="2210539" cy="59823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979712" y="3525106"/>
            <a:ext cx="17155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5)∙(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6) =</a:t>
            </a:r>
            <a:endParaRPr lang="ru-RU" sz="28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014176" y="4005064"/>
            <a:ext cx="16466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(</a:t>
            </a:r>
            <a:r>
              <a:rPr lang="ru-RU" sz="2800" b="1" dirty="0">
                <a:solidFill>
                  <a:srgbClr val="C00000"/>
                </a:solidFill>
              </a:rPr>
              <a:t>+</a:t>
            </a:r>
            <a:r>
              <a:rPr lang="ru-RU" sz="2800" b="1" dirty="0">
                <a:solidFill>
                  <a:prstClr val="black"/>
                </a:solidFill>
              </a:rPr>
              <a:t>5)∙</a:t>
            </a:r>
            <a:r>
              <a:rPr lang="ru-RU" sz="2800" b="1" dirty="0" smtClean="0">
                <a:solidFill>
                  <a:prstClr val="black"/>
                </a:solidFill>
              </a:rPr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>
                <a:solidFill>
                  <a:prstClr val="black"/>
                </a:solidFill>
              </a:rPr>
              <a:t>6</a:t>
            </a:r>
            <a:r>
              <a:rPr lang="ru-RU" sz="2800" b="1" dirty="0">
                <a:solidFill>
                  <a:prstClr val="black"/>
                </a:solidFill>
              </a:rPr>
              <a:t>) =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998067" y="3523649"/>
            <a:ext cx="16466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>
                <a:solidFill>
                  <a:prstClr val="black"/>
                </a:solidFill>
              </a:rPr>
              <a:t>5</a:t>
            </a:r>
            <a:r>
              <a:rPr lang="ru-RU" sz="2800" b="1" dirty="0">
                <a:solidFill>
                  <a:prstClr val="black"/>
                </a:solidFill>
              </a:rPr>
              <a:t>)∙(</a:t>
            </a:r>
            <a:r>
              <a:rPr lang="ru-RU" sz="2800" b="1" dirty="0">
                <a:solidFill>
                  <a:srgbClr val="C00000"/>
                </a:solidFill>
              </a:rPr>
              <a:t>+</a:t>
            </a:r>
            <a:r>
              <a:rPr lang="ru-RU" sz="2800" b="1" dirty="0">
                <a:solidFill>
                  <a:prstClr val="black"/>
                </a:solidFill>
              </a:rPr>
              <a:t>6) =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055945" y="3989041"/>
            <a:ext cx="15776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>
                <a:solidFill>
                  <a:prstClr val="black"/>
                </a:solidFill>
              </a:rPr>
              <a:t>5</a:t>
            </a:r>
            <a:r>
              <a:rPr lang="ru-RU" sz="2800" b="1" dirty="0">
                <a:solidFill>
                  <a:prstClr val="black"/>
                </a:solidFill>
              </a:rPr>
              <a:t>)∙</a:t>
            </a:r>
            <a:r>
              <a:rPr lang="ru-RU" sz="2800" b="1" dirty="0" smtClean="0">
                <a:solidFill>
                  <a:prstClr val="black"/>
                </a:solidFill>
              </a:rPr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>
                <a:solidFill>
                  <a:prstClr val="black"/>
                </a:solidFill>
              </a:rPr>
              <a:t>6</a:t>
            </a:r>
            <a:r>
              <a:rPr lang="ru-RU" sz="2800" b="1" dirty="0">
                <a:solidFill>
                  <a:prstClr val="black"/>
                </a:solidFill>
              </a:rPr>
              <a:t>) 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06355" y="3505434"/>
            <a:ext cx="729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30</a:t>
            </a:r>
            <a:endParaRPr lang="ru-RU" sz="28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606355" y="3994193"/>
            <a:ext cx="660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>
                <a:solidFill>
                  <a:prstClr val="black"/>
                </a:solidFill>
              </a:rPr>
              <a:t>30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545877" y="3505278"/>
            <a:ext cx="660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>
                <a:solidFill>
                  <a:prstClr val="black"/>
                </a:solidFill>
              </a:rPr>
              <a:t>30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024" name="Прямоугольник 1023"/>
          <p:cNvSpPr/>
          <p:nvPr/>
        </p:nvSpPr>
        <p:spPr>
          <a:xfrm>
            <a:off x="6476948" y="3989041"/>
            <a:ext cx="729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C00000"/>
                </a:solidFill>
              </a:rPr>
              <a:t>+</a:t>
            </a:r>
            <a:r>
              <a:rPr lang="ru-RU" sz="2800" b="1" dirty="0">
                <a:solidFill>
                  <a:prstClr val="black"/>
                </a:solidFill>
              </a:rPr>
              <a:t>30</a:t>
            </a:r>
          </a:p>
        </p:txBody>
      </p:sp>
      <p:sp>
        <p:nvSpPr>
          <p:cNvPr id="1025" name="Прямоугольник 1024"/>
          <p:cNvSpPr/>
          <p:nvPr/>
        </p:nvSpPr>
        <p:spPr>
          <a:xfrm>
            <a:off x="1873239" y="3489102"/>
            <a:ext cx="5453516" cy="111844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Блок-схема: альтернативный процесс 1027"/>
          <p:cNvSpPr/>
          <p:nvPr/>
        </p:nvSpPr>
        <p:spPr>
          <a:xfrm>
            <a:off x="1414856" y="4881698"/>
            <a:ext cx="6724962" cy="1815881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7" name="TextBox 1026"/>
          <p:cNvSpPr txBox="1"/>
          <p:nvPr/>
        </p:nvSpPr>
        <p:spPr>
          <a:xfrm>
            <a:off x="1456521" y="4869160"/>
            <a:ext cx="669356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Произведение</a:t>
            </a:r>
            <a:r>
              <a:rPr lang="ru-RU" sz="2800" b="1" dirty="0" smtClean="0"/>
              <a:t>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отрицательного</a:t>
            </a:r>
            <a:r>
              <a:rPr lang="ru-RU" sz="2800" b="1" dirty="0" smtClean="0"/>
              <a:t> и </a:t>
            </a:r>
            <a:r>
              <a:rPr lang="ru-RU" sz="2800" b="1" dirty="0" smtClean="0">
                <a:solidFill>
                  <a:srgbClr val="C00000"/>
                </a:solidFill>
              </a:rPr>
              <a:t>положительного</a:t>
            </a:r>
            <a:r>
              <a:rPr lang="ru-RU" sz="2800" b="1" dirty="0" smtClean="0"/>
              <a:t> числа </a:t>
            </a:r>
          </a:p>
          <a:p>
            <a:pPr algn="ctr"/>
            <a:r>
              <a:rPr lang="ru-RU" sz="2800" b="1" dirty="0" smtClean="0"/>
              <a:t>есть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отрицательное</a:t>
            </a:r>
            <a:r>
              <a:rPr lang="ru-RU" sz="2800" b="1" dirty="0" smtClean="0"/>
              <a:t> число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95898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2" grpId="0"/>
      <p:bldP spid="23" grpId="0" animBg="1"/>
      <p:bldP spid="24" grpId="0"/>
      <p:bldP spid="25" grpId="0"/>
      <p:bldP spid="26" grpId="0"/>
      <p:bldP spid="27" grpId="0"/>
      <p:bldP spid="28" grpId="0"/>
      <p:bldP spid="30" grpId="0"/>
      <p:bldP spid="31" grpId="0"/>
      <p:bldP spid="1024" grpId="0"/>
      <p:bldP spid="1025" grpId="0" animBg="1"/>
      <p:bldP spid="1028" grpId="0" animBg="1"/>
      <p:bldP spid="10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Определение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7" y="1052736"/>
            <a:ext cx="7920880" cy="38130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11717" y="1435765"/>
            <a:ext cx="757495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Произведением</a:t>
            </a:r>
            <a:r>
              <a:rPr lang="ru-RU" sz="3200" b="1" dirty="0" smtClean="0"/>
              <a:t> двух целых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не равных нулю  </a:t>
            </a:r>
            <a:r>
              <a:rPr lang="ru-RU" sz="3200" b="1" dirty="0" smtClean="0"/>
              <a:t>чисел</a:t>
            </a:r>
          </a:p>
          <a:p>
            <a:pPr algn="ctr"/>
            <a:r>
              <a:rPr lang="ru-RU" sz="3200" b="1" dirty="0">
                <a:solidFill>
                  <a:srgbClr val="00B050"/>
                </a:solidFill>
              </a:rPr>
              <a:t>н</a:t>
            </a:r>
            <a:r>
              <a:rPr lang="ru-RU" sz="3200" b="1" dirty="0" smtClean="0">
                <a:solidFill>
                  <a:srgbClr val="00B050"/>
                </a:solidFill>
              </a:rPr>
              <a:t>азывают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7030A0"/>
                </a:solidFill>
              </a:rPr>
              <a:t>произведение</a:t>
            </a:r>
            <a:r>
              <a:rPr lang="ru-RU" sz="3200" b="1" dirty="0" smtClean="0"/>
              <a:t> их модулей,</a:t>
            </a:r>
          </a:p>
          <a:p>
            <a:pPr algn="ctr"/>
            <a:r>
              <a:rPr lang="ru-RU" sz="3200" b="1" dirty="0" smtClean="0"/>
              <a:t>взятое со знаком «</a:t>
            </a:r>
            <a:r>
              <a:rPr lang="ru-RU" sz="3200" b="1" dirty="0" smtClean="0">
                <a:solidFill>
                  <a:srgbClr val="C00000"/>
                </a:solidFill>
              </a:rPr>
              <a:t>+</a:t>
            </a:r>
            <a:r>
              <a:rPr lang="ru-RU" sz="3200" b="1" dirty="0" smtClean="0"/>
              <a:t>», </a:t>
            </a:r>
          </a:p>
          <a:p>
            <a:pPr algn="ctr"/>
            <a:r>
              <a:rPr lang="ru-RU" sz="3200" b="1" dirty="0" smtClean="0"/>
              <a:t>если эти числа </a:t>
            </a:r>
            <a:r>
              <a:rPr lang="ru-RU" sz="3200" b="1" dirty="0" smtClean="0">
                <a:solidFill>
                  <a:srgbClr val="C00000"/>
                </a:solidFill>
              </a:rPr>
              <a:t>одинаковых</a:t>
            </a:r>
            <a:r>
              <a:rPr lang="ru-RU" sz="3200" b="1" dirty="0" smtClean="0"/>
              <a:t> знаков, </a:t>
            </a:r>
          </a:p>
          <a:p>
            <a:pPr algn="ctr"/>
            <a:r>
              <a:rPr lang="ru-RU" sz="3200" b="1" dirty="0" smtClean="0"/>
              <a:t>и со знаком «</a:t>
            </a:r>
            <a:r>
              <a:rPr lang="ru-RU" sz="3200" b="1" dirty="0" smtClean="0">
                <a:solidFill>
                  <a:srgbClr val="00B0F0"/>
                </a:solidFill>
              </a:rPr>
              <a:t>-</a:t>
            </a:r>
            <a:r>
              <a:rPr lang="ru-RU" sz="3200" b="1" dirty="0" smtClean="0"/>
              <a:t>», если они </a:t>
            </a:r>
            <a:r>
              <a:rPr lang="ru-RU" sz="3200" b="1" dirty="0" smtClean="0">
                <a:solidFill>
                  <a:srgbClr val="C00000"/>
                </a:solidFill>
              </a:rPr>
              <a:t>разных</a:t>
            </a:r>
            <a:r>
              <a:rPr lang="ru-RU" sz="3200" b="1" dirty="0" smtClean="0"/>
              <a:t> знаков.</a:t>
            </a:r>
            <a:endParaRPr lang="ru-RU" sz="3200" b="1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946179" y="5121205"/>
            <a:ext cx="4770124" cy="1384994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981371" y="5085184"/>
            <a:ext cx="4734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Произведение </a:t>
            </a:r>
          </a:p>
          <a:p>
            <a:pPr algn="ctr"/>
            <a:r>
              <a:rPr lang="ru-RU" sz="2800" b="1" dirty="0" smtClean="0"/>
              <a:t>любого </a:t>
            </a:r>
            <a:r>
              <a:rPr lang="ru-RU" sz="2800" b="1" dirty="0" smtClean="0">
                <a:solidFill>
                  <a:srgbClr val="00B050"/>
                </a:solidFill>
              </a:rPr>
              <a:t>целого числа </a:t>
            </a:r>
            <a:r>
              <a:rPr lang="ru-RU" sz="2800" b="1" dirty="0" smtClean="0"/>
              <a:t>и </a:t>
            </a:r>
            <a:r>
              <a:rPr lang="ru-RU" sz="2800" b="1" dirty="0" smtClean="0">
                <a:solidFill>
                  <a:srgbClr val="7030A0"/>
                </a:solidFill>
              </a:rPr>
              <a:t>нуля</a:t>
            </a:r>
          </a:p>
          <a:p>
            <a:pPr algn="ctr"/>
            <a:r>
              <a:rPr lang="ru-RU" sz="2800" b="1" dirty="0" smtClean="0"/>
              <a:t>равно </a:t>
            </a:r>
            <a:r>
              <a:rPr lang="ru-RU" sz="2800" b="1" dirty="0" smtClean="0">
                <a:solidFill>
                  <a:srgbClr val="7030A0"/>
                </a:solidFill>
              </a:rPr>
              <a:t>нулю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258863" y="5085184"/>
            <a:ext cx="1944216" cy="138499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509014" y="5192906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23721" y="5722617"/>
            <a:ext cx="14414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5936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 animBg="1"/>
      <p:bldP spid="3" grpId="0"/>
      <p:bldP spid="10" grpId="0" animBg="1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485" y="131105"/>
            <a:ext cx="8229600" cy="764704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Законы умножения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043608" y="905236"/>
            <a:ext cx="7128792" cy="75666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54980" y="1052736"/>
            <a:ext cx="3777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Переместительный  закон: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52120" y="905236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032311" y="2805495"/>
            <a:ext cx="7128792" cy="767521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29956" y="3025001"/>
            <a:ext cx="3219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Сочетательный  закон: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63881" y="2845077"/>
            <a:ext cx="3794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656" y="1912476"/>
            <a:ext cx="6567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(</a:t>
            </a:r>
            <a:r>
              <a:rPr lang="ru-RU" sz="32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smtClean="0"/>
              <a:t>5)∙(</a:t>
            </a:r>
            <a:r>
              <a:rPr lang="ru-RU" sz="32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smtClean="0"/>
              <a:t>6) = </a:t>
            </a:r>
            <a:r>
              <a:rPr lang="ru-RU" sz="3200" b="1" dirty="0" smtClean="0">
                <a:solidFill>
                  <a:srgbClr val="C00000"/>
                </a:solidFill>
              </a:rPr>
              <a:t>+</a:t>
            </a:r>
            <a:r>
              <a:rPr lang="ru-RU" sz="3200" b="1" dirty="0" smtClean="0"/>
              <a:t> (5 ∙ 6) = </a:t>
            </a:r>
            <a:r>
              <a:rPr lang="ru-RU" sz="3200" b="1" dirty="0" smtClean="0">
                <a:solidFill>
                  <a:srgbClr val="C00000"/>
                </a:solidFill>
              </a:rPr>
              <a:t>+</a:t>
            </a:r>
            <a:r>
              <a:rPr lang="ru-RU" sz="3200" b="1" dirty="0" smtClean="0"/>
              <a:t> (6 ∙ 5) = (</a:t>
            </a:r>
            <a:r>
              <a:rPr lang="ru-RU" sz="32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smtClean="0"/>
              <a:t>6)∙(</a:t>
            </a:r>
            <a:r>
              <a:rPr lang="ru-RU" sz="32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smtClean="0"/>
              <a:t>5)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75656" y="1921187"/>
            <a:ext cx="1400164" cy="57606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495948" y="1898143"/>
            <a:ext cx="1400164" cy="57606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22261" y="3718892"/>
            <a:ext cx="29225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</a:rPr>
              <a:t>(</a:t>
            </a:r>
            <a:r>
              <a:rPr lang="ru-RU" sz="3200" b="1" dirty="0" smtClean="0"/>
              <a:t>(</a:t>
            </a:r>
            <a:r>
              <a:rPr lang="ru-RU" sz="3200" b="1" dirty="0" smtClean="0">
                <a:solidFill>
                  <a:srgbClr val="C00000"/>
                </a:solidFill>
              </a:rPr>
              <a:t>+</a:t>
            </a:r>
            <a:r>
              <a:rPr lang="ru-RU" sz="3200" b="1" dirty="0" smtClean="0"/>
              <a:t>5)∙(</a:t>
            </a:r>
            <a:r>
              <a:rPr lang="ru-RU" sz="32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smtClean="0"/>
              <a:t>3)</a:t>
            </a:r>
            <a:r>
              <a:rPr lang="ru-RU" sz="4400" b="1" dirty="0" smtClean="0">
                <a:solidFill>
                  <a:srgbClr val="7030A0"/>
                </a:solidFill>
              </a:rPr>
              <a:t>)</a:t>
            </a:r>
            <a:r>
              <a:rPr lang="ru-RU" sz="3200" b="1" dirty="0" smtClean="0"/>
              <a:t>∙(</a:t>
            </a:r>
            <a:r>
              <a:rPr lang="ru-RU" sz="36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smtClean="0"/>
              <a:t>2) =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84741" y="3718892"/>
            <a:ext cx="24449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</a:rPr>
              <a:t>(</a:t>
            </a:r>
            <a:r>
              <a:rPr lang="ru-RU" sz="36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smtClean="0"/>
              <a:t>(5∙3)</a:t>
            </a:r>
            <a:r>
              <a:rPr lang="ru-RU" sz="4400" b="1" dirty="0" smtClean="0">
                <a:solidFill>
                  <a:srgbClr val="7030A0"/>
                </a:solidFill>
              </a:rPr>
              <a:t>)</a:t>
            </a:r>
            <a:r>
              <a:rPr lang="ru-RU" sz="3200" b="1" dirty="0" smtClean="0"/>
              <a:t>∙(</a:t>
            </a:r>
            <a:r>
              <a:rPr lang="ru-RU" sz="32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smtClean="0"/>
              <a:t>2) =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57719" y="3718892"/>
            <a:ext cx="21788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+</a:t>
            </a:r>
            <a:r>
              <a:rPr lang="ru-RU" sz="4400" b="1" dirty="0" smtClean="0">
                <a:solidFill>
                  <a:srgbClr val="7030A0"/>
                </a:solidFill>
              </a:rPr>
              <a:t>(</a:t>
            </a:r>
            <a:r>
              <a:rPr lang="ru-RU" sz="3200" b="1" dirty="0" smtClean="0"/>
              <a:t>(</a:t>
            </a:r>
            <a:r>
              <a:rPr lang="ru-RU" sz="3200" b="1" dirty="0">
                <a:solidFill>
                  <a:prstClr val="black"/>
                </a:solidFill>
              </a:rPr>
              <a:t>5∙3</a:t>
            </a:r>
            <a:r>
              <a:rPr lang="ru-RU" sz="3200" b="1" dirty="0" smtClean="0"/>
              <a:t>)∙2</a:t>
            </a:r>
            <a:r>
              <a:rPr lang="ru-RU" sz="4400" b="1" dirty="0" smtClean="0">
                <a:solidFill>
                  <a:srgbClr val="7030A0"/>
                </a:solidFill>
              </a:rPr>
              <a:t>)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smtClean="0"/>
              <a:t>=</a:t>
            </a:r>
            <a:endParaRPr lang="ru-RU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251368" y="477135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=</a:t>
            </a:r>
            <a:endParaRPr lang="ru-RU" sz="3200" b="1" dirty="0"/>
          </a:p>
        </p:txBody>
      </p:sp>
      <p:sp>
        <p:nvSpPr>
          <p:cNvPr id="18" name="Выгнутая вниз стрелка 17"/>
          <p:cNvSpPr/>
          <p:nvPr/>
        </p:nvSpPr>
        <p:spPr>
          <a:xfrm>
            <a:off x="1499670" y="4308357"/>
            <a:ext cx="840081" cy="113732"/>
          </a:xfrm>
          <a:prstGeom prst="curvedUp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низ стрелка 18"/>
          <p:cNvSpPr/>
          <p:nvPr/>
        </p:nvSpPr>
        <p:spPr>
          <a:xfrm>
            <a:off x="2457910" y="4306228"/>
            <a:ext cx="1682042" cy="202892"/>
          </a:xfrm>
          <a:prstGeom prst="curvedUp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верх стрелка 19"/>
          <p:cNvSpPr/>
          <p:nvPr/>
        </p:nvSpPr>
        <p:spPr>
          <a:xfrm>
            <a:off x="4067944" y="3718892"/>
            <a:ext cx="1368152" cy="2141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верх стрелка 20"/>
          <p:cNvSpPr/>
          <p:nvPr/>
        </p:nvSpPr>
        <p:spPr>
          <a:xfrm>
            <a:off x="5441032" y="3702930"/>
            <a:ext cx="892696" cy="214164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629733" y="4612485"/>
            <a:ext cx="22268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C00000"/>
                </a:solidFill>
              </a:rPr>
              <a:t>+</a:t>
            </a:r>
            <a:r>
              <a:rPr lang="ru-RU" sz="4400" b="1" dirty="0" smtClean="0">
                <a:solidFill>
                  <a:srgbClr val="7030A0"/>
                </a:solidFill>
              </a:rPr>
              <a:t>(</a:t>
            </a:r>
            <a:r>
              <a:rPr lang="ru-RU" sz="3200" b="1" dirty="0" smtClean="0">
                <a:solidFill>
                  <a:prstClr val="black"/>
                </a:solidFill>
              </a:rPr>
              <a:t>5∙</a:t>
            </a:r>
            <a:r>
              <a:rPr lang="ru-RU" sz="3200" b="1" dirty="0">
                <a:solidFill>
                  <a:prstClr val="black"/>
                </a:solidFill>
              </a:rPr>
              <a:t>(</a:t>
            </a:r>
            <a:r>
              <a:rPr lang="ru-RU" sz="3200" b="1" dirty="0" smtClean="0">
                <a:solidFill>
                  <a:prstClr val="black"/>
                </a:solidFill>
              </a:rPr>
              <a:t>3∙2</a:t>
            </a:r>
            <a:r>
              <a:rPr lang="ru-RU" sz="3200" b="1" dirty="0">
                <a:solidFill>
                  <a:prstClr val="black"/>
                </a:solidFill>
              </a:rPr>
              <a:t>)</a:t>
            </a:r>
            <a:r>
              <a:rPr lang="ru-RU" sz="4400" b="1" dirty="0" smtClean="0">
                <a:solidFill>
                  <a:srgbClr val="7030A0"/>
                </a:solidFill>
              </a:rPr>
              <a:t>)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>
                <a:solidFill>
                  <a:prstClr val="black"/>
                </a:solidFill>
              </a:rPr>
              <a:t>=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752020" y="4580040"/>
            <a:ext cx="27126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prstClr val="black"/>
                </a:solidFill>
              </a:rPr>
              <a:t>(</a:t>
            </a:r>
            <a:r>
              <a:rPr lang="ru-RU" sz="3200" b="1" dirty="0" smtClean="0">
                <a:solidFill>
                  <a:srgbClr val="C00000"/>
                </a:solidFill>
              </a:rPr>
              <a:t>+</a:t>
            </a:r>
            <a:r>
              <a:rPr lang="ru-RU" sz="3200" b="1" dirty="0" smtClean="0">
                <a:solidFill>
                  <a:prstClr val="black"/>
                </a:solidFill>
              </a:rPr>
              <a:t>5</a:t>
            </a:r>
            <a:r>
              <a:rPr lang="ru-RU" sz="3200" b="1" dirty="0">
                <a:solidFill>
                  <a:prstClr val="black"/>
                </a:solidFill>
              </a:rPr>
              <a:t>)</a:t>
            </a:r>
            <a:r>
              <a:rPr lang="ru-RU" sz="3200" b="1" dirty="0" smtClean="0">
                <a:solidFill>
                  <a:prstClr val="black"/>
                </a:solidFill>
              </a:rPr>
              <a:t>∙</a:t>
            </a:r>
            <a:r>
              <a:rPr lang="ru-RU" sz="4400" b="1" dirty="0" smtClean="0">
                <a:solidFill>
                  <a:srgbClr val="7030A0"/>
                </a:solidFill>
              </a:rPr>
              <a:t>(</a:t>
            </a:r>
            <a:r>
              <a:rPr lang="ru-RU" sz="3200" b="1" dirty="0" smtClean="0"/>
              <a:t>(</a:t>
            </a:r>
            <a:r>
              <a:rPr lang="ru-RU" sz="32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smtClean="0">
                <a:solidFill>
                  <a:prstClr val="black"/>
                </a:solidFill>
              </a:rPr>
              <a:t>3)∙(</a:t>
            </a:r>
            <a:r>
              <a:rPr lang="ru-RU" sz="32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smtClean="0">
                <a:solidFill>
                  <a:prstClr val="black"/>
                </a:solidFill>
              </a:rPr>
              <a:t>2)</a:t>
            </a:r>
            <a:r>
              <a:rPr lang="ru-RU" sz="4400" b="1" dirty="0" smtClean="0">
                <a:solidFill>
                  <a:srgbClr val="7030A0"/>
                </a:solidFill>
              </a:rPr>
              <a:t>)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1032312" y="3782426"/>
            <a:ext cx="2554602" cy="742925"/>
          </a:xfrm>
          <a:prstGeom prst="flowChartProcess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4780418" y="4586923"/>
            <a:ext cx="2554602" cy="742925"/>
          </a:xfrm>
          <a:prstGeom prst="flowChartProcess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588378" y="5519784"/>
            <a:ext cx="8039252" cy="1120479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41522" y="5572191"/>
            <a:ext cx="803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Чтобы найти </a:t>
            </a:r>
            <a:r>
              <a:rPr lang="ru-RU" sz="2000" b="1" dirty="0" smtClean="0">
                <a:solidFill>
                  <a:srgbClr val="7030A0"/>
                </a:solidFill>
              </a:rPr>
              <a:t>произведение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нескольких</a:t>
            </a:r>
            <a:r>
              <a:rPr lang="ru-RU" sz="2000" b="1" dirty="0" smtClean="0"/>
              <a:t> целых </a:t>
            </a:r>
            <a:r>
              <a:rPr lang="ru-RU" sz="2000" b="1" dirty="0" smtClean="0">
                <a:solidFill>
                  <a:srgbClr val="C00000"/>
                </a:solidFill>
              </a:rPr>
              <a:t>чисел</a:t>
            </a:r>
            <a:r>
              <a:rPr lang="ru-RU" sz="2000" b="1" dirty="0" smtClean="0"/>
              <a:t>, нужно найти </a:t>
            </a:r>
          </a:p>
          <a:p>
            <a:r>
              <a:rPr lang="ru-RU" sz="2000" b="1" dirty="0">
                <a:solidFill>
                  <a:srgbClr val="7030A0"/>
                </a:solidFill>
              </a:rPr>
              <a:t>п</a:t>
            </a:r>
            <a:r>
              <a:rPr lang="ru-RU" sz="2000" b="1" dirty="0" smtClean="0">
                <a:solidFill>
                  <a:srgbClr val="7030A0"/>
                </a:solidFill>
              </a:rPr>
              <a:t>роизведение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00B050"/>
                </a:solidFill>
              </a:rPr>
              <a:t>двух первых </a:t>
            </a:r>
            <a:r>
              <a:rPr lang="ru-RU" sz="2000" b="1" dirty="0" smtClean="0"/>
              <a:t>чисел</a:t>
            </a:r>
            <a:r>
              <a:rPr lang="ru-RU" sz="2000" b="1" dirty="0" smtClean="0">
                <a:solidFill>
                  <a:srgbClr val="00B050"/>
                </a:solidFill>
              </a:rPr>
              <a:t> </a:t>
            </a:r>
            <a:r>
              <a:rPr lang="ru-RU" sz="2000" b="1" dirty="0" smtClean="0"/>
              <a:t>и </a:t>
            </a:r>
            <a:r>
              <a:rPr lang="ru-RU" sz="2000" b="1" dirty="0" smtClean="0">
                <a:solidFill>
                  <a:srgbClr val="0070C0"/>
                </a:solidFill>
              </a:rPr>
              <a:t>умножить</a:t>
            </a:r>
            <a:r>
              <a:rPr lang="ru-RU" sz="2000" b="1" dirty="0" smtClean="0"/>
              <a:t> его на </a:t>
            </a:r>
            <a:r>
              <a:rPr lang="ru-RU" sz="2000" b="1" dirty="0" smtClean="0">
                <a:solidFill>
                  <a:srgbClr val="C00000"/>
                </a:solidFill>
              </a:rPr>
              <a:t>третье </a:t>
            </a:r>
            <a:r>
              <a:rPr lang="ru-RU" sz="2000" b="1" dirty="0" smtClean="0"/>
              <a:t>число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/>
              <a:t>или</a:t>
            </a:r>
          </a:p>
          <a:p>
            <a:pPr algn="ctr"/>
            <a:r>
              <a:rPr lang="ru-RU" sz="2000" b="1" dirty="0">
                <a:solidFill>
                  <a:srgbClr val="00B050"/>
                </a:solidFill>
              </a:rPr>
              <a:t>п</a:t>
            </a:r>
            <a:r>
              <a:rPr lang="ru-RU" sz="2000" b="1" dirty="0" smtClean="0">
                <a:solidFill>
                  <a:srgbClr val="00B050"/>
                </a:solidFill>
              </a:rPr>
              <a:t>ервое </a:t>
            </a:r>
            <a:r>
              <a:rPr lang="ru-RU" sz="2000" b="1" dirty="0" smtClean="0"/>
              <a:t>число</a:t>
            </a:r>
            <a:r>
              <a:rPr lang="ru-RU" sz="2000" b="1" dirty="0" smtClean="0">
                <a:solidFill>
                  <a:srgbClr val="00B05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умножить</a:t>
            </a:r>
            <a:r>
              <a:rPr lang="ru-RU" sz="2000" b="1" dirty="0" smtClean="0"/>
              <a:t> на </a:t>
            </a:r>
            <a:r>
              <a:rPr lang="ru-RU" sz="2000" b="1" dirty="0" smtClean="0">
                <a:solidFill>
                  <a:srgbClr val="7030A0"/>
                </a:solidFill>
              </a:rPr>
              <a:t>произведение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второго </a:t>
            </a:r>
            <a:r>
              <a:rPr lang="ru-RU" sz="2000" b="1" dirty="0" smtClean="0"/>
              <a:t>и</a:t>
            </a:r>
            <a:r>
              <a:rPr lang="ru-RU" sz="2000" b="1" dirty="0" smtClean="0">
                <a:solidFill>
                  <a:srgbClr val="C00000"/>
                </a:solidFill>
              </a:rPr>
              <a:t> третьего </a:t>
            </a:r>
            <a:r>
              <a:rPr lang="ru-RU" sz="2000" b="1" dirty="0" smtClean="0"/>
              <a:t>числа.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03784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5" grpId="0"/>
      <p:bldP spid="9" grpId="0" animBg="1"/>
      <p:bldP spid="7" grpId="0"/>
      <p:bldP spid="8" grpId="0"/>
      <p:bldP spid="10" grpId="0"/>
      <p:bldP spid="11" grpId="0" animBg="1"/>
      <p:bldP spid="12" grpId="0" animBg="1"/>
      <p:bldP spid="13" grpId="0"/>
      <p:bldP spid="14" grpId="0"/>
      <p:bldP spid="15" grpId="0"/>
      <p:bldP spid="16" grpId="0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 animBg="1"/>
      <p:bldP spid="25" grpId="0" animBg="1"/>
      <p:bldP spid="27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8" y="125360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Законы умножения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047473"/>
            <a:ext cx="3531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1∙ 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5)  = 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1)∙(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5)=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5 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1047474"/>
            <a:ext cx="358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1) ∙ 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5) =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 (1∙5) =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 5</a:t>
            </a:r>
            <a:endParaRPr lang="ru-RU" sz="2800" b="1" dirty="0"/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6084168" y="903458"/>
            <a:ext cx="2088232" cy="144016"/>
          </a:xfrm>
          <a:prstGeom prst="curved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5590697" y="1084932"/>
            <a:ext cx="648072" cy="445950"/>
          </a:xfrm>
          <a:prstGeom prst="flowChartProcess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7728064" y="1086109"/>
            <a:ext cx="648072" cy="445950"/>
          </a:xfrm>
          <a:prstGeom prst="flowChartProcess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260" y="1089681"/>
            <a:ext cx="68262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68577"/>
            <a:ext cx="68262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Выгнутая вверх стрелка 10"/>
          <p:cNvSpPr/>
          <p:nvPr/>
        </p:nvSpPr>
        <p:spPr>
          <a:xfrm>
            <a:off x="1693352" y="903458"/>
            <a:ext cx="2417018" cy="144015"/>
          </a:xfrm>
          <a:prstGeom prst="curved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064" y="1743015"/>
            <a:ext cx="68262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39" y="1743015"/>
            <a:ext cx="68262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813316" y="1700808"/>
            <a:ext cx="35573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(</a:t>
            </a:r>
            <a:r>
              <a:rPr lang="ru-RU" sz="2800" b="1" dirty="0">
                <a:solidFill>
                  <a:srgbClr val="0070C0"/>
                </a:solidFill>
              </a:rPr>
              <a:t>-</a:t>
            </a:r>
            <a:r>
              <a:rPr lang="ru-RU" sz="2800" b="1" dirty="0">
                <a:solidFill>
                  <a:prstClr val="black"/>
                </a:solidFill>
              </a:rPr>
              <a:t>1) ∙ </a:t>
            </a:r>
            <a:r>
              <a:rPr lang="ru-RU" sz="2800" b="1" dirty="0" smtClean="0">
                <a:solidFill>
                  <a:prstClr val="black"/>
                </a:solidFill>
              </a:rPr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>
                <a:solidFill>
                  <a:prstClr val="black"/>
                </a:solidFill>
              </a:rPr>
              <a:t>5</a:t>
            </a:r>
            <a:r>
              <a:rPr lang="ru-RU" sz="2800" b="1" dirty="0">
                <a:solidFill>
                  <a:prstClr val="black"/>
                </a:solidFill>
              </a:rPr>
              <a:t>) =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>
                <a:solidFill>
                  <a:prstClr val="black"/>
                </a:solidFill>
              </a:rPr>
              <a:t> </a:t>
            </a:r>
            <a:r>
              <a:rPr lang="ru-RU" sz="2800" b="1" dirty="0">
                <a:solidFill>
                  <a:prstClr val="black"/>
                </a:solidFill>
              </a:rPr>
              <a:t>(1∙5) =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>
                <a:solidFill>
                  <a:prstClr val="black"/>
                </a:solidFill>
              </a:rPr>
              <a:t> </a:t>
            </a:r>
            <a:r>
              <a:rPr lang="ru-RU" sz="2800" b="1" dirty="0">
                <a:solidFill>
                  <a:prstClr val="black"/>
                </a:solidFill>
              </a:rPr>
              <a:t>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088013" y="2231628"/>
            <a:ext cx="2084387" cy="173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693351" y="2202650"/>
            <a:ext cx="2417018" cy="223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Блок-схема: альтернативный процесс 14"/>
          <p:cNvSpPr/>
          <p:nvPr/>
        </p:nvSpPr>
        <p:spPr>
          <a:xfrm>
            <a:off x="212717" y="2528730"/>
            <a:ext cx="4262196" cy="122996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38340" y="2558366"/>
            <a:ext cx="4236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При </a:t>
            </a:r>
            <a:r>
              <a:rPr lang="ru-RU" sz="2400" b="1" dirty="0" smtClean="0">
                <a:solidFill>
                  <a:srgbClr val="7030A0"/>
                </a:solidFill>
              </a:rPr>
              <a:t>умножении</a:t>
            </a:r>
            <a:r>
              <a:rPr lang="ru-RU" sz="2400" b="1" dirty="0" smtClean="0"/>
              <a:t> целого </a:t>
            </a:r>
            <a:r>
              <a:rPr lang="ru-RU" sz="2400" b="1" dirty="0" smtClean="0">
                <a:solidFill>
                  <a:srgbClr val="C00000"/>
                </a:solidFill>
              </a:rPr>
              <a:t>числа</a:t>
            </a:r>
          </a:p>
          <a:p>
            <a:pPr algn="ctr"/>
            <a:r>
              <a:rPr lang="ru-RU" sz="2400" b="1" dirty="0"/>
              <a:t>н</a:t>
            </a:r>
            <a:r>
              <a:rPr lang="ru-RU" sz="2400" b="1" dirty="0" smtClean="0"/>
              <a:t>а </a:t>
            </a:r>
            <a:r>
              <a:rPr lang="ru-RU" sz="2400" b="1" dirty="0" smtClean="0">
                <a:solidFill>
                  <a:srgbClr val="C00000"/>
                </a:solidFill>
              </a:rPr>
              <a:t>1</a:t>
            </a:r>
            <a:r>
              <a:rPr lang="ru-RU" sz="2400" b="1" dirty="0" smtClean="0"/>
              <a:t> получается </a:t>
            </a:r>
            <a:r>
              <a:rPr lang="ru-RU" sz="2400" b="1" dirty="0" smtClean="0">
                <a:solidFill>
                  <a:srgbClr val="C00000"/>
                </a:solidFill>
              </a:rPr>
              <a:t>то же число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63360" y="1678608"/>
            <a:ext cx="34884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1∙ </a:t>
            </a:r>
            <a:r>
              <a:rPr lang="ru-RU" sz="2800" b="1" dirty="0" smtClean="0">
                <a:solidFill>
                  <a:prstClr val="black"/>
                </a:solidFill>
              </a:rPr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>
                <a:solidFill>
                  <a:prstClr val="black"/>
                </a:solidFill>
              </a:rPr>
              <a:t>5</a:t>
            </a:r>
            <a:r>
              <a:rPr lang="ru-RU" sz="2800" b="1" dirty="0">
                <a:solidFill>
                  <a:prstClr val="black"/>
                </a:solidFill>
              </a:rPr>
              <a:t>)  = (</a:t>
            </a:r>
            <a:r>
              <a:rPr lang="ru-RU" sz="2800" b="1" dirty="0">
                <a:solidFill>
                  <a:srgbClr val="C00000"/>
                </a:solidFill>
              </a:rPr>
              <a:t>+</a:t>
            </a:r>
            <a:r>
              <a:rPr lang="ru-RU" sz="2800" b="1" dirty="0">
                <a:solidFill>
                  <a:prstClr val="black"/>
                </a:solidFill>
              </a:rPr>
              <a:t>1)∙</a:t>
            </a:r>
            <a:r>
              <a:rPr lang="ru-RU" sz="2800" b="1" dirty="0" smtClean="0">
                <a:solidFill>
                  <a:prstClr val="black"/>
                </a:solidFill>
              </a:rPr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>
                <a:solidFill>
                  <a:prstClr val="black"/>
                </a:solidFill>
              </a:rPr>
              <a:t>5</a:t>
            </a:r>
            <a:r>
              <a:rPr lang="ru-RU" sz="2800" b="1" dirty="0">
                <a:solidFill>
                  <a:prstClr val="black"/>
                </a:solidFill>
              </a:rPr>
              <a:t>) = 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>
                <a:solidFill>
                  <a:prstClr val="black"/>
                </a:solidFill>
              </a:rPr>
              <a:t>5 </a:t>
            </a:r>
            <a:endParaRPr lang="ru-RU" sz="2800" b="1" dirty="0">
              <a:solidFill>
                <a:prstClr val="black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715280"/>
            <a:ext cx="68262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719172"/>
            <a:ext cx="68262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Блок-схема: альтернативный процесс 15"/>
          <p:cNvSpPr/>
          <p:nvPr/>
        </p:nvSpPr>
        <p:spPr>
          <a:xfrm>
            <a:off x="4644008" y="2521130"/>
            <a:ext cx="4248472" cy="123756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667952" y="2534805"/>
            <a:ext cx="4368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</a:rPr>
              <a:t>При </a:t>
            </a:r>
            <a:r>
              <a:rPr lang="ru-RU" sz="2400" b="1" dirty="0">
                <a:solidFill>
                  <a:srgbClr val="7030A0"/>
                </a:solidFill>
              </a:rPr>
              <a:t>умножении</a:t>
            </a:r>
            <a:r>
              <a:rPr lang="ru-RU" sz="2400" b="1" dirty="0">
                <a:solidFill>
                  <a:prstClr val="black"/>
                </a:solidFill>
              </a:rPr>
              <a:t> целого </a:t>
            </a:r>
            <a:r>
              <a:rPr lang="ru-RU" sz="2400" b="1" dirty="0">
                <a:solidFill>
                  <a:srgbClr val="C00000"/>
                </a:solidFill>
              </a:rPr>
              <a:t>числа</a:t>
            </a:r>
          </a:p>
          <a:p>
            <a:pPr lvl="0" algn="ctr"/>
            <a:r>
              <a:rPr lang="ru-RU" sz="2400" b="1" dirty="0">
                <a:solidFill>
                  <a:prstClr val="black"/>
                </a:solidFill>
              </a:rPr>
              <a:t>на </a:t>
            </a:r>
            <a:r>
              <a:rPr lang="ru-RU" sz="2400" b="1" dirty="0" smtClean="0">
                <a:solidFill>
                  <a:prstClr val="black"/>
                </a:solidFill>
              </a:rPr>
              <a:t>(</a:t>
            </a:r>
            <a:r>
              <a:rPr lang="ru-RU" sz="2400" b="1" dirty="0" smtClean="0">
                <a:solidFill>
                  <a:srgbClr val="0070C0"/>
                </a:solidFill>
              </a:rPr>
              <a:t>-1</a:t>
            </a:r>
            <a:r>
              <a:rPr lang="ru-RU" sz="2400" b="1" dirty="0">
                <a:solidFill>
                  <a:prstClr val="black"/>
                </a:solidFill>
              </a:rPr>
              <a:t>)</a:t>
            </a:r>
            <a:r>
              <a:rPr lang="ru-RU" sz="2400" b="1" dirty="0" smtClean="0">
                <a:solidFill>
                  <a:prstClr val="black"/>
                </a:solidFill>
              </a:rPr>
              <a:t> </a:t>
            </a:r>
            <a:r>
              <a:rPr lang="ru-RU" sz="2400" b="1" dirty="0">
                <a:solidFill>
                  <a:prstClr val="black"/>
                </a:solidFill>
              </a:rPr>
              <a:t>получается </a:t>
            </a:r>
            <a:r>
              <a:rPr lang="ru-RU" sz="2400" b="1" dirty="0" smtClean="0">
                <a:solidFill>
                  <a:prstClr val="black"/>
                </a:solidFill>
              </a:rPr>
              <a:t>число,</a:t>
            </a:r>
          </a:p>
          <a:p>
            <a:pPr lvl="0" algn="ctr"/>
            <a:r>
              <a:rPr lang="ru-RU" sz="2400" b="1" dirty="0">
                <a:solidFill>
                  <a:srgbClr val="0070C0"/>
                </a:solidFill>
              </a:rPr>
              <a:t>п</a:t>
            </a:r>
            <a:r>
              <a:rPr lang="ru-RU" sz="2400" b="1" dirty="0" smtClean="0">
                <a:solidFill>
                  <a:srgbClr val="0070C0"/>
                </a:solidFill>
              </a:rPr>
              <a:t>ротивоположное</a:t>
            </a:r>
            <a:r>
              <a:rPr lang="ru-RU" sz="2400" b="1" dirty="0" smtClean="0">
                <a:solidFill>
                  <a:prstClr val="black"/>
                </a:solidFill>
              </a:rPr>
              <a:t> ему.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1528936" y="3933056"/>
            <a:ext cx="1778756" cy="707886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625469" y="3933056"/>
            <a:ext cx="15856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1</a:t>
            </a:r>
            <a:r>
              <a:rPr lang="ru-RU" sz="2800" b="1" dirty="0" smtClean="0"/>
              <a:t> ∙</a:t>
            </a:r>
            <a:r>
              <a:rPr lang="ru-RU" dirty="0" smtClean="0"/>
              <a:t>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4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245224" y="3933056"/>
            <a:ext cx="2717411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1" dirty="0" smtClean="0">
                <a:solidFill>
                  <a:srgbClr val="0070C0"/>
                </a:solidFill>
              </a:rPr>
              <a:t>-</a:t>
            </a:r>
            <a:r>
              <a:rPr lang="ru-RU" sz="3600" b="1" dirty="0" smtClean="0"/>
              <a:t>1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600" b="1" dirty="0" smtClean="0"/>
              <a:t> ∙ </a:t>
            </a:r>
            <a:r>
              <a:rPr lang="ru-RU" sz="4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4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r>
              <a:rPr lang="ru-RU" sz="4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10352" y="5061702"/>
            <a:ext cx="84821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1)∙(</a:t>
            </a:r>
            <a:r>
              <a:rPr lang="ru-RU" sz="2800" b="1" dirty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1) =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(1∙1) =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         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1)∙(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1)∙(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1)∙(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1)= 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1)∙(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1)=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</a:t>
            </a:r>
          </a:p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1)∙(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1)∙(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1) =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1∙(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1) =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(1∙1) =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</a:t>
            </a:r>
            <a:endParaRPr lang="ru-RU" sz="2800" b="1" dirty="0"/>
          </a:p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1)∙(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1)∙(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1)∙(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1)∙(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1) = 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1)∙(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1)∙(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1) = 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1)∙(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1)=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(1∙1)=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21" name="Левая фигурная скобка 20"/>
          <p:cNvSpPr/>
          <p:nvPr/>
        </p:nvSpPr>
        <p:spPr>
          <a:xfrm rot="16200000" flipH="1">
            <a:off x="4728663" y="4688665"/>
            <a:ext cx="144017" cy="889108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588039" y="5040833"/>
            <a:ext cx="944563" cy="164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72" y="5877272"/>
            <a:ext cx="94456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71" y="6294285"/>
            <a:ext cx="94456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644" y="6304156"/>
            <a:ext cx="781970" cy="145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603" y="6304156"/>
            <a:ext cx="94456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Блок-схема: процесс 21"/>
          <p:cNvSpPr/>
          <p:nvPr/>
        </p:nvSpPr>
        <p:spPr>
          <a:xfrm>
            <a:off x="323528" y="4797152"/>
            <a:ext cx="8496944" cy="1944216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Выгнутая вверх стрелка 22"/>
          <p:cNvSpPr/>
          <p:nvPr/>
        </p:nvSpPr>
        <p:spPr>
          <a:xfrm>
            <a:off x="4896036" y="4869160"/>
            <a:ext cx="2232248" cy="2067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Выгнутая вверх стрелка 37"/>
          <p:cNvSpPr/>
          <p:nvPr/>
        </p:nvSpPr>
        <p:spPr>
          <a:xfrm>
            <a:off x="5914733" y="4879744"/>
            <a:ext cx="1969635" cy="18195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низ стрелка 23"/>
          <p:cNvSpPr/>
          <p:nvPr/>
        </p:nvSpPr>
        <p:spPr>
          <a:xfrm>
            <a:off x="899592" y="6409704"/>
            <a:ext cx="3149624" cy="2596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низ стрелка 24"/>
          <p:cNvSpPr/>
          <p:nvPr/>
        </p:nvSpPr>
        <p:spPr>
          <a:xfrm>
            <a:off x="2051721" y="6430552"/>
            <a:ext cx="2616232" cy="23880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55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11" grpId="0" animBg="1"/>
      <p:bldP spid="9" grpId="0"/>
      <p:bldP spid="15" grpId="0" animBg="1"/>
      <p:bldP spid="10" grpId="0"/>
      <p:bldP spid="12" grpId="0"/>
      <p:bldP spid="16" grpId="0" animBg="1"/>
      <p:bldP spid="14" grpId="0"/>
      <p:bldP spid="18" grpId="0" animBg="1"/>
      <p:bldP spid="17" grpId="0"/>
      <p:bldP spid="19" grpId="0" animBg="1"/>
      <p:bldP spid="21" grpId="0" animBg="1"/>
      <p:bldP spid="22" grpId="0" animBg="1"/>
      <p:bldP spid="23" grpId="0" animBg="1"/>
      <p:bldP spid="38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У</a:t>
            </a:r>
            <a:r>
              <a:rPr lang="ru-RU" sz="1800" b="1" dirty="0" smtClean="0"/>
              <a:t>чебник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00201"/>
            <a:ext cx="7571184" cy="388640"/>
          </a:xfrm>
        </p:spPr>
        <p:txBody>
          <a:bodyPr>
            <a:noAutofit/>
          </a:bodyPr>
          <a:lstStyle/>
          <a:p>
            <a:pPr marL="0" lvl="0" indent="0">
              <a:lnSpc>
                <a:spcPct val="170000"/>
              </a:lnSpc>
              <a:buNone/>
            </a:pPr>
            <a:r>
              <a:rPr lang="ru-RU" sz="1600" b="1" dirty="0">
                <a:solidFill>
                  <a:prstClr val="black"/>
                </a:solidFill>
              </a:rPr>
              <a:t>Математика</a:t>
            </a:r>
            <a:r>
              <a:rPr lang="ru-RU" sz="1600" dirty="0">
                <a:solidFill>
                  <a:prstClr val="black"/>
                </a:solidFill>
              </a:rPr>
              <a:t>. 6класс: учеб. Для </a:t>
            </a:r>
            <a:r>
              <a:rPr lang="ru-RU" sz="1600" dirty="0" err="1">
                <a:solidFill>
                  <a:prstClr val="black"/>
                </a:solidFill>
              </a:rPr>
              <a:t>общеобразоват</a:t>
            </a:r>
            <a:r>
              <a:rPr lang="ru-RU" sz="1600" dirty="0">
                <a:solidFill>
                  <a:prstClr val="black"/>
                </a:solidFill>
              </a:rPr>
              <a:t>. учреждений/ </a:t>
            </a:r>
            <a:r>
              <a:rPr lang="en-US" sz="1600" dirty="0">
                <a:solidFill>
                  <a:prstClr val="black"/>
                </a:solidFill>
              </a:rPr>
              <a:t>[</a:t>
            </a:r>
            <a:r>
              <a:rPr lang="ru-RU" sz="1600" dirty="0">
                <a:solidFill>
                  <a:prstClr val="black"/>
                </a:solidFill>
              </a:rPr>
              <a:t>С.М. Никольский, М.К. Потапов, Н.Н. Решетников, А.В. </a:t>
            </a:r>
            <a:r>
              <a:rPr lang="ru-RU" sz="1600" dirty="0" err="1">
                <a:solidFill>
                  <a:prstClr val="black"/>
                </a:solidFill>
              </a:rPr>
              <a:t>Шевкин</a:t>
            </a:r>
            <a:r>
              <a:rPr lang="en-US" sz="1600" dirty="0">
                <a:solidFill>
                  <a:prstClr val="black"/>
                </a:solidFill>
              </a:rPr>
              <a:t>]</a:t>
            </a:r>
            <a:r>
              <a:rPr lang="ru-RU" sz="1600" dirty="0">
                <a:solidFill>
                  <a:prstClr val="black"/>
                </a:solidFill>
              </a:rPr>
              <a:t>. – 7-е изд. – М.: Просвещение, 2009. – 256 с.: ил. – (МГУ – школе.)</a:t>
            </a:r>
          </a:p>
          <a:p>
            <a:pPr marL="0" indent="0">
              <a:lnSpc>
                <a:spcPct val="170000"/>
              </a:lnSpc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012664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630</Words>
  <Application>Microsoft Office PowerPoint</Application>
  <PresentationFormat>Экран (4:3)</PresentationFormat>
  <Paragraphs>82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Муниципальное бюджетное образовательное учреждение «Средняя школа №1» г. Архангельска</vt:lpstr>
      <vt:lpstr>Задача</vt:lpstr>
      <vt:lpstr>Определение</vt:lpstr>
      <vt:lpstr>Законы умножения</vt:lpstr>
      <vt:lpstr>Законы умножения</vt:lpstr>
      <vt:lpstr>Учебник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целых чисел</dc:title>
  <dc:creator>TP</dc:creator>
  <cp:lastModifiedBy>TP</cp:lastModifiedBy>
  <cp:revision>48</cp:revision>
  <dcterms:created xsi:type="dcterms:W3CDTF">2015-11-13T18:03:59Z</dcterms:created>
  <dcterms:modified xsi:type="dcterms:W3CDTF">2021-03-04T14:12:07Z</dcterms:modified>
</cp:coreProperties>
</file>