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3" r:id="rId3"/>
    <p:sldId id="275" r:id="rId4"/>
    <p:sldId id="276" r:id="rId5"/>
    <p:sldId id="277" r:id="rId6"/>
    <p:sldId id="278" r:id="rId7"/>
    <p:sldId id="280" r:id="rId8"/>
    <p:sldId id="281" r:id="rId9"/>
    <p:sldId id="283" r:id="rId10"/>
    <p:sldId id="284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DC781-EF53-407F-9AD0-D6944CC6DB54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FCE48-E984-4579-BCFE-296FDD7F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DC781-EF53-407F-9AD0-D6944CC6DB54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FCE48-E984-4579-BCFE-296FDD7F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DC781-EF53-407F-9AD0-D6944CC6DB54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FCE48-E984-4579-BCFE-296FDD7F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DC781-EF53-407F-9AD0-D6944CC6DB54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FCE48-E984-4579-BCFE-296FDD7F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DC781-EF53-407F-9AD0-D6944CC6DB54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FCE48-E984-4579-BCFE-296FDD7F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DC781-EF53-407F-9AD0-D6944CC6DB54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FCE48-E984-4579-BCFE-296FDD7F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DC781-EF53-407F-9AD0-D6944CC6DB54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FCE48-E984-4579-BCFE-296FDD7F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DC781-EF53-407F-9AD0-D6944CC6DB54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FCE48-E984-4579-BCFE-296FDD7F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DC781-EF53-407F-9AD0-D6944CC6DB54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FCE48-E984-4579-BCFE-296FDD7F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DC781-EF53-407F-9AD0-D6944CC6DB54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FCE48-E984-4579-BCFE-296FDD7F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DC781-EF53-407F-9AD0-D6944CC6DB54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FCE48-E984-4579-BCFE-296FDD7F4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96DC781-EF53-407F-9AD0-D6944CC6DB54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1FCE48-E984-4579-BCFE-296FDD7F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.ru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2000240"/>
            <a:ext cx="77724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Муницинальное</a:t>
            </a:r>
            <a:r>
              <a:rPr lang="ru-RU" sz="22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бюджетное дошкольное учреждение</a:t>
            </a:r>
            <a:br>
              <a:rPr lang="ru-RU" sz="22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Краснокоммунарский</a:t>
            </a:r>
            <a:r>
              <a:rPr lang="ru-RU" sz="22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детский сад «Стрела»,</a:t>
            </a:r>
            <a:br>
              <a:rPr lang="ru-RU" sz="22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sz="2200" b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Сакмарский</a:t>
            </a:r>
            <a:r>
              <a:rPr lang="ru-RU" sz="22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район, п. Красный </a:t>
            </a:r>
            <a:r>
              <a:rPr lang="ru-RU" sz="22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Коммунар</a:t>
            </a:r>
            <a:br>
              <a:rPr lang="ru-RU" sz="22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по </a:t>
            </a:r>
            <a:r>
              <a:rPr lang="ru-RU" sz="3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теме:</a:t>
            </a:r>
            <a:br>
              <a:rPr lang="ru-RU" sz="3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«Центр физического развития в групповой комнате ДОУ»</a:t>
            </a:r>
            <a:r>
              <a:rPr lang="en-US" sz="22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214818"/>
            <a:ext cx="7772400" cy="221457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Автор- составитель: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Дьяур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Вячеславовна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инструктор по физической культуре высшей квалификационной категории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Краснокоммунарский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«Стрела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П.Красный Коммунар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Нетрадиционное </a:t>
            </a:r>
            <a:br>
              <a:rPr lang="ru-RU" dirty="0" smtClean="0"/>
            </a:br>
            <a:r>
              <a:rPr lang="ru-RU" dirty="0" smtClean="0"/>
              <a:t>спортивное оборудование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4640584" cy="4187952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Мягкие кольца</a:t>
            </a:r>
          </a:p>
          <a:p>
            <a:pPr indent="0" algn="just">
              <a:buNone/>
            </a:pPr>
            <a:r>
              <a:rPr lang="ru-RU" dirty="0" smtClean="0"/>
              <a:t>Цель: развитие ловкости рук, глазомера</a:t>
            </a:r>
          </a:p>
          <a:p>
            <a:pPr indent="0" algn="just">
              <a:buNone/>
            </a:pPr>
            <a:r>
              <a:rPr lang="ru-RU" dirty="0" smtClean="0"/>
              <a:t>Использование: в ОРУ, подвижных играх,  в метании</a:t>
            </a:r>
          </a:p>
          <a:p>
            <a:pPr indent="0"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Косички</a:t>
            </a:r>
          </a:p>
          <a:p>
            <a:pPr indent="0" algn="just">
              <a:buNone/>
            </a:pPr>
            <a:r>
              <a:rPr lang="ru-RU" dirty="0" smtClean="0"/>
              <a:t>Цель: укрепление организма, развитие двигательного воображения </a:t>
            </a:r>
          </a:p>
          <a:p>
            <a:pPr indent="0" algn="just">
              <a:buNone/>
            </a:pPr>
            <a:r>
              <a:rPr lang="ru-RU" dirty="0" smtClean="0"/>
              <a:t>Использование: в ОРУ, подвижных играх, являются ориентиром в ОВД и подвижных играх</a:t>
            </a:r>
            <a:endParaRPr lang="ru-RU" dirty="0"/>
          </a:p>
        </p:txBody>
      </p:sp>
      <p:pic>
        <p:nvPicPr>
          <p:cNvPr id="4" name="Picture 3" descr="C:\Users\Admin\Desktop\среда папка (6)\DSC0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71480"/>
            <a:ext cx="2245645" cy="2214578"/>
          </a:xfrm>
          <a:prstGeom prst="rect">
            <a:avLst/>
          </a:prstGeom>
          <a:noFill/>
        </p:spPr>
      </p:pic>
      <p:pic>
        <p:nvPicPr>
          <p:cNvPr id="5" name="Picture 2" descr="C:\Users\Admin\Desktop\среда папка (6)\DSC02028.JPG"/>
          <p:cNvPicPr>
            <a:picLocks noChangeAspect="1" noChangeArrowheads="1"/>
          </p:cNvPicPr>
          <p:nvPr/>
        </p:nvPicPr>
        <p:blipFill>
          <a:blip r:embed="rId3" cstate="print"/>
          <a:srcRect l="5189" t="5699" r="8136"/>
          <a:stretch>
            <a:fillRect/>
          </a:stretch>
        </p:blipFill>
        <p:spPr bwMode="auto">
          <a:xfrm>
            <a:off x="6000760" y="2875184"/>
            <a:ext cx="2214578" cy="2077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</a:rPr>
              <a:t>Источники: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643050"/>
            <a:ext cx="8415366" cy="32764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© </a:t>
            </a:r>
            <a:r>
              <a:rPr lang="ru-RU" dirty="0" smtClean="0"/>
              <a:t>2016-2021 Национальная ассоциация развития образования и </a:t>
            </a:r>
            <a:r>
              <a:rPr lang="ru-RU" dirty="0" smtClean="0"/>
              <a:t>науки - Федеральные </a:t>
            </a:r>
            <a:r>
              <a:rPr lang="ru-RU" dirty="0" smtClean="0"/>
              <a:t>государственные образовательные </a:t>
            </a:r>
            <a:r>
              <a:rPr lang="ru-RU" dirty="0" smtClean="0"/>
              <a:t>стандарты, ссылка: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://fgos.ru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Фото из личного архива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000636"/>
            <a:ext cx="3931920" cy="64294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571876"/>
            <a:ext cx="4114800" cy="1357322"/>
          </a:xfrm>
        </p:spPr>
        <p:txBody>
          <a:bodyPr/>
          <a:lstStyle/>
          <a:p>
            <a:pPr algn="ctr"/>
            <a:r>
              <a:rPr lang="ru-RU" dirty="0" smtClean="0"/>
              <a:t>Спортивный уголок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0042"/>
            <a:ext cx="4360516" cy="5827606"/>
          </a:xfrm>
        </p:spPr>
        <p:txBody>
          <a:bodyPr>
            <a:normAutofit fontScale="92500" lnSpcReduction="20000"/>
          </a:bodyPr>
          <a:lstStyle/>
          <a:p>
            <a:pPr indent="265176" algn="just">
              <a:buNone/>
            </a:pPr>
            <a:r>
              <a:rPr lang="ru-RU" dirty="0" smtClean="0"/>
              <a:t>Центр физического </a:t>
            </a:r>
            <a:r>
              <a:rPr lang="ru-RU" dirty="0" smtClean="0"/>
              <a:t>развития должен соответствовать всем </a:t>
            </a:r>
            <a:r>
              <a:rPr lang="ru-RU" dirty="0" smtClean="0"/>
              <a:t>требованиям </a:t>
            </a:r>
            <a:r>
              <a:rPr lang="ru-RU" dirty="0" smtClean="0"/>
              <a:t>ФГОС.</a:t>
            </a:r>
            <a:endParaRPr lang="ru-RU" dirty="0" smtClean="0"/>
          </a:p>
          <a:p>
            <a:pPr indent="265176" algn="just">
              <a:buNone/>
            </a:pPr>
            <a:r>
              <a:rPr lang="ru-RU" dirty="0" smtClean="0"/>
              <a:t>Среда предполагает многообразие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 с учетом национально-культурных, учета возрастных особенностей детей.</a:t>
            </a:r>
          </a:p>
          <a:p>
            <a:endParaRPr lang="ru-RU" dirty="0"/>
          </a:p>
        </p:txBody>
      </p:sp>
      <p:pic>
        <p:nvPicPr>
          <p:cNvPr id="8194" name="Picture 2" descr="C:\Users\Admin\Desktop\среда папка (6)\DSC020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037" r="6542" b="1968"/>
          <a:stretch>
            <a:fillRect/>
          </a:stretch>
        </p:blipFill>
        <p:spPr bwMode="auto">
          <a:xfrm>
            <a:off x="4357686" y="642918"/>
            <a:ext cx="4318836" cy="2786082"/>
          </a:xfrm>
          <a:prstGeom prst="rect">
            <a:avLst/>
          </a:prstGeom>
          <a:noFill/>
        </p:spPr>
      </p:pic>
      <p:pic>
        <p:nvPicPr>
          <p:cNvPr id="5" name="Picture 2" descr="C:\Users\Admin\Desktop\среда папка (6)\DSC02046.JPG"/>
          <p:cNvPicPr>
            <a:picLocks noChangeAspect="1" noChangeArrowheads="1"/>
          </p:cNvPicPr>
          <p:nvPr/>
        </p:nvPicPr>
        <p:blipFill>
          <a:blip r:embed="rId3" cstate="print"/>
          <a:srcRect l="2585" t="13967" r="2907" b="18134"/>
          <a:stretch>
            <a:fillRect/>
          </a:stretch>
        </p:blipFill>
        <p:spPr bwMode="auto">
          <a:xfrm>
            <a:off x="5143504" y="5143512"/>
            <a:ext cx="2928958" cy="1182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857760"/>
            <a:ext cx="7643866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Развивающая </a:t>
            </a:r>
            <a:r>
              <a:rPr lang="ru-RU" sz="2200" dirty="0" smtClean="0"/>
              <a:t>предметно-пространственная среда должна быть содержательно-</a:t>
            </a:r>
            <a:br>
              <a:rPr lang="ru-RU" sz="2200" dirty="0" smtClean="0"/>
            </a:br>
            <a:r>
              <a:rPr lang="ru-RU" sz="2200" dirty="0" smtClean="0"/>
              <a:t>насыщенной, трансформируемой, полифункциональной, вариативной, доступной и безопасной.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01080" cy="47149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</a:t>
            </a:r>
            <a:r>
              <a:rPr lang="ru-RU" b="1" dirty="0" smtClean="0"/>
              <a:t>Паспорт </a:t>
            </a:r>
            <a:r>
              <a:rPr lang="ru-RU" b="1" dirty="0" smtClean="0"/>
              <a:t>спортивного уголка должен содержать разделы: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/>
              <a:t>1. Подвижные </a:t>
            </a:r>
            <a:r>
              <a:rPr lang="ru-RU" dirty="0" smtClean="0"/>
              <a:t>игры (картотеки, маски, эмблемы, оборудование)</a:t>
            </a:r>
            <a:br>
              <a:rPr lang="ru-RU" dirty="0" smtClean="0"/>
            </a:br>
            <a:r>
              <a:rPr lang="ru-RU" dirty="0" smtClean="0"/>
              <a:t>2. Дидактические игры (лото, </a:t>
            </a:r>
            <a:r>
              <a:rPr lang="ru-RU" dirty="0" err="1" smtClean="0"/>
              <a:t>пазлы</a:t>
            </a:r>
            <a:r>
              <a:rPr lang="ru-RU" dirty="0" smtClean="0"/>
              <a:t>, разрезные картинки, «Убери лишнее»)</a:t>
            </a:r>
            <a:br>
              <a:rPr lang="ru-RU" dirty="0" smtClean="0"/>
            </a:br>
            <a:r>
              <a:rPr lang="ru-RU" dirty="0" smtClean="0"/>
              <a:t>3. Спортивные игры (правила игр, наглядное пособие, схемы – карточки, атрибуты, оборудование)</a:t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dirty="0" err="1" smtClean="0"/>
              <a:t>Общеразвивающие</a:t>
            </a:r>
            <a:r>
              <a:rPr lang="ru-RU" dirty="0" smtClean="0"/>
              <a:t> </a:t>
            </a:r>
            <a:r>
              <a:rPr lang="ru-RU" dirty="0" smtClean="0"/>
              <a:t>упражнения</a:t>
            </a:r>
            <a:r>
              <a:rPr lang="ru-RU" dirty="0" smtClean="0"/>
              <a:t> </a:t>
            </a:r>
            <a:r>
              <a:rPr lang="ru-RU" dirty="0" smtClean="0"/>
              <a:t>(комплексы </a:t>
            </a:r>
            <a:r>
              <a:rPr lang="ru-RU" dirty="0" smtClean="0"/>
              <a:t>гимнастик,  графическое изображение движений, </a:t>
            </a:r>
            <a:r>
              <a:rPr lang="ru-RU" dirty="0" smtClean="0"/>
              <a:t>оборудование: традиционное </a:t>
            </a:r>
            <a:r>
              <a:rPr lang="ru-RU" dirty="0" smtClean="0"/>
              <a:t>оборудование: мячи, скакалки, обручи, гимнастические </a:t>
            </a:r>
            <a:r>
              <a:rPr lang="ru-RU" dirty="0" smtClean="0"/>
              <a:t>палки, нетрадиционное </a:t>
            </a:r>
            <a:r>
              <a:rPr lang="ru-RU" dirty="0" smtClean="0"/>
              <a:t>оборудование: ленточки, флажки, различные </a:t>
            </a:r>
            <a:r>
              <a:rPr lang="ru-RU" dirty="0" err="1" smtClean="0"/>
              <a:t>массажеры</a:t>
            </a:r>
            <a:r>
              <a:rPr lang="ru-RU" dirty="0" smtClean="0"/>
              <a:t>, мелкие предметы (колечки, палочки, шарики — для захвата пальцами ног</a:t>
            </a:r>
            <a:r>
              <a:rPr lang="ru-RU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5. Основные виды движения (схемы, оборудование, методические рекомендации</a:t>
            </a:r>
            <a:r>
              <a:rPr lang="ru-RU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6.  Наглядное </a:t>
            </a:r>
            <a:r>
              <a:rPr lang="ru-RU" dirty="0" smtClean="0"/>
              <a:t>пособие </a:t>
            </a:r>
            <a:r>
              <a:rPr lang="ru-RU" dirty="0" smtClean="0"/>
              <a:t>( Скелет , мышцы человека, карта «Река времени»)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7. Пособия для дыхательной, зрительной, пальчиковой гимнастики, </a:t>
            </a:r>
            <a:r>
              <a:rPr lang="ru-RU" dirty="0" err="1" smtClean="0"/>
              <a:t>самомассажа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 8. Художественная литература (спортивные сказки, загадки, викторины)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 9. Пособия для развития двигательного воображения (карточки с изображением животных, растений, носочки – животные, элементы театрализации)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929198"/>
            <a:ext cx="4114800" cy="15716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+mn-lt"/>
              </a:rPr>
              <a:t>Насыщенность среды должна соответствовать возрастным возможностям детей и содержанию Программы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4214842" cy="6500834"/>
          </a:xfrm>
        </p:spPr>
        <p:txBody>
          <a:bodyPr>
            <a:normAutofit fontScale="85000" lnSpcReduction="20000"/>
          </a:bodyPr>
          <a:lstStyle/>
          <a:p>
            <a:pPr indent="265176" algn="just">
              <a:buNone/>
            </a:pPr>
            <a:r>
              <a:rPr lang="ru-RU" dirty="0" smtClean="0"/>
              <a:t> Среда в физическом воспитании должна обеспечивать: двигательную активность, в том числе развитие крупной и мелкой моторики, участие в подвижных играх и соревнованиях; а так же развитие творческого воображения. Так же среда должна поддерживать эмоциональное благополучие детей во взаимодействии с предметно-пространственным окружением; давать возможность самовыражения детей.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00042"/>
            <a:ext cx="3707328" cy="20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571744"/>
            <a:ext cx="1718388" cy="167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571744"/>
            <a:ext cx="2286016" cy="167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929198"/>
            <a:ext cx="4114800" cy="660098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Трансформируемость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4643438" cy="5214974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Трансформируемость</a:t>
            </a:r>
            <a:r>
              <a:rPr lang="ru-RU" dirty="0" smtClean="0"/>
              <a:t> пространства 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0042"/>
            <a:ext cx="3141454" cy="193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r="24000" b="11148"/>
          <a:stretch>
            <a:fillRect/>
          </a:stretch>
        </p:blipFill>
        <p:spPr bwMode="auto">
          <a:xfrm>
            <a:off x="7286644" y="2071678"/>
            <a:ext cx="1357322" cy="28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t="10889" r="10163"/>
          <a:stretch>
            <a:fillRect/>
          </a:stretch>
        </p:blipFill>
        <p:spPr bwMode="auto">
          <a:xfrm>
            <a:off x="4714876" y="2357430"/>
            <a:ext cx="2714644" cy="20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572140"/>
            <a:ext cx="4000528" cy="500066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Полифункциональность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30352"/>
            <a:ext cx="4500594" cy="554185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Полифункциональность</a:t>
            </a:r>
            <a:r>
              <a:rPr lang="ru-RU" dirty="0" smtClean="0"/>
              <a:t> материалов предполагает: возможность разнообразного использования различных составляющих предметной среды, например, матов, мягких модулей, ширм, гимнастических досок, корзин, змеек и т.д. </a:t>
            </a:r>
            <a:r>
              <a:rPr lang="ru-RU" dirty="0" err="1" smtClean="0"/>
              <a:t>Полуфункциональные</a:t>
            </a:r>
            <a:r>
              <a:rPr lang="ru-RU" dirty="0" smtClean="0"/>
              <a:t> предметы не обладают жестко закрепленными способами употребления и используются в качестве предметов заместителей в игре.</a:t>
            </a:r>
            <a:endParaRPr lang="ru-RU" dirty="0"/>
          </a:p>
        </p:txBody>
      </p:sp>
      <p:pic>
        <p:nvPicPr>
          <p:cNvPr id="4" name="Picture 2" descr="C:\Users\Admin\Desktop\среда папка (6)\DSC02048.JPG"/>
          <p:cNvPicPr>
            <a:picLocks noChangeAspect="1" noChangeArrowheads="1"/>
          </p:cNvPicPr>
          <p:nvPr/>
        </p:nvPicPr>
        <p:blipFill>
          <a:blip r:embed="rId2" cstate="print"/>
          <a:srcRect t="13967" b="14901"/>
          <a:stretch>
            <a:fillRect/>
          </a:stretch>
        </p:blipFill>
        <p:spPr bwMode="auto">
          <a:xfrm>
            <a:off x="5500694" y="2928934"/>
            <a:ext cx="3216270" cy="1214446"/>
          </a:xfrm>
          <a:prstGeom prst="rect">
            <a:avLst/>
          </a:prstGeom>
          <a:noFill/>
        </p:spPr>
      </p:pic>
      <p:pic>
        <p:nvPicPr>
          <p:cNvPr id="5" name="Рисунок 4" descr="C:\Users\Admin\Desktop\среда папка (6)\DSC02049.JPG"/>
          <p:cNvPicPr/>
          <p:nvPr/>
        </p:nvPicPr>
        <p:blipFill>
          <a:blip r:embed="rId3" cstate="print"/>
          <a:srcRect t="8646" r="4740" b="6916"/>
          <a:stretch>
            <a:fillRect/>
          </a:stretch>
        </p:blipFill>
        <p:spPr bwMode="auto">
          <a:xfrm>
            <a:off x="5500694" y="4143380"/>
            <a:ext cx="3183307" cy="126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4820" y="1643050"/>
            <a:ext cx="233040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28604"/>
            <a:ext cx="199334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500042"/>
            <a:ext cx="1302202" cy="201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2071678"/>
            <a:ext cx="1714512" cy="100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4983480"/>
            <a:ext cx="4043362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30352"/>
            <a:ext cx="4000528" cy="5827606"/>
          </a:xfrm>
        </p:spPr>
        <p:txBody>
          <a:bodyPr>
            <a:normAutofit fontScale="77500" lnSpcReduction="20000"/>
          </a:bodyPr>
          <a:lstStyle/>
          <a:p>
            <a:pPr lvl="0" algn="just">
              <a:buNone/>
            </a:pPr>
            <a:r>
              <a:rPr lang="ru-RU" dirty="0" smtClean="0"/>
              <a:t>          Вариативность среды предполагает: наличие в группе различных пространств для игр,  занятиями физическими упражнениями,  двигательной активности, а также разнообразных материалов, игр, спортивного оборудования, обеспечивающих свободный выбор детей; периодическую сменяемость игрового материала, появление новых предметов, стимулирующих игровую, двигательную активность детей.</a:t>
            </a:r>
          </a:p>
          <a:p>
            <a:endParaRPr lang="ru-RU" dirty="0"/>
          </a:p>
        </p:txBody>
      </p:sp>
      <p:pic>
        <p:nvPicPr>
          <p:cNvPr id="4" name="Picture 2" descr="C:\Users\Admin\Desktop\среда папка (6)\DSC02041.JPG"/>
          <p:cNvPicPr>
            <a:picLocks noChangeAspect="1" noChangeArrowheads="1"/>
          </p:cNvPicPr>
          <p:nvPr/>
        </p:nvPicPr>
        <p:blipFill>
          <a:blip r:embed="rId2" cstate="print"/>
          <a:srcRect l="11672" t="4267" r="15629"/>
          <a:stretch>
            <a:fillRect/>
          </a:stretch>
        </p:blipFill>
        <p:spPr bwMode="auto">
          <a:xfrm>
            <a:off x="6000760" y="428604"/>
            <a:ext cx="2886368" cy="1887159"/>
          </a:xfrm>
          <a:prstGeom prst="rect">
            <a:avLst/>
          </a:prstGeom>
          <a:noFill/>
        </p:spPr>
      </p:pic>
      <p:pic>
        <p:nvPicPr>
          <p:cNvPr id="5" name="Picture 2" descr="C:\Users\Admin\Desktop\среда папка (6)\DSC02036.JPG"/>
          <p:cNvPicPr>
            <a:picLocks noChangeAspect="1" noChangeArrowheads="1"/>
          </p:cNvPicPr>
          <p:nvPr/>
        </p:nvPicPr>
        <p:blipFill>
          <a:blip r:embed="rId3" cstate="print"/>
          <a:srcRect l="34349" r="15789" b="34193"/>
          <a:stretch>
            <a:fillRect/>
          </a:stretch>
        </p:blipFill>
        <p:spPr bwMode="auto">
          <a:xfrm>
            <a:off x="4286248" y="500042"/>
            <a:ext cx="2004748" cy="1487253"/>
          </a:xfrm>
          <a:prstGeom prst="rect">
            <a:avLst/>
          </a:prstGeom>
          <a:noFill/>
        </p:spPr>
      </p:pic>
      <p:pic>
        <p:nvPicPr>
          <p:cNvPr id="6" name="Picture 2" descr="C:\Users\Admin\Desktop\среда папка (6)\DSC02037.JPG"/>
          <p:cNvPicPr>
            <a:picLocks noChangeAspect="1" noChangeArrowheads="1"/>
          </p:cNvPicPr>
          <p:nvPr/>
        </p:nvPicPr>
        <p:blipFill>
          <a:blip r:embed="rId4" cstate="print"/>
          <a:srcRect l="11672" t="4267" r="10177"/>
          <a:stretch>
            <a:fillRect/>
          </a:stretch>
        </p:blipFill>
        <p:spPr bwMode="auto">
          <a:xfrm>
            <a:off x="4357686" y="3929066"/>
            <a:ext cx="2345601" cy="1615122"/>
          </a:xfrm>
          <a:prstGeom prst="rect">
            <a:avLst/>
          </a:prstGeom>
          <a:noFill/>
        </p:spPr>
      </p:pic>
      <p:pic>
        <p:nvPicPr>
          <p:cNvPr id="7" name="Содержимое 4" descr="D:\DCIM\104MSDCF\DSC00955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285992"/>
            <a:ext cx="3471601" cy="174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 l="15582" t="13043" r="13419"/>
          <a:stretch>
            <a:fillRect/>
          </a:stretch>
        </p:blipFill>
        <p:spPr bwMode="auto">
          <a:xfrm>
            <a:off x="6500826" y="4929198"/>
            <a:ext cx="238245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Содержимое 6" descr="C:\Users\Admin\Desktop\среда папка (6)\DSC02021.JPG"/>
          <p:cNvPicPr>
            <a:picLocks/>
          </p:cNvPicPr>
          <p:nvPr/>
        </p:nvPicPr>
        <p:blipFill>
          <a:blip r:embed="rId7" cstate="print"/>
          <a:srcRect l="24149" t="6129" r="18392"/>
          <a:stretch>
            <a:fillRect/>
          </a:stretch>
        </p:blipFill>
        <p:spPr bwMode="auto">
          <a:xfrm>
            <a:off x="7215206" y="4000504"/>
            <a:ext cx="121444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5214950"/>
            <a:ext cx="2357454" cy="139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Users\Admin\Desktop\среда папка (6)\DSC02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print"/>
          <a:srcRect l="11672" t="10733" r="8360"/>
          <a:stretch>
            <a:fillRect/>
          </a:stretch>
        </p:blipFill>
        <p:spPr bwMode="auto">
          <a:xfrm>
            <a:off x="4500562" y="5429264"/>
            <a:ext cx="1821573" cy="11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72" y="4983480"/>
            <a:ext cx="971528" cy="105156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30352"/>
            <a:ext cx="8358246" cy="5756168"/>
          </a:xfrm>
        </p:spPr>
        <p:txBody>
          <a:bodyPr>
            <a:normAutofit/>
          </a:bodyPr>
          <a:lstStyle/>
          <a:p>
            <a:pPr indent="265176" algn="just">
              <a:buNone/>
            </a:pPr>
            <a:r>
              <a:rPr lang="ru-RU" dirty="0" smtClean="0"/>
              <a:t>Доступность среды предполагает: доступность для воспитанников. Свободный доступ детей, в том числе детей с ограниченными возможностями здоровья, к играм, спортивному и оздоровительному   оборудованию, пособиям, для двигательной активности;</a:t>
            </a:r>
          </a:p>
          <a:p>
            <a:pPr indent="265176" algn="just">
              <a:buNone/>
            </a:pPr>
            <a:r>
              <a:rPr lang="ru-RU" dirty="0" smtClean="0"/>
              <a:t> Безопасность предметно-пространственной среды предполагает соответствие всех ее элементов требованиям по обеспечению надежности и безопасности их использования.</a:t>
            </a:r>
          </a:p>
          <a:p>
            <a:pPr indent="265176" algn="just">
              <a:buNone/>
            </a:pPr>
            <a:r>
              <a:rPr lang="ru-RU" dirty="0" smtClean="0"/>
              <a:t> 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Нетрадиционное </a:t>
            </a:r>
            <a:br>
              <a:rPr lang="ru-RU" dirty="0" smtClean="0"/>
            </a:br>
            <a:r>
              <a:rPr lang="ru-RU" dirty="0" smtClean="0"/>
              <a:t>спортивное оборудование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4712022" cy="4187952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Эспандер</a:t>
            </a:r>
          </a:p>
          <a:p>
            <a:pPr indent="0" algn="just">
              <a:buNone/>
            </a:pPr>
            <a:r>
              <a:rPr lang="ru-RU" dirty="0" smtClean="0"/>
              <a:t>Цель: Для развития различных групп мышц</a:t>
            </a:r>
          </a:p>
          <a:p>
            <a:pPr indent="0" algn="just">
              <a:buNone/>
            </a:pPr>
            <a:r>
              <a:rPr lang="ru-RU" dirty="0" smtClean="0"/>
              <a:t>Использование: </a:t>
            </a:r>
            <a:r>
              <a:rPr lang="ru-RU" dirty="0" smtClean="0"/>
              <a:t>в</a:t>
            </a:r>
            <a:r>
              <a:rPr lang="ru-RU" dirty="0" smtClean="0"/>
              <a:t> ОРУ</a:t>
            </a:r>
          </a:p>
          <a:p>
            <a:pPr indent="0"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Попрыгунчик</a:t>
            </a:r>
          </a:p>
          <a:p>
            <a:pPr indent="0" algn="just">
              <a:buNone/>
            </a:pPr>
            <a:r>
              <a:rPr lang="ru-RU" dirty="0" smtClean="0"/>
              <a:t>Цель: Для развития мышц рук, координации рук, глазомера.</a:t>
            </a:r>
          </a:p>
          <a:p>
            <a:pPr indent="0" algn="just">
              <a:buNone/>
            </a:pPr>
            <a:r>
              <a:rPr lang="ru-RU" dirty="0" smtClean="0"/>
              <a:t>Использование: в ОРУ, в упражнениях на отбивание предмета от ладони руки, на подкидывание и ловли предмета, метание в любые виды цели </a:t>
            </a:r>
            <a:endParaRPr lang="ru-RU" dirty="0"/>
          </a:p>
        </p:txBody>
      </p:sp>
      <p:pic>
        <p:nvPicPr>
          <p:cNvPr id="4" name="Picture 2" descr="C:\Users\Admin\Desktop\среда папка (6)\DSC02015.JPG"/>
          <p:cNvPicPr>
            <a:picLocks noChangeAspect="1" noChangeArrowheads="1"/>
          </p:cNvPicPr>
          <p:nvPr/>
        </p:nvPicPr>
        <p:blipFill>
          <a:blip r:embed="rId2" cstate="print"/>
          <a:srcRect l="8844" t="8157" r="8019" b="2115"/>
          <a:stretch>
            <a:fillRect/>
          </a:stretch>
        </p:blipFill>
        <p:spPr bwMode="auto">
          <a:xfrm>
            <a:off x="5286380" y="500042"/>
            <a:ext cx="3154096" cy="2214578"/>
          </a:xfrm>
          <a:prstGeom prst="rect">
            <a:avLst/>
          </a:prstGeom>
          <a:noFill/>
        </p:spPr>
      </p:pic>
      <p:pic>
        <p:nvPicPr>
          <p:cNvPr id="5" name="Рисунок 4" descr="C:\Users\Admin\Desktop\среда папка (6)\DSC02022.JPG"/>
          <p:cNvPicPr/>
          <p:nvPr/>
        </p:nvPicPr>
        <p:blipFill>
          <a:blip r:embed="rId3" cstate="print"/>
          <a:srcRect l="13449" r="10942" b="5806"/>
          <a:stretch>
            <a:fillRect/>
          </a:stretch>
        </p:blipFill>
        <p:spPr bwMode="auto">
          <a:xfrm>
            <a:off x="6000760" y="2857496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627</TotalTime>
  <Words>380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 Муницинальное бюджетное дошкольное учреждение «Краснокоммунарский детский сад «Стрела», Оренбургская область, Сакмарский район, п. Красный Коммунар  Презентация по теме:  «Центр физического развития в групповой комнате ДОУ»  </vt:lpstr>
      <vt:lpstr>Спортивный уголок</vt:lpstr>
      <vt:lpstr>        Развивающая предметно-пространственная среда должна быть содержательно- насыщенной, трансформируемой, полифункциональной, вариативной, доступной и безопасной. </vt:lpstr>
      <vt:lpstr>Насыщенность среды должна соответствовать возрастным возможностям детей и содержанию Программы </vt:lpstr>
      <vt:lpstr>Трансформируемость</vt:lpstr>
      <vt:lpstr>Полифункциональность</vt:lpstr>
      <vt:lpstr>Слайд 7</vt:lpstr>
      <vt:lpstr>Слайд 8</vt:lpstr>
      <vt:lpstr>Нетрадиционное  спортивное оборудование </vt:lpstr>
      <vt:lpstr>Нетрадиционное  спортивное оборудование </vt:lpstr>
      <vt:lpstr>Источники:</vt:lpstr>
    </vt:vector>
  </TitlesOfParts>
  <Company>Bryansk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57</cp:revision>
  <dcterms:created xsi:type="dcterms:W3CDTF">2020-12-01T09:13:28Z</dcterms:created>
  <dcterms:modified xsi:type="dcterms:W3CDTF">2021-03-12T17:31:38Z</dcterms:modified>
</cp:coreProperties>
</file>