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3" r:id="rId6"/>
    <p:sldId id="259" r:id="rId7"/>
    <p:sldId id="266" r:id="rId8"/>
    <p:sldId id="275" r:id="rId9"/>
    <p:sldId id="264" r:id="rId10"/>
    <p:sldId id="279" r:id="rId11"/>
    <p:sldId id="276" r:id="rId12"/>
    <p:sldId id="274" r:id="rId13"/>
    <p:sldId id="277" r:id="rId14"/>
    <p:sldId id="282" r:id="rId15"/>
    <p:sldId id="281" r:id="rId16"/>
    <p:sldId id="273" r:id="rId17"/>
    <p:sldId id="280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8E199-30E0-4B70-A30C-897358167690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3179D-D8AC-4D22-B285-AB2185FEC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3179D-D8AC-4D22-B285-AB2185FECEC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doc25955378_437227814?hash=c4c1e7d1b83f9cd141&amp;dl=14c8c76be973eb341a" TargetMode="External"/><Relationship Id="rId2" Type="http://schemas.openxmlformats.org/officeDocument/2006/relationships/hyperlink" Target="https://vk.com/doc25955378_437228569?hash=02ec4abda6fef30f70&amp;dl=24ba55a925277efa50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38200"/>
            <a:ext cx="7239000" cy="23622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средняя общеобразовательная школа № 18, дошкольное отделение  г. Тверь  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latin typeface="Franklin Gothic Medium" pitchFamily="34" charset="0"/>
              </a:rPr>
              <a:t>Мультипликация </a:t>
            </a:r>
            <a:r>
              <a:rPr lang="ru-RU" sz="3600" dirty="0" smtClean="0">
                <a:latin typeface="Franklin Gothic Medium" pitchFamily="34" charset="0"/>
              </a:rPr>
              <a:t>- как </a:t>
            </a:r>
            <a:r>
              <a:rPr lang="ru-RU" sz="3600" dirty="0" smtClean="0">
                <a:latin typeface="Franklin Gothic Medium" pitchFamily="34" charset="0"/>
              </a:rPr>
              <a:t>средство развития связной речи у детей старшего дошкольного возраста</a:t>
            </a:r>
            <a:endParaRPr lang="ru-RU" sz="3600" dirty="0">
              <a:latin typeface="Franklin Gothic Medium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5800" y="3429000"/>
            <a:ext cx="3429000" cy="14478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Автор- составитель: 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оспитатель первой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Ежова Елена Игоревна</a:t>
            </a:r>
          </a:p>
        </p:txBody>
      </p:sp>
      <p:pic>
        <p:nvPicPr>
          <p:cNvPr id="30722" name="Picture 2" descr="https://devyatka.ru/upload/bx/2016/02/bodynews_%D0%AE%D0%9F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114800"/>
            <a:ext cx="2370589" cy="2583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7800" y="6096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 или лепка из пластилина героев</a:t>
            </a:r>
            <a:endParaRPr lang="ru-RU" sz="2400" b="1" dirty="0"/>
          </a:p>
        </p:txBody>
      </p:sp>
      <p:pic>
        <p:nvPicPr>
          <p:cNvPr id="4" name="Picture 2" descr="https://sun9-16.userapi.com/impg/TYW-0GslRkAb_kdxQ4phuh6WAALHpV13czgsWw/JjUeQeLnVc8.jpg?size=1280x960&amp;quality=96&amp;sign=38bfd3383e4987b37957e4fc011acd9e&amp;type=album"/>
          <p:cNvPicPr>
            <a:picLocks noChangeAspect="1" noChangeArrowheads="1"/>
          </p:cNvPicPr>
          <p:nvPr/>
        </p:nvPicPr>
        <p:blipFill>
          <a:blip r:embed="rId2" cstate="print"/>
          <a:srcRect l="5128" b="11111"/>
          <a:stretch>
            <a:fillRect/>
          </a:stretch>
        </p:blipFill>
        <p:spPr bwMode="auto">
          <a:xfrm>
            <a:off x="1295400" y="1143000"/>
            <a:ext cx="3361592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8" descr="https://sun9-28.userapi.com/impg/kwzhC-VhOtBVzGtDeNfNq1fPoMGENH2lVB3fAw/j9ZVvP0gdlI.jpg?size=1280x960&amp;quality=96&amp;sign=80b74c335b082c4906fcefcff46cd043&amp;type=album"/>
          <p:cNvPicPr>
            <a:picLocks noChangeAspect="1" noChangeArrowheads="1"/>
          </p:cNvPicPr>
          <p:nvPr/>
        </p:nvPicPr>
        <p:blipFill>
          <a:blip r:embed="rId3" cstate="print"/>
          <a:srcRect b="9091"/>
          <a:stretch>
            <a:fillRect/>
          </a:stretch>
        </p:blipFill>
        <p:spPr bwMode="auto">
          <a:xfrm>
            <a:off x="5486400" y="1066800"/>
            <a:ext cx="2971800" cy="2026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0" name="Picture 2" descr="https://sun9-42.userapi.com/impg/PhtX4tVC0mAK6TWVak9EhsBR-EWkLWl7AUSktA/tPUWey461gg.jpg?size=1280x960&amp;quality=96&amp;sign=6302f908655a44ab1bd35e9a134e7792&amp;type=album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l="10256" b="7692"/>
          <a:stretch>
            <a:fillRect/>
          </a:stretch>
        </p:blipFill>
        <p:spPr bwMode="auto">
          <a:xfrm>
            <a:off x="2286000" y="3886200"/>
            <a:ext cx="26670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4" name="Picture 6" descr="https://sun9-65.userapi.com/impg/TEVxvpxbLL_aGctFyrzQgswm9v56nohC8aUgkw/nj9bOPMaXGg.jpg?size=1280x960&amp;quality=96&amp;sign=f0804f8c233a473cba6748ed5ab3dbf1&amp;type=album"/>
          <p:cNvPicPr>
            <a:picLocks noChangeAspect="1" noChangeArrowheads="1"/>
          </p:cNvPicPr>
          <p:nvPr/>
        </p:nvPicPr>
        <p:blipFill>
          <a:blip r:embed="rId5" cstate="print"/>
          <a:srcRect t="5882" r="-1471" b="13725"/>
          <a:stretch>
            <a:fillRect/>
          </a:stretch>
        </p:blipFill>
        <p:spPr bwMode="auto">
          <a:xfrm>
            <a:off x="5029200" y="3200400"/>
            <a:ext cx="2821259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sun9-15.userapi.com/impg/OZJNZBwc3SeSSy-vwlkzhn4Ee-4-ywVdg36Mig/9I_XVyfQ67Q.jpg?size=810x1080&amp;quality=96&amp;sign=56a8e3f4b9b9a5bc5fd45f679d411c68&amp;type=album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 rot="16200000">
            <a:off x="3314700" y="3162300"/>
            <a:ext cx="25146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6000" y="609600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 фона/декораций</a:t>
            </a:r>
          </a:p>
        </p:txBody>
      </p:sp>
      <p:pic>
        <p:nvPicPr>
          <p:cNvPr id="33794" name="Picture 2" descr="https://sun9-58.userapi.com/impg/FJA4tDBzz6XXnAYgFm9ztmpYh9w4EPlTjkwlXw/cl17Nns5ZKQ.jpg?size=1280x960&amp;quality=96&amp;sign=36f20bba44fa1ec0eb6141e69957bd45&amp;type=album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15495" t="-2755" r="14261" b="15983"/>
          <a:stretch>
            <a:fillRect/>
          </a:stretch>
        </p:blipFill>
        <p:spPr bwMode="auto">
          <a:xfrm>
            <a:off x="1447800" y="1066800"/>
            <a:ext cx="2895600" cy="2682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6" name="Picture 4" descr="https://sun9-21.userapi.com/impg/P0i2-mDbfY0NDkicfCBfjavTruX1GkU5PnIapQ/EPuFM490ISs.jpg?size=810x1080&amp;quality=96&amp;sign=f8d921162278b9b57e23d35f68f21919&amp;type=album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 rot="16200000">
            <a:off x="5229225" y="790575"/>
            <a:ext cx="257175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0" name="Picture 12" descr="https://sun9-28.userapi.com/impg/0MWitbaXuOVq9tA_F9HSlzVwGRsAjep7AGjLhA/RvuGiMrwROM.jpg?size=1280x960&amp;quality=96&amp;sign=ec25a84980fe1eb262e5661eee15f9f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048000"/>
            <a:ext cx="3606799" cy="2705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4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6" name="Picture 8" descr="https://sun9-67.userapi.com/impg/GLDeAajCdi1aCJgCA3Bwvn-eIlQl4FQVFnpkag/LvOk-cytgOI.jpg?size=810x1080&amp;quality=96&amp;sign=c5c95545cca267bed931ae7270e8ee1e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971800"/>
            <a:ext cx="2819400" cy="353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4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676400" y="914400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457200"/>
            <a:ext cx="3886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Фотосъемка мультфильма</a:t>
            </a:r>
            <a:endParaRPr lang="ru-RU" dirty="0"/>
          </a:p>
        </p:txBody>
      </p:sp>
      <p:pic>
        <p:nvPicPr>
          <p:cNvPr id="32774" name="Picture 6" descr="https://sun9-38.userapi.com/impg/kziVS725gjI0a30QM1UEVTPtU64ZgidsjRp2jg/xYu7QG40wqs.jpg?size=1280x960&amp;quality=96&amp;sign=b5c949229e2676ff1271d83fee3ed97b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3581400" cy="2686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4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82" name="Picture 14" descr="https://sun9-12.userapi.com/impg/NHCBK5sf185P1KZ9TiLIWy_qV_zlRRnspSof7Q/5JX6VhUCp7E.jpg?size=1280x960&amp;quality=96&amp;sign=112577e3ebe0d2ff8d2fd42b13818490&amp;type=album"/>
          <p:cNvPicPr>
            <a:picLocks noChangeAspect="1" noChangeArrowheads="1"/>
          </p:cNvPicPr>
          <p:nvPr/>
        </p:nvPicPr>
        <p:blipFill>
          <a:blip r:embed="rId6" cstate="print"/>
          <a:srcRect l="6356" t="13560" r="9745"/>
          <a:stretch>
            <a:fillRect/>
          </a:stretch>
        </p:blipFill>
        <p:spPr bwMode="auto">
          <a:xfrm>
            <a:off x="1600200" y="990600"/>
            <a:ext cx="3429000" cy="2649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4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https://sun9-42.userapi.com/impg/Gu1D-6gSFXunudW3xSTxRlE_zRjsDcgHU2ETBg/R6GVSdn_mEY.jpg?size=810x1080&amp;quality=96&amp;sign=984284ea90dc03e53d8563dd0499a40f&amp;type=album"/>
          <p:cNvPicPr>
            <a:picLocks noChangeAspect="1" noChangeArrowheads="1"/>
          </p:cNvPicPr>
          <p:nvPr/>
        </p:nvPicPr>
        <p:blipFill>
          <a:blip r:embed="rId7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810000" y="3581400"/>
            <a:ext cx="2209800" cy="294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9200" y="60960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Монтаж</a:t>
            </a:r>
            <a:endParaRPr lang="ru-RU" sz="2800" b="1" dirty="0"/>
          </a:p>
        </p:txBody>
      </p:sp>
      <p:pic>
        <p:nvPicPr>
          <p:cNvPr id="3" name="Picture 4" descr="https://sun9-72.userapi.com/impg/lgI8xpfO2NjKoKwr-yCi1vL3s3WzLSeaUFn6FQ/jrJ1VT3Zogk.jpg?size=1280x960&amp;quality=96&amp;sign=3394589ad2e271958befc79aa63a6d9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34544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https://sun9-84.userapi.com/impg/DgNG7ut6ixQ7ZS2Cx4MKYgqfyc14e-lrJ4VDxA/Pd2-ZvWmJd8.jpg?size=1280x960&amp;quality=96&amp;sign=bdd0f34cdf9c356abd34a54a9ec69f71&amp;type=album"/>
          <p:cNvPicPr>
            <a:picLocks noChangeAspect="1" noChangeArrowheads="1"/>
          </p:cNvPicPr>
          <p:nvPr/>
        </p:nvPicPr>
        <p:blipFill>
          <a:blip r:embed="rId3" cstate="print"/>
          <a:srcRect t="-257" r="22222"/>
          <a:stretch>
            <a:fillRect/>
          </a:stretch>
        </p:blipFill>
        <p:spPr bwMode="auto">
          <a:xfrm>
            <a:off x="4724400" y="1524000"/>
            <a:ext cx="3573541" cy="3454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18" name="Picture 2" descr="https://sun1-17.userapi.com/impg/jjyjBcBJAbFfv0DT3d4kFfi0gxLrgRa1KRKxNA/DNDMhphQUhs.jpg?size=1280x960&amp;quality=96&amp;sign=c615cfb7d30ecb49b545ef8cf10512ed&amp;type=album"/>
          <p:cNvPicPr>
            <a:picLocks noChangeAspect="1" noChangeArrowheads="1"/>
          </p:cNvPicPr>
          <p:nvPr/>
        </p:nvPicPr>
        <p:blipFill>
          <a:blip r:embed="rId4" cstate="print"/>
          <a:srcRect t="8333" r="27083"/>
          <a:stretch>
            <a:fillRect/>
          </a:stretch>
        </p:blipFill>
        <p:spPr bwMode="auto">
          <a:xfrm>
            <a:off x="838200" y="3437710"/>
            <a:ext cx="3276600" cy="3089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09600"/>
            <a:ext cx="2434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Озвучивание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72200" y="2057400"/>
            <a:ext cx="20458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титров</a:t>
            </a:r>
            <a:endParaRPr lang="ru-RU" sz="2400" b="1" dirty="0"/>
          </a:p>
        </p:txBody>
      </p:sp>
      <p:pic>
        <p:nvPicPr>
          <p:cNvPr id="4098" name="Picture 2" descr="https://sun9-26.userapi.com/impg/bsKsUFOkmY_GCgSA1uhMN6rFD_PuBJXo-nrXzg/lr_o2hhpe80.jpg?size=1280x960&amp;quality=96&amp;sign=b20552574493f968b3218e89019ae48b&amp;type=album"/>
          <p:cNvPicPr>
            <a:picLocks noChangeAspect="1" noChangeArrowheads="1"/>
          </p:cNvPicPr>
          <p:nvPr/>
        </p:nvPicPr>
        <p:blipFill>
          <a:blip r:embed="rId2" cstate="print"/>
          <a:srcRect l="20455" t="4545" r="19886" b="6818"/>
          <a:stretch>
            <a:fillRect/>
          </a:stretch>
        </p:blipFill>
        <p:spPr bwMode="auto">
          <a:xfrm>
            <a:off x="1524000" y="1219200"/>
            <a:ext cx="2188308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https://sun9-12.userapi.com/impg/hF3ve36tiPbCfb1strt7tzI6Rswldc5DEbpVEA/F-dx8PMVuhY.jpg?size=1280x960&amp;quality=96&amp;sign=58d7c6db455e89469aeeb735167e8004&amp;type=album"/>
          <p:cNvPicPr>
            <a:picLocks noChangeAspect="1" noChangeArrowheads="1"/>
          </p:cNvPicPr>
          <p:nvPr/>
        </p:nvPicPr>
        <p:blipFill>
          <a:blip r:embed="rId3" cstate="print"/>
          <a:srcRect l="17500" t="10000" r="30000" b="10000"/>
          <a:stretch>
            <a:fillRect/>
          </a:stretch>
        </p:blipFill>
        <p:spPr bwMode="auto">
          <a:xfrm>
            <a:off x="3733800" y="685800"/>
            <a:ext cx="1981200" cy="2264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https://sun9-9.userapi.com/impg/yBC8EPVTrx5GuBBBIYx-kw8ppYQ9CVDLxAjN4Q/OxydJmho4vk.jpg?size=1280x960&amp;quality=96&amp;sign=c89db557a3f4363a12fa6c61f0148500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886200"/>
            <a:ext cx="2438401" cy="1828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4" name="Picture 8" descr="https://sun9-42.userapi.com/impg/SkXoDsDLAn4OVnlAGNw5Czxbm_SDYxiX7tsggA/mew1Ozradcw.jpg?size=1280x960&amp;quality=96&amp;sign=47ae93fde4f4bb07110fdf52de9dbfb8&amp;type=album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5867400" y="2895600"/>
            <a:ext cx="2286000" cy="1714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sun9-85.userapi.com/impg/smRrplSJ47GkdS9rBaXu11B-CkokPKMfC7Z4_w/aCH_SKUdsmA.jpg?size=810x1080&amp;quality=96&amp;sign=addbd945b7a3c0fdaf9049eba4ea4f26&amp;type=album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 rot="16200000">
            <a:off x="1816100" y="927100"/>
            <a:ext cx="2209800" cy="294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4" name="Picture 4" descr="https://sun9-77.userapi.com/impg/KqKW-ogWtRp7EpeIVPX9t1wiEovfzhI-T5R-3Q/c1t5Dl6bhZk.jpg?size=1280x960&amp;quality=96&amp;sign=65feb157fa09a6a429848cbac4b34db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14600"/>
            <a:ext cx="3200400" cy="24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286000" y="7620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5867400" cy="762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524000"/>
            <a:ext cx="8001000" cy="312420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Мультипликация в условиях современно организованного педагогического пространства в деятельности представляет собой мощное средство развития                     связной речи детей                                                                 дошкольного возраста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5486400" cy="1371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0" y="914400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briola" pitchFamily="82" charset="0"/>
                <a:ea typeface="Times New Roman" pitchFamily="18" charset="0"/>
                <a:cs typeface="Aharoni" pitchFamily="2" charset="-79"/>
              </a:rPr>
              <a:t>ПРЕЗЕНТАЦИЯ </a:t>
            </a:r>
            <a:r>
              <a:rPr lang="ru-RU" sz="3600" b="1" dirty="0" smtClean="0">
                <a:solidFill>
                  <a:srgbClr val="FF0000"/>
                </a:solidFill>
                <a:latin typeface="Gabriola" pitchFamily="82" charset="0"/>
                <a:ea typeface="Times New Roman" pitchFamily="18" charset="0"/>
                <a:cs typeface="Aharoni" pitchFamily="2" charset="-79"/>
              </a:rPr>
              <a:t>МУЛЬТФИЛЬМА</a:t>
            </a: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abriola" pitchFamily="82" charset="0"/>
              <a:cs typeface="Aharoni" pitchFamily="2" charset="-79"/>
            </a:endParaRPr>
          </a:p>
        </p:txBody>
      </p:sp>
      <p:pic>
        <p:nvPicPr>
          <p:cNvPr id="1026" name="Picture 2" descr="https://sun9-20.userapi.com/impg/O0rKvkQ5C1MoRHPEFfqauTVo7qtSUJhKpj-tbw/4I4dkS6A8Cw.jpg?size=1280x960&amp;quality=96&amp;sign=a7ac53cd075767dc46fb63779ae7f0a9&amp;type=album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14674" t="21739" r="13587"/>
          <a:stretch>
            <a:fillRect/>
          </a:stretch>
        </p:blipFill>
        <p:spPr bwMode="auto">
          <a:xfrm>
            <a:off x="2819400" y="3352800"/>
            <a:ext cx="33528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6400" y="533400"/>
            <a:ext cx="6400801" cy="3568700"/>
          </a:xfrm>
        </p:spPr>
        <p:txBody>
          <a:bodyPr>
            <a:normAutofit fontScale="55000" lnSpcReduction="20000"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литературы: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Красный Ю. Е.,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Курдюмова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 И., Мультфильм руками детей Москва, «Просвещение», 1990г.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Тимофеева, Л. Л. Проектный метод в детском саду. «Мультфильм своими руками». - СПб: Детство-Пресс, 2011. - 80 с.</a:t>
            </a:r>
          </a:p>
          <a:p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Камаева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А.А. "Учебно-методическое пособие для педагогов детского сада по развитию творческих способностей у детей старшего дошкольного возраста посредством мультипликации"- 2018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Электронные ресурсы :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Электронный ресурс: Статья Анимационная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студия.doc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 доступа: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https://vk.com/doc25955378_437228569?hash=02ec4abda6fef30f70&amp;dl=24ba55a925277efa50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Электронный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ресурс:Красный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Мультфильм руками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детей.pdf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 доступа: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https://vk.com/doc25955378_437227814?hash=c4c1e7d1b83f9cd141&amp;dl=14c8c76be973eb341a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85800"/>
            <a:ext cx="4724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АКТУАЛЬНОСТЬ</a:t>
            </a:r>
            <a:endParaRPr lang="ru-RU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1905000"/>
            <a:ext cx="6934200" cy="1905000"/>
          </a:xfrm>
        </p:spPr>
        <p:txBody>
          <a:bodyPr>
            <a:noAutofit/>
          </a:bodyPr>
          <a:lstStyle/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настоящее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 существует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речевом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детей, дети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умеют формулировать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свои мысли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последовательно выстраивать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речь,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зачастую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вовсе не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довести начатое предложение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конца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благодаря чему наблюдаются трудности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общении детей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окружающими.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11430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 </a:t>
            </a:r>
            <a:br>
              <a:rPr lang="ru-RU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ru-RU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 </a:t>
            </a:r>
            <a:r>
              <a:rPr lang="ru-RU" sz="2700" b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Franklin Gothic Medium" pitchFamily="34" charset="0"/>
              </a:rPr>
              <a:t>Цель</a:t>
            </a:r>
            <a:r>
              <a:rPr lang="ru-RU" sz="2700" b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Franklin Gothic Medium" pitchFamily="34" charset="0"/>
              </a:rPr>
              <a:t>:</a:t>
            </a:r>
            <a:r>
              <a:rPr lang="ru-RU" sz="2700" b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Franklin Gothic Medium" pitchFamily="34" charset="0"/>
              </a:rPr>
              <a:t> </a:t>
            </a:r>
            <a:r>
              <a:rPr lang="ru-RU" sz="2700" b="0" dirty="0" smtClean="0">
                <a:solidFill>
                  <a:schemeClr val="bg2">
                    <a:lumMod val="10000"/>
                  </a:schemeClr>
                </a:solidFill>
                <a:latin typeface="Franklin Gothic Medium" pitchFamily="34" charset="0"/>
              </a:rPr>
              <a:t/>
            </a:r>
            <a:br>
              <a:rPr lang="ru-RU" sz="2700" b="0" dirty="0" smtClean="0">
                <a:solidFill>
                  <a:schemeClr val="bg2">
                    <a:lumMod val="10000"/>
                  </a:schemeClr>
                </a:solidFill>
                <a:latin typeface="Franklin Gothic Medium" pitchFamily="34" charset="0"/>
              </a:rPr>
            </a:br>
            <a:endParaRPr lang="ru-RU" sz="2700" b="0" dirty="0">
              <a:solidFill>
                <a:schemeClr val="bg2">
                  <a:lumMod val="1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2133600"/>
            <a:ext cx="5257800" cy="3048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познавательно-речевых, художественных и творческих возможностей воспитанников через создание мультфильма.</a:t>
            </a:r>
          </a:p>
          <a:p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667000"/>
            <a:ext cx="4267200" cy="1295400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200" b="1" i="0" u="none" strike="noStrike" kern="1200" cap="none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2400" y="4800600"/>
            <a:ext cx="3200400" cy="1371601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1" i="0" u="none" strike="noStrike" kern="1200" cap="none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200" b="1" i="0" u="none" strike="noStrike" kern="1200" cap="none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2133600" y="4800600"/>
            <a:ext cx="6629400" cy="609488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80000"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1981200"/>
            <a:ext cx="152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Franklin Gothic Medium" pitchFamily="34" charset="0"/>
              </a:rPr>
              <a:t>ЗАДАЧИ :</a:t>
            </a:r>
          </a:p>
          <a:p>
            <a:pPr lvl="0">
              <a:spcBef>
                <a:spcPct val="0"/>
              </a:spcBef>
              <a:defRPr/>
            </a:pPr>
            <a:r>
              <a:rPr lang="ru-RU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/>
            </a:r>
            <a:br>
              <a:rPr lang="ru-RU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endParaRPr lang="ru-RU" b="1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5000" y="2438400"/>
            <a:ext cx="6934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 детей с историей возникновения и развития мультипликации. 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Познакомить детей с технологией создания мультипликационных фильмов. 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Расширить знания детей о профессиях: сценарист, режиссер, художник мультипликатор, оператор, звукорежиссер.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Способствовать развитию связной речи через составление рассказов, сценариев.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Закреплять приемы работы с бумагой, пластилином в процессе 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изготовления персонажей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Побуждать проявлять творчество при изготовлении персонажей и 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декораций для мультфильма.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диалогическую и монологическую речь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детей при озвучивании мультфильма.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 стрелкой 17"/>
          <p:cNvCxnSpPr/>
          <p:nvPr/>
        </p:nvCxnSpPr>
        <p:spPr>
          <a:xfrm>
            <a:off x="5486400" y="12954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505200" y="1219200"/>
            <a:ext cx="990600" cy="304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200400" y="12192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2"/>
          <p:cNvSpPr>
            <a:spLocks noGrp="1"/>
          </p:cNvSpPr>
          <p:nvPr>
            <p:ph type="body" idx="1"/>
          </p:nvPr>
        </p:nvSpPr>
        <p:spPr>
          <a:xfrm>
            <a:off x="1143000" y="609600"/>
            <a:ext cx="7391400" cy="685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cs typeface="Times New Roman" pitchFamily="18" charset="0"/>
              </a:rPr>
              <a:t>Виды работ по развитию связной речи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Franklin Gothic Medium" pitchFamily="34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43000" y="25146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Работа с серией сюжетных картинок</a:t>
            </a:r>
            <a:endParaRPr lang="ru-RU" sz="24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62200" y="41910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Пересказ прослушанного текста</a:t>
            </a:r>
            <a:endParaRPr lang="ru-RU" sz="24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15000" y="15240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Планирование и составление рассказов</a:t>
            </a:r>
            <a:endParaRPr lang="ru-RU" sz="24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1676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Речевые игры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352800" y="1295400"/>
            <a:ext cx="6858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10200" y="2895600"/>
            <a:ext cx="3051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Игры-драматизации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029200" y="1219200"/>
            <a:ext cx="6096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572000" y="1219200"/>
            <a:ext cx="91440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029200" y="3886200"/>
            <a:ext cx="2534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Художественная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литература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мультипликация как средства формирования связной речи детей дошкольного возраста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57400" y="1905000"/>
            <a:ext cx="6629400" cy="31242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Мультипликация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вид киноискусства, произведения которого создаются методом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покадровой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съёмки последовательных фаз движения рисованных (графическая или рисованная мультипликация) или   объёмных (объёмная   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или кукольная мультипликация) объектов.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391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Franklin Gothic Medium" pitchFamily="34" charset="0"/>
              </a:rPr>
              <a:t> Особенности развития связной речи у детей дошкольного возраста</a:t>
            </a:r>
            <a:br>
              <a:rPr lang="ru-RU" sz="2400" dirty="0" smtClean="0">
                <a:latin typeface="Franklin Gothic Medium" pitchFamily="34" charset="0"/>
              </a:rPr>
            </a:br>
            <a:endParaRPr lang="ru-RU" sz="2400" i="1" dirty="0">
              <a:latin typeface="Franklin Gothic Medium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676400"/>
            <a:ext cx="7010400" cy="19048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cs typeface="Times New Roman" pitchFamily="18" charset="0"/>
              </a:rPr>
              <a:t>Связность речи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–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cs typeface="Times New Roman" pitchFamily="18" charset="0"/>
              </a:rPr>
              <a:t>это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cs typeface="Times New Roman" pitchFamily="18" charset="0"/>
              </a:rPr>
              <a:t>связность мыслей – обеспечивает коммуникативную функцию речи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cs typeface="Times New Roman" pitchFamily="18" charset="0"/>
              </a:rPr>
              <a:t>имеет 2 основные формы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Franklin Gothic Medium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37338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Диалогическая речь</a:t>
            </a:r>
          </a:p>
          <a:p>
            <a:pPr algn="ctr">
              <a:buFontTx/>
              <a:buChar char="-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это связанный вид речи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 речью собеседника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3733801"/>
            <a:ext cx="2667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Монологическая речь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– это полностью или частично не связанный с речью собеседника вид речи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810000" y="3581400"/>
            <a:ext cx="76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019800" y="3505200"/>
            <a:ext cx="152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66800" y="1295400"/>
            <a:ext cx="7467600" cy="4267200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            </a:t>
            </a:r>
            <a:endParaRPr lang="ru-RU" sz="800" dirty="0" smtClean="0">
              <a:solidFill>
                <a:srgbClr val="002060"/>
              </a:solidFill>
              <a:latin typeface="Franklin Gothic Medium" pitchFamily="34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Стадии создания мультфильма: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1.​ Беседы, просмотр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видеопрезентаций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 Замысел сюжета;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 Написание сценария (наброски, нарисованные в последовательности развития истории);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​4. Рисование или лепка из пластилина героев;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​5. Создание декораций;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​6. Фотосъемка событий;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​7. Монтаж;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​                8. Озвучивание;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​                9. Оформление титров;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​                10. Просмотр мультфильма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un9-50.userapi.com/impg/MTH-sN6VI9V6HwgT7VMQz_czHX_HV6JmjcC39A/fSBE4rvraN4.jpg?size=1280x960&amp;quality=96&amp;sign=217565ad681a2758bf519b72ff4a3831&amp;type=album"/>
          <p:cNvPicPr>
            <a:picLocks noChangeAspect="1" noChangeArrowheads="1"/>
          </p:cNvPicPr>
          <p:nvPr/>
        </p:nvPicPr>
        <p:blipFill>
          <a:blip r:embed="rId2" cstate="print"/>
          <a:srcRect b="18750"/>
          <a:stretch>
            <a:fillRect/>
          </a:stretch>
        </p:blipFill>
        <p:spPr bwMode="auto">
          <a:xfrm>
            <a:off x="838200" y="1371600"/>
            <a:ext cx="2625969" cy="1752600"/>
          </a:xfrm>
          <a:prstGeom prst="roundRect">
            <a:avLst>
              <a:gd name="adj" fmla="val 1983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50" name="Picture 6" descr="https://sun9-11.userapi.com/impg/PT58RVxk1QF89C9u82G8XxuOjcOpQorEwYs0dw/03SSLRvGmR4.jpg?size=1280x960&amp;quality=96&amp;sign=94fd30622354e8752b8b5193a50d0a36&amp;type=album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15278" t="24074" r="15278"/>
          <a:stretch>
            <a:fillRect/>
          </a:stretch>
        </p:blipFill>
        <p:spPr bwMode="auto">
          <a:xfrm>
            <a:off x="3352800" y="1981200"/>
            <a:ext cx="2694878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990600" y="609601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Беседы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0000" y="1066800"/>
            <a:ext cx="4864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видеопрезентаций</a:t>
            </a:r>
            <a:endParaRPr lang="ru-RU" sz="2800" b="1" dirty="0"/>
          </a:p>
        </p:txBody>
      </p:sp>
      <p:pic>
        <p:nvPicPr>
          <p:cNvPr id="9218" name="Picture 2" descr="https://sun9-84.userapi.com/impg/Sk1K74eAL7pKx8Qy77bWFu2QZ0l_0Bh0aA3E8g/pGfs1j2Jgk4.jpg?size=1280x960&amp;quality=96&amp;sign=1868f9afb9ffc35285253f42aa6a93d7&amp;type=album"/>
          <p:cNvPicPr>
            <a:picLocks noChangeAspect="1" noChangeArrowheads="1"/>
          </p:cNvPicPr>
          <p:nvPr/>
        </p:nvPicPr>
        <p:blipFill>
          <a:blip r:embed="rId4" cstate="print"/>
          <a:srcRect l="14063" r="15625"/>
          <a:stretch>
            <a:fillRect/>
          </a:stretch>
        </p:blipFill>
        <p:spPr bwMode="auto">
          <a:xfrm>
            <a:off x="2362200" y="4572000"/>
            <a:ext cx="1905000" cy="20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0" name="Picture 4" descr="https://sun9-52.userapi.com/impg/XvZfYkk1QHSMOvW5h7hQqF0_ru9l89tUbw7Dzw/MeD8ry5eLy0.jpg?size=1280x960&amp;quality=96&amp;sign=90c5c6e4f22fa36d0d9eb1cfb1c1968b&amp;type=album"/>
          <p:cNvPicPr>
            <a:picLocks noChangeAspect="1" noChangeArrowheads="1"/>
          </p:cNvPicPr>
          <p:nvPr/>
        </p:nvPicPr>
        <p:blipFill>
          <a:blip r:embed="rId5" cstate="print"/>
          <a:srcRect l="44712" t="7692" r="481" b="7692"/>
          <a:stretch>
            <a:fillRect/>
          </a:stretch>
        </p:blipFill>
        <p:spPr bwMode="auto">
          <a:xfrm>
            <a:off x="4495800" y="4572000"/>
            <a:ext cx="1776845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2" name="Picture 6" descr="https://sun9-7.userapi.com/impg/B8xrSxTTlLsIBY5pulEzGQUnc_CPJIrGScnLsQ/QzjwEYbCpGI.jpg?size=1280x960&amp;quality=96&amp;sign=eebb6261ab2db4bdce5ed447b8cf35a2&amp;type=album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 l="25043" t="32000" r="9000" b="9333"/>
          <a:stretch>
            <a:fillRect/>
          </a:stretch>
        </p:blipFill>
        <p:spPr bwMode="auto">
          <a:xfrm>
            <a:off x="5867400" y="1600200"/>
            <a:ext cx="2627168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2438400" y="4114800"/>
            <a:ext cx="459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Артикуляционные упражнения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29200" y="800100"/>
            <a:ext cx="3352800" cy="10772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Компьютерная анимация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286000"/>
            <a:ext cx="6629400" cy="6856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мультфильмов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47800" y="838200"/>
            <a:ext cx="3276600" cy="10772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Рисованная мультипликация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486400" y="3429000"/>
            <a:ext cx="2590800" cy="10772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Песочная анимация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86000" y="3352800"/>
            <a:ext cx="3276600" cy="10772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Кукольная мультипликация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</TotalTime>
  <Words>427</Words>
  <Application>Microsoft Office PowerPoint</Application>
  <PresentationFormat>Экран (4:3)</PresentationFormat>
  <Paragraphs>99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Муниципальное бюджетное образовательное учреждение средняя общеобразовательная школа № 18, дошкольное отделение  г. Тверь    Мультипликация - как средство развития связной речи у детей старшего дошкольного возраста</vt:lpstr>
      <vt:lpstr>АКТУАЛЬНОСТЬ</vt:lpstr>
      <vt:lpstr>     Цель:  </vt:lpstr>
      <vt:lpstr>Слайд 4</vt:lpstr>
      <vt:lpstr>мультипликация как средства формирования связной речи детей дошкольного возраста</vt:lpstr>
      <vt:lpstr> Особенности развития связной речи у детей дошкольного возраста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ВЫВОД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Мультипликация как средство развития связной речи у детей дошкольного возраста</dc:title>
  <dc:creator>vladyka</dc:creator>
  <cp:lastModifiedBy>Админ</cp:lastModifiedBy>
  <cp:revision>104</cp:revision>
  <dcterms:created xsi:type="dcterms:W3CDTF">2016-03-29T09:18:18Z</dcterms:created>
  <dcterms:modified xsi:type="dcterms:W3CDTF">2022-01-22T11:15:14Z</dcterms:modified>
</cp:coreProperties>
</file>