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1"/>
  </p:notesMasterIdLst>
  <p:sldIdLst>
    <p:sldId id="256" r:id="rId2"/>
    <p:sldId id="285" r:id="rId3"/>
    <p:sldId id="267" r:id="rId4"/>
    <p:sldId id="286" r:id="rId5"/>
    <p:sldId id="287" r:id="rId6"/>
    <p:sldId id="289" r:id="rId7"/>
    <p:sldId id="293" r:id="rId8"/>
    <p:sldId id="283" r:id="rId9"/>
    <p:sldId id="29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D447535-27CD-4AB3-805C-B92F19A88C6B}">
          <p14:sldIdLst>
            <p14:sldId id="256"/>
            <p14:sldId id="285"/>
            <p14:sldId id="267"/>
            <p14:sldId id="286"/>
            <p14:sldId id="287"/>
            <p14:sldId id="289"/>
            <p14:sldId id="293"/>
            <p14:sldId id="283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61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70" autoAdjust="0"/>
  </p:normalViewPr>
  <p:slideViewPr>
    <p:cSldViewPr snapToGrid="0">
      <p:cViewPr varScale="1">
        <p:scale>
          <a:sx n="73" d="100"/>
          <a:sy n="73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21D88-EA3A-45A4-9F3A-D77C3610AE8C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89F5B-93CD-4C78-8CD0-EB7F81D6E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566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89F5B-93CD-4C78-8CD0-EB7F81D6E6B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25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9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0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90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37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516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46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675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1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16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2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84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4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4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93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8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00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0689-8593-4F27-B28A-348469E08FD6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55BF974-5365-4BD8-9FDD-D79C2180E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27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rgeytsvetkov.livejournal.com/1262087.htm" TargetMode="External"/><Relationship Id="rId2" Type="http://schemas.openxmlformats.org/officeDocument/2006/relationships/hyperlink" Target="http://www.dvinainform.ru/society/2016/07/11/4348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nd.to/CEqD" TargetMode="External"/><Relationship Id="rId5" Type="http://schemas.openxmlformats.org/officeDocument/2006/relationships/hyperlink" Target="https://pastar.ru/index.php?option=com_content&amp;view=article&amp;id=1967:petr-i-v-arkhangelske-vtoroe-prishestvie&amp;catid=76&amp;Itemid=101" TargetMode="External"/><Relationship Id="rId4" Type="http://schemas.openxmlformats.org/officeDocument/2006/relationships/hyperlink" Target="https://usnd.to/CEP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8805" y="4864265"/>
            <a:ext cx="9274630" cy="753642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«Петр </a:t>
            </a:r>
            <a:r>
              <a:rPr lang="en-US" sz="4000" b="1" i="1" dirty="0" smtClean="0">
                <a:solidFill>
                  <a:srgbClr val="C00000"/>
                </a:solidFill>
              </a:rPr>
              <a:t>I</a:t>
            </a:r>
            <a:r>
              <a:rPr lang="ru-RU" sz="4000" b="1" i="1" dirty="0" smtClean="0">
                <a:solidFill>
                  <a:srgbClr val="C00000"/>
                </a:solidFill>
              </a:rPr>
              <a:t> в Архангельске»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85" y="1464888"/>
            <a:ext cx="5288845" cy="350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64673" y="172226"/>
            <a:ext cx="85387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Муниципальное бюджетное общеобразовательное учреждение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городского округа "Город Архангельск"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"Средняя школа №17«, Архангельская область, г. Архангельск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Презентация на тему: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0388" y="55877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Составитель: Шульгина Марина Васильевна, </a:t>
            </a:r>
          </a:p>
          <a:p>
            <a:r>
              <a:rPr lang="ru-RU" i="1" dirty="0">
                <a:solidFill>
                  <a:srgbClr val="002060"/>
                </a:solidFill>
              </a:rPr>
              <a:t>учитель высшей квалификационной категории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1589" y="60758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г. Архангельск</a:t>
            </a:r>
          </a:p>
          <a:p>
            <a:r>
              <a:rPr lang="ru-RU" i="1" dirty="0">
                <a:solidFill>
                  <a:srgbClr val="002060"/>
                </a:solidFill>
              </a:rPr>
              <a:t>2021-22 </a:t>
            </a:r>
            <a:r>
              <a:rPr lang="ru-RU" i="1" dirty="0" err="1">
                <a:solidFill>
                  <a:srgbClr val="002060"/>
                </a:solidFill>
              </a:rPr>
              <a:t>уч.год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892" y="101596"/>
            <a:ext cx="9959874" cy="128089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Но Петр стремился к морю. 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Единственным </a:t>
            </a:r>
            <a:r>
              <a:rPr lang="ru-RU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то время морским портом </a:t>
            </a:r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России был </a:t>
            </a:r>
            <a:r>
              <a:rPr lang="ru-RU" sz="2400" b="1" i="1" dirty="0" smtClean="0">
                <a:solidFill>
                  <a:srgbClr val="C00000"/>
                </a:solidFill>
              </a:rPr>
              <a:t>Архангельск. Архангельск был широко известен на весь мир.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4674" y="1239772"/>
            <a:ext cx="5528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Когда </a:t>
            </a:r>
            <a:r>
              <a:rPr lang="ru-RU" sz="2000" b="1" i="1" dirty="0">
                <a:solidFill>
                  <a:srgbClr val="C00000"/>
                </a:solidFill>
              </a:rPr>
              <a:t>в Архангельске проходила Ярмарка даже «вся торговая жизнь в Москве замирала».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8" y="1644720"/>
            <a:ext cx="5950806" cy="46907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74674" y="4472394"/>
            <a:ext cx="5319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Карта </a:t>
            </a:r>
            <a:r>
              <a:rPr lang="ru-RU" b="1" i="1" dirty="0">
                <a:solidFill>
                  <a:srgbClr val="C00000"/>
                </a:solidFill>
              </a:rPr>
              <a:t>России с большой вставкой Москвы и видом Архангельска. Опубликована в 1632 г</a:t>
            </a:r>
          </a:p>
        </p:txBody>
      </p:sp>
    </p:spTree>
    <p:extLst>
      <p:ext uri="{BB962C8B-B14F-4D97-AF65-F5344CB8AC3E}">
        <p14:creationId xmlns:p14="http://schemas.microsoft.com/office/powerpoint/2010/main" val="3150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596" y="1322196"/>
            <a:ext cx="10537324" cy="1530824"/>
          </a:xfrm>
        </p:spPr>
        <p:txBody>
          <a:bodyPr>
            <a:normAutofit/>
          </a:bodyPr>
          <a:lstStyle/>
          <a:p>
            <a:r>
              <a:rPr lang="ru-RU" sz="2700" b="1" i="1" dirty="0" smtClean="0">
                <a:solidFill>
                  <a:srgbClr val="C00000"/>
                </a:solidFill>
              </a:rPr>
              <a:t>Комплекс </a:t>
            </a:r>
            <a:r>
              <a:rPr lang="ru-RU" sz="2700" b="1" i="1" dirty="0">
                <a:solidFill>
                  <a:srgbClr val="C00000"/>
                </a:solidFill>
              </a:rPr>
              <a:t>Г</a:t>
            </a:r>
            <a:r>
              <a:rPr lang="ru-RU" sz="2700" b="1" i="1" dirty="0" smtClean="0">
                <a:solidFill>
                  <a:srgbClr val="C00000"/>
                </a:solidFill>
              </a:rPr>
              <a:t>остиных дворов построен в  1668 – 1684 </a:t>
            </a:r>
            <a:r>
              <a:rPr lang="ru-RU" sz="2700" b="1" i="1" dirty="0" err="1" smtClean="0">
                <a:solidFill>
                  <a:srgbClr val="C00000"/>
                </a:solidFill>
              </a:rPr>
              <a:t>гг</a:t>
            </a:r>
            <a:r>
              <a:rPr lang="ru-RU" sz="2700" b="1" i="1" dirty="0" smtClean="0">
                <a:solidFill>
                  <a:srgbClr val="C00000"/>
                </a:solidFill>
              </a:rPr>
              <a:t> по проекту московского </a:t>
            </a:r>
            <a:r>
              <a:rPr lang="ru-RU" sz="2700" b="1" i="1" dirty="0">
                <a:solidFill>
                  <a:srgbClr val="C00000"/>
                </a:solidFill>
              </a:rPr>
              <a:t>зодчего </a:t>
            </a:r>
            <a:r>
              <a:rPr lang="ru-RU" sz="2700" b="1" i="1" dirty="0" err="1" smtClean="0">
                <a:solidFill>
                  <a:srgbClr val="C00000"/>
                </a:solidFill>
              </a:rPr>
              <a:t>Дм</a:t>
            </a:r>
            <a:r>
              <a:rPr lang="ru-RU" sz="2700" b="1" i="1" dirty="0" smtClean="0">
                <a:solidFill>
                  <a:srgbClr val="C00000"/>
                </a:solidFill>
              </a:rPr>
              <a:t>. </a:t>
            </a:r>
            <a:r>
              <a:rPr lang="ru-RU" sz="2700" b="1" i="1" dirty="0" err="1" smtClean="0">
                <a:solidFill>
                  <a:srgbClr val="C00000"/>
                </a:solidFill>
              </a:rPr>
              <a:t>Старцева</a:t>
            </a:r>
            <a:endParaRPr lang="ru-RU" sz="2700" b="1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3442" y="2408852"/>
            <a:ext cx="8552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Первоначально он состоял </a:t>
            </a:r>
            <a:r>
              <a:rPr lang="ru-RU" sz="2000" b="1" i="1" dirty="0"/>
              <a:t>из трех смежных </a:t>
            </a:r>
            <a:endParaRPr lang="ru-RU" sz="2000" b="1" i="1" dirty="0" smtClean="0"/>
          </a:p>
          <a:p>
            <a:r>
              <a:rPr lang="ru-RU" sz="2000" b="1" i="1" dirty="0" smtClean="0"/>
              <a:t>дворов </a:t>
            </a:r>
            <a:r>
              <a:rPr lang="ru-RU" sz="2000" b="1" i="1" dirty="0"/>
              <a:t>с шестью </a:t>
            </a:r>
            <a:r>
              <a:rPr lang="ru-RU" sz="2000" b="1" i="1" dirty="0" smtClean="0"/>
              <a:t>башнями, одновременно </a:t>
            </a:r>
            <a:r>
              <a:rPr lang="ru-RU" sz="2000" b="1" i="1" dirty="0"/>
              <a:t>выполнял и функции крепости.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984" y="228528"/>
            <a:ext cx="10143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Заморских и российских гостей встречал Гостиный двор – первое каменное сооружение Архангельска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7655" y="6386713"/>
            <a:ext cx="519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Карта города Архангельска в конце XVII в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5" y="3543665"/>
            <a:ext cx="8101523" cy="28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558" y="379769"/>
            <a:ext cx="8911687" cy="887328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Петр </a:t>
            </a:r>
            <a:r>
              <a:rPr lang="en-US" sz="2800" b="1" i="1" dirty="0" smtClean="0">
                <a:solidFill>
                  <a:srgbClr val="C00000"/>
                </a:solidFill>
              </a:rPr>
              <a:t>I</a:t>
            </a:r>
            <a:r>
              <a:rPr lang="ru-RU" sz="2800" b="1" i="1" dirty="0" smtClean="0">
                <a:solidFill>
                  <a:srgbClr val="C00000"/>
                </a:solidFill>
              </a:rPr>
              <a:t> был в Архангельске 3 раза. Первый визит – 1693 год (30 </a:t>
            </a:r>
            <a:r>
              <a:rPr lang="ru-RU" sz="2800" b="1" i="1" dirty="0">
                <a:solidFill>
                  <a:srgbClr val="C00000"/>
                </a:solidFill>
              </a:rPr>
              <a:t>июля – 19 </a:t>
            </a:r>
            <a:r>
              <a:rPr lang="ru-RU" sz="2800" b="1" i="1" dirty="0" smtClean="0">
                <a:solidFill>
                  <a:srgbClr val="C00000"/>
                </a:solidFill>
              </a:rPr>
              <a:t>сентября)</a:t>
            </a:r>
            <a:r>
              <a:rPr lang="ru-RU" sz="2800" b="1" i="1" dirty="0">
                <a:solidFill>
                  <a:srgbClr val="C00000"/>
                </a:solidFill>
              </a:rPr>
              <a:t/>
            </a:r>
            <a:br>
              <a:rPr lang="ru-RU" sz="2800" b="1" i="1" dirty="0">
                <a:solidFill>
                  <a:srgbClr val="C00000"/>
                </a:solidFill>
              </a:rPr>
            </a:b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66693" y="1267097"/>
            <a:ext cx="11258338" cy="1879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dirty="0" smtClean="0">
                <a:solidFill>
                  <a:srgbClr val="C00000"/>
                </a:solidFill>
              </a:rPr>
              <a:t>В </a:t>
            </a:r>
            <a:r>
              <a:rPr lang="ru-RU" sz="2000" b="1" i="1" dirty="0">
                <a:solidFill>
                  <a:srgbClr val="C00000"/>
                </a:solidFill>
              </a:rPr>
              <a:t>день, когда Царские корабли подошли к городу, набережные Двины были усыпаны людьми. Раскатистым "Ура" горожане встречали молодого царя, а городские власти повелели устроить салют</a:t>
            </a:r>
            <a:r>
              <a:rPr lang="ru-RU" sz="2000" b="1" i="1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6" y="2299572"/>
            <a:ext cx="7390541" cy="41178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6692" y="2612571"/>
            <a:ext cx="32733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 приезду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государя</a:t>
            </a:r>
          </a:p>
          <a:p>
            <a:pPr algn="just"/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была построена </a:t>
            </a:r>
            <a:endParaRPr lang="ru-RU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12-пушечная</a:t>
            </a:r>
            <a:endParaRPr lang="ru-RU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яхта «Святой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Пётр».</a:t>
            </a:r>
          </a:p>
          <a:p>
            <a:pPr algn="just"/>
            <a:endParaRPr lang="ru-RU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</a:t>
            </a:r>
            <a:r>
              <a:rPr lang="ru-RU" b="1" i="1" dirty="0" smtClean="0">
                <a:solidFill>
                  <a:srgbClr val="C00000"/>
                </a:solidFill>
              </a:rPr>
              <a:t>Ее построили </a:t>
            </a:r>
            <a:r>
              <a:rPr lang="ru-RU" b="1" i="1" dirty="0">
                <a:solidFill>
                  <a:srgbClr val="C00000"/>
                </a:solidFill>
              </a:rPr>
              <a:t>русские плотники под руководством иноземных корабельных мастеров П Баса и Г. </a:t>
            </a:r>
            <a:r>
              <a:rPr lang="ru-RU" b="1" i="1" dirty="0" err="1">
                <a:solidFill>
                  <a:srgbClr val="C00000"/>
                </a:solidFill>
              </a:rPr>
              <a:t>Янсена</a:t>
            </a:r>
            <a:r>
              <a:rPr lang="ru-RU" b="1" i="1" dirty="0">
                <a:solidFill>
                  <a:srgbClr val="C00000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1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589" y="80948"/>
            <a:ext cx="11183858" cy="128089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Архангельск – колыбель русского морского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           флота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30" y="1672044"/>
            <a:ext cx="5773371" cy="43368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18491" y="4637930"/>
            <a:ext cx="5654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Петр </a:t>
            </a:r>
            <a:r>
              <a:rPr lang="ru-RU" b="1" i="1" dirty="0" smtClean="0"/>
              <a:t> </a:t>
            </a:r>
            <a:r>
              <a:rPr lang="ru-RU" b="1" i="1" dirty="0"/>
              <a:t>основал судостроительную верфь на </a:t>
            </a:r>
            <a:r>
              <a:rPr lang="ru-RU" b="1" i="1" dirty="0" err="1"/>
              <a:t>Соломбальском</a:t>
            </a:r>
            <a:r>
              <a:rPr lang="ru-RU" b="1" i="1" dirty="0"/>
              <a:t> острове и своими руками заложил на ней морской торговый корабль. Так было положено начало большому кораблестроению. Появилось первое в нашей стране казенное (государственное) адмиралтейство</a:t>
            </a:r>
            <a:r>
              <a:rPr lang="ru-RU" b="1" i="1" dirty="0" smtClean="0"/>
              <a:t>. </a:t>
            </a:r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1338" y="167204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В свой первый визит Петр задержался в Архангельске на 2 месяца. Он изучал жизнь города-порта, чтобы эффективно устроить морскую торговлю России через порт Архангельск.</a:t>
            </a:r>
          </a:p>
        </p:txBody>
      </p:sp>
    </p:spTree>
    <p:extLst>
      <p:ext uri="{BB962C8B-B14F-4D97-AF65-F5344CB8AC3E}">
        <p14:creationId xmlns:p14="http://schemas.microsoft.com/office/powerpoint/2010/main" val="7726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4697" y="215695"/>
            <a:ext cx="6906516" cy="12808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Второе посещение </a:t>
            </a:r>
            <a:r>
              <a:rPr lang="ru-RU" sz="2800" b="1" i="1" dirty="0">
                <a:solidFill>
                  <a:srgbClr val="C00000"/>
                </a:solidFill>
              </a:rPr>
              <a:t>Архангельска</a:t>
            </a:r>
            <a:r>
              <a:rPr lang="ru-RU" sz="2800" b="1" i="1" dirty="0" smtClean="0">
                <a:solidFill>
                  <a:srgbClr val="C00000"/>
                </a:solidFill>
              </a:rPr>
              <a:t>,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1964 год (18 </a:t>
            </a:r>
            <a:r>
              <a:rPr lang="ru-RU" sz="2800" b="1" i="1" dirty="0">
                <a:solidFill>
                  <a:srgbClr val="C00000"/>
                </a:solidFill>
              </a:rPr>
              <a:t>мая – 26 </a:t>
            </a:r>
            <a:r>
              <a:rPr lang="ru-RU" sz="2800" b="1" i="1" dirty="0" smtClean="0">
                <a:solidFill>
                  <a:srgbClr val="C00000"/>
                </a:solidFill>
              </a:rPr>
              <a:t>августа) 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7167" y="1598826"/>
            <a:ext cx="3133104" cy="2881734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sz="2400" b="1" i="1" dirty="0">
                <a:solidFill>
                  <a:srgbClr val="C00000"/>
                </a:solidFill>
              </a:rPr>
              <a:t>20 мая со стапелей </a:t>
            </a:r>
            <a:r>
              <a:rPr lang="ru-RU" sz="2400" b="1" i="1" dirty="0" err="1">
                <a:solidFill>
                  <a:srgbClr val="C00000"/>
                </a:solidFill>
              </a:rPr>
              <a:t>Соломбальской</a:t>
            </a:r>
            <a:r>
              <a:rPr lang="ru-RU" sz="2400" b="1" i="1" dirty="0">
                <a:solidFill>
                  <a:srgbClr val="C00000"/>
                </a:solidFill>
              </a:rPr>
              <a:t> верфи сошел на воду первый русский торговый корабль, заложенный Петром в 1693 году. Сам царь «подрубил его подпоры». Корабль назвали «Святой Павел».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5" y="1216744"/>
            <a:ext cx="6676750" cy="4474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836022" y="5690855"/>
            <a:ext cx="10578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«Святой Павел» имел на вооружении 24 пушки. Они были отлиты на заводе в Олонце лично Петром I. Также Пётр собственноручно выточил такелажные блоки судна. </a:t>
            </a:r>
          </a:p>
        </p:txBody>
      </p:sp>
    </p:spTree>
    <p:extLst>
      <p:ext uri="{BB962C8B-B14F-4D97-AF65-F5344CB8AC3E}">
        <p14:creationId xmlns:p14="http://schemas.microsoft.com/office/powerpoint/2010/main" val="6168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7" y="203754"/>
            <a:ext cx="4127863" cy="1280890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Третье посещение Архангельска, 1702 год</a:t>
            </a:r>
            <a:r>
              <a:rPr lang="ru-RU" sz="2800" b="1" i="1" dirty="0">
                <a:solidFill>
                  <a:srgbClr val="C00000"/>
                </a:solidFill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</a:rPr>
              <a:t>(30 </a:t>
            </a:r>
            <a:r>
              <a:rPr lang="ru-RU" sz="2800" b="1" i="1" dirty="0">
                <a:solidFill>
                  <a:srgbClr val="C00000"/>
                </a:solidFill>
              </a:rPr>
              <a:t>мая – 6 </a:t>
            </a:r>
            <a:r>
              <a:rPr lang="ru-RU" sz="2800" b="1" i="1" dirty="0" smtClean="0">
                <a:solidFill>
                  <a:srgbClr val="C00000"/>
                </a:solidFill>
              </a:rPr>
              <a:t>августа).  </a:t>
            </a:r>
            <a:r>
              <a:rPr lang="ru-RU" sz="2800" b="1" i="1" dirty="0">
                <a:solidFill>
                  <a:srgbClr val="C00000"/>
                </a:solidFill>
              </a:rPr>
              <a:t/>
            </a: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2800" b="1" i="1" dirty="0" err="1" smtClean="0">
                <a:solidFill>
                  <a:srgbClr val="C00000"/>
                </a:solidFill>
              </a:rPr>
              <a:t>Новодвинская</a:t>
            </a:r>
            <a:r>
              <a:rPr lang="ru-RU" sz="2800" b="1" i="1" dirty="0" smtClean="0">
                <a:solidFill>
                  <a:srgbClr val="C00000"/>
                </a:solidFill>
              </a:rPr>
              <a:t> крепость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0649" y="2196935"/>
            <a:ext cx="3315591" cy="411804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Петр I </a:t>
            </a:r>
            <a:r>
              <a:rPr lang="ru-RU" sz="2000" b="1" i="1" dirty="0" smtClean="0">
                <a:solidFill>
                  <a:srgbClr val="C00000"/>
                </a:solidFill>
              </a:rPr>
              <a:t>приехал </a:t>
            </a:r>
            <a:r>
              <a:rPr lang="ru-RU" sz="2000" b="1" i="1" dirty="0">
                <a:solidFill>
                  <a:srgbClr val="C00000"/>
                </a:solidFill>
              </a:rPr>
              <a:t>в Архангельск, взяв с собой сына Алексея, большую свиту и пять батальонов гвардии</a:t>
            </a:r>
            <a:r>
              <a:rPr lang="ru-RU" sz="2000" b="1" i="1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Он поселился 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на острове Маркове напротив </a:t>
            </a:r>
            <a:r>
              <a:rPr lang="ru-RU" sz="2000" b="1" i="1" dirty="0" err="1">
                <a:solidFill>
                  <a:srgbClr val="C00000"/>
                </a:solidFill>
              </a:rPr>
              <a:t>Новодвинской</a:t>
            </a:r>
            <a:r>
              <a:rPr lang="ru-RU" sz="2000" b="1" i="1" dirty="0">
                <a:solidFill>
                  <a:srgbClr val="C00000"/>
                </a:solidFill>
              </a:rPr>
              <a:t> крепости, чтобы лично руководить строительством крепостных сооружений.</a:t>
            </a:r>
          </a:p>
          <a:p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65" y="2196935"/>
            <a:ext cx="6808448" cy="334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30765" y="58213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C00000"/>
                </a:solidFill>
              </a:rPr>
              <a:t>Новодвинская</a:t>
            </a:r>
            <a:r>
              <a:rPr lang="ru-RU" b="1" i="1" dirty="0">
                <a:solidFill>
                  <a:srgbClr val="C00000"/>
                </a:solidFill>
              </a:rPr>
              <a:t> крепость. Гравюра из книги художника-путешественника </a:t>
            </a:r>
            <a:r>
              <a:rPr lang="ru-RU" b="1" i="1" dirty="0" err="1">
                <a:solidFill>
                  <a:srgbClr val="C00000"/>
                </a:solidFill>
              </a:rPr>
              <a:t>Корнелиуса</a:t>
            </a:r>
            <a:r>
              <a:rPr lang="ru-RU" b="1" i="1" dirty="0">
                <a:solidFill>
                  <a:srgbClr val="C00000"/>
                </a:solidFill>
              </a:rPr>
              <a:t> де </a:t>
            </a:r>
            <a:r>
              <a:rPr lang="ru-RU" b="1" i="1" dirty="0" err="1">
                <a:solidFill>
                  <a:srgbClr val="C00000"/>
                </a:solidFill>
              </a:rPr>
              <a:t>Брюйна</a:t>
            </a:r>
            <a:r>
              <a:rPr lang="ru-RU" b="1" i="1" dirty="0">
                <a:solidFill>
                  <a:srgbClr val="C00000"/>
                </a:solidFill>
              </a:rPr>
              <a:t> «Путешествие через Московию», 1711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605741"/>
            <a:ext cx="6224555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6946" y="245820"/>
            <a:ext cx="5977244" cy="1536865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</a:rPr>
              <a:t>В память больших заслуг в развитии Архангельска и края 10 июля 1914 г в Архангельске был установлен  Памятник Петру </a:t>
            </a:r>
            <a:r>
              <a:rPr lang="en-US" sz="2800" b="1" i="1" dirty="0" smtClean="0">
                <a:solidFill>
                  <a:srgbClr val="C00000"/>
                </a:solidFill>
              </a:rPr>
              <a:t>I</a:t>
            </a:r>
            <a:r>
              <a:rPr lang="ru-RU" sz="2800" b="1" i="1" dirty="0" smtClean="0">
                <a:solidFill>
                  <a:srgbClr val="C00000"/>
                </a:solidFill>
              </a:rPr>
              <a:t> (</a:t>
            </a:r>
            <a:r>
              <a:rPr lang="ru-RU" sz="2800" b="1" i="1" dirty="0" err="1" smtClean="0">
                <a:solidFill>
                  <a:srgbClr val="C00000"/>
                </a:solidFill>
              </a:rPr>
              <a:t>ск</a:t>
            </a:r>
            <a:r>
              <a:rPr lang="ru-RU" sz="2800" b="1" i="1" dirty="0" smtClean="0">
                <a:solidFill>
                  <a:srgbClr val="C00000"/>
                </a:solidFill>
              </a:rPr>
              <a:t>. Марк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Антокольский</a:t>
            </a:r>
            <a:r>
              <a:rPr lang="ru-RU" sz="2800" b="1" i="1" dirty="0">
                <a:solidFill>
                  <a:srgbClr val="C00000"/>
                </a:solidFill>
              </a:rPr>
              <a:t>,</a:t>
            </a:r>
            <a:r>
              <a:rPr lang="ru-RU" sz="2800" b="1" i="1" dirty="0" smtClean="0">
                <a:solidFill>
                  <a:srgbClr val="C00000"/>
                </a:solidFill>
              </a:rPr>
              <a:t> 1911 г.)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8" y="353475"/>
            <a:ext cx="4880085" cy="65045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68190" y="301790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400" b="1" i="1" dirty="0" smtClean="0"/>
          </a:p>
          <a:p>
            <a:pPr algn="just"/>
            <a:r>
              <a:rPr lang="ru-RU" sz="2400" b="1" i="1" dirty="0" smtClean="0"/>
              <a:t>На </a:t>
            </a:r>
            <a:r>
              <a:rPr lang="ru-RU" sz="2400" b="1" i="1" dirty="0"/>
              <a:t>гранях </a:t>
            </a:r>
            <a:r>
              <a:rPr lang="ru-RU" sz="2400" b="1" i="1" dirty="0" smtClean="0"/>
              <a:t> </a:t>
            </a:r>
            <a:r>
              <a:rPr lang="ru-RU" sz="2400" b="1" i="1" dirty="0"/>
              <a:t>выбито четыре даты — 1693, 1694, 1702 и 1911. Три первые означают годы посещения Петром I Архангельска, последняя — год создания памятника.</a:t>
            </a:r>
          </a:p>
        </p:txBody>
      </p:sp>
    </p:spTree>
    <p:extLst>
      <p:ext uri="{BB962C8B-B14F-4D97-AF65-F5344CB8AC3E}">
        <p14:creationId xmlns:p14="http://schemas.microsoft.com/office/powerpoint/2010/main" val="29092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7611" y="232225"/>
            <a:ext cx="8911687" cy="224975"/>
          </a:xfrm>
        </p:spPr>
        <p:txBody>
          <a:bodyPr>
            <a:normAutofit fontScale="90000"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</a:rPr>
              <a:t>ЭЛЕКТРОННЫЕ РЕСУРСЫ(ИНТЕРНЕТ-ССЫЛКИ)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6468" y="519608"/>
            <a:ext cx="10620103" cy="6338392"/>
          </a:xfrm>
        </p:spPr>
        <p:txBody>
          <a:bodyPr>
            <a:normAutofit/>
          </a:bodyPr>
          <a:lstStyle/>
          <a:p>
            <a:r>
              <a:rPr lang="ru-RU" dirty="0" smtClean="0"/>
              <a:t>Слайд 1. Изображение «Памятник Петру </a:t>
            </a:r>
            <a:r>
              <a:rPr lang="en-US" dirty="0" smtClean="0"/>
              <a:t>I</a:t>
            </a:r>
            <a:r>
              <a:rPr lang="ru-RU" dirty="0" smtClean="0"/>
              <a:t>» в Архангельске. Режим доступа: </a:t>
            </a: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www.dvinainform.ru/society/2016/07/11/43482.html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Слайд </a:t>
            </a:r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К</a:t>
            </a:r>
            <a:r>
              <a:rPr lang="ru-RU" dirty="0" smtClean="0"/>
              <a:t>арта </a:t>
            </a:r>
            <a:r>
              <a:rPr lang="ru-RU" dirty="0"/>
              <a:t>России с большой вставкой Москвы и видом </a:t>
            </a:r>
            <a:r>
              <a:rPr lang="ru-RU" dirty="0" smtClean="0"/>
              <a:t>Архангельска. Режим доступа: </a:t>
            </a:r>
            <a:r>
              <a:rPr lang="de-DE" dirty="0" smtClean="0">
                <a:hlinkClick r:id="rId3"/>
              </a:rPr>
              <a:t>https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sergeytsvetkov.livejournal.com/1262087.htm</a:t>
            </a:r>
            <a:r>
              <a:rPr lang="ru-RU" dirty="0" smtClean="0"/>
              <a:t> </a:t>
            </a:r>
          </a:p>
          <a:p>
            <a:r>
              <a:rPr lang="ru-RU" dirty="0"/>
              <a:t>Слайд 3</a:t>
            </a:r>
            <a:r>
              <a:rPr lang="ru-RU" dirty="0" smtClean="0"/>
              <a:t>. Карта города Архангельска в конце </a:t>
            </a:r>
            <a:r>
              <a:rPr lang="de-DE" dirty="0"/>
              <a:t>XVII </a:t>
            </a:r>
            <a:r>
              <a:rPr lang="ru-RU" dirty="0" smtClean="0"/>
              <a:t>в. Режим доступа: </a:t>
            </a:r>
            <a:r>
              <a:rPr lang="de-DE" dirty="0" smtClean="0">
                <a:hlinkClick r:id="rId3"/>
              </a:rPr>
              <a:t>https</a:t>
            </a:r>
            <a:r>
              <a:rPr lang="de-DE" dirty="0">
                <a:hlinkClick r:id="rId3"/>
              </a:rPr>
              <a:t>://</a:t>
            </a:r>
            <a:r>
              <a:rPr lang="de-DE" dirty="0" smtClean="0">
                <a:hlinkClick r:id="rId3"/>
              </a:rPr>
              <a:t>sergeytsvetkov.livejournal.com/1262087.htm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Слайд 4. </a:t>
            </a:r>
            <a:r>
              <a:rPr lang="ru-RU" dirty="0"/>
              <a:t>Изображение «Яхта «Святой Петр</a:t>
            </a:r>
            <a:r>
              <a:rPr lang="ru-RU" dirty="0" smtClean="0"/>
              <a:t>». Режим доступа; </a:t>
            </a:r>
            <a:r>
              <a:rPr lang="de-DE" dirty="0">
                <a:hlinkClick r:id="rId4"/>
              </a:rPr>
              <a:t>https://</a:t>
            </a:r>
            <a:r>
              <a:rPr lang="de-DE" dirty="0" smtClean="0">
                <a:hlinkClick r:id="rId4"/>
              </a:rPr>
              <a:t>usnd.to/CEPT</a:t>
            </a:r>
            <a:r>
              <a:rPr lang="ru-RU" dirty="0" smtClean="0"/>
              <a:t> </a:t>
            </a:r>
          </a:p>
          <a:p>
            <a:r>
              <a:rPr lang="ru-RU" dirty="0"/>
              <a:t> Слайд </a:t>
            </a:r>
            <a:r>
              <a:rPr lang="ru-RU" dirty="0" smtClean="0"/>
              <a:t>5. </a:t>
            </a:r>
            <a:r>
              <a:rPr lang="ru-RU" dirty="0"/>
              <a:t>Петр I в Архангельске. Режим доступа: </a:t>
            </a:r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pastar.ru/index.php?option=com_content&amp;view=article&amp;id=1967:petr-i-v-arkhangelske-vtoroe-prishestvie&amp;catid=76&amp;Itemid=101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/>
              <a:t>Слайд 6</a:t>
            </a:r>
            <a:r>
              <a:rPr lang="ru-RU" dirty="0" smtClean="0"/>
              <a:t>. </a:t>
            </a:r>
            <a:r>
              <a:rPr lang="ru-RU" dirty="0"/>
              <a:t>Спуск на воду судна «Святой Павел». Режим доступа: https://russian.rt.com/science/article/546423-rossiya-istoriya-verf-arkhangelsk </a:t>
            </a:r>
          </a:p>
          <a:p>
            <a:r>
              <a:rPr lang="ru-RU" dirty="0"/>
              <a:t>Слайд 7</a:t>
            </a:r>
            <a:r>
              <a:rPr lang="ru-RU" dirty="0" smtClean="0"/>
              <a:t>. </a:t>
            </a:r>
            <a:r>
              <a:rPr lang="ru-RU" dirty="0"/>
              <a:t>Гравюра «</a:t>
            </a:r>
            <a:r>
              <a:rPr lang="ru-RU" dirty="0" err="1"/>
              <a:t>Новодвинская</a:t>
            </a:r>
            <a:r>
              <a:rPr lang="ru-RU" dirty="0"/>
              <a:t> крепость». Режим доступа: </a:t>
            </a:r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sergeytsvetkov.livejournal.com/1262087.htm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Слайд 8</a:t>
            </a:r>
            <a:r>
              <a:rPr lang="ru-RU" dirty="0" smtClean="0"/>
              <a:t>. </a:t>
            </a:r>
            <a:r>
              <a:rPr lang="ru-RU" dirty="0"/>
              <a:t>Памятник Петру I в Архангельске. Режим доступа: </a:t>
            </a:r>
            <a:r>
              <a:rPr lang="ru-RU" dirty="0">
                <a:hlinkClick r:id="rId6"/>
              </a:rPr>
              <a:t>https</a:t>
            </a:r>
            <a:r>
              <a:rPr lang="ru-RU">
                <a:hlinkClick r:id="rId6"/>
              </a:rPr>
              <a:t>://</a:t>
            </a:r>
            <a:r>
              <a:rPr lang="ru-RU" smtClean="0">
                <a:hlinkClick r:id="rId6"/>
              </a:rPr>
              <a:t>usnd.to/CEqD</a:t>
            </a:r>
            <a:r>
              <a:rPr lang="ru-RU" smtClean="0"/>
              <a:t> 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86469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2290</TotalTime>
  <Words>588</Words>
  <Application>Microsoft Office PowerPoint</Application>
  <PresentationFormat>Широкоэкранный</PresentationFormat>
  <Paragraphs>49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Легкий дым</vt:lpstr>
      <vt:lpstr>«Петр I в Архангельске»</vt:lpstr>
      <vt:lpstr>Но Петр стремился к морю.  Единственным в то время морским портом России был Архангельск. Архангельск был широко известен на весь мир.</vt:lpstr>
      <vt:lpstr>Комплекс Гостиных дворов построен в  1668 – 1684 гг по проекту московского зодчего Дм. Старцева</vt:lpstr>
      <vt:lpstr>Петр I был в Архангельске 3 раза. Первый визит – 1693 год (30 июля – 19 сентября) </vt:lpstr>
      <vt:lpstr>Архангельск – колыбель русского морского             флота</vt:lpstr>
      <vt:lpstr>Второе посещение Архангельска, 1964 год (18 мая – 26 августа) </vt:lpstr>
      <vt:lpstr>Третье посещение Архангельска, 1702 год (30 мая – 6 августа).   Новодвинская крепость</vt:lpstr>
      <vt:lpstr>В память больших заслуг в развитии Архангельска и края 10 июля 1914 г в Архангельске был установлен  Памятник Петру I (ск. Марк Антокольский, 1911 г.)</vt:lpstr>
      <vt:lpstr>ЭЛЕКТРОННЫЕ РЕСУРСЫ(ИНТЕРНЕТ-ССЫЛКИ)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 I в Архангельске</dc:title>
  <dc:creator>Пользователь</dc:creator>
  <cp:lastModifiedBy>Пользователь</cp:lastModifiedBy>
  <cp:revision>151</cp:revision>
  <dcterms:created xsi:type="dcterms:W3CDTF">2022-05-01T04:02:18Z</dcterms:created>
  <dcterms:modified xsi:type="dcterms:W3CDTF">2022-05-23T13:13:45Z</dcterms:modified>
</cp:coreProperties>
</file>