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85" r:id="rId3"/>
    <p:sldId id="256" r:id="rId4"/>
    <p:sldId id="284" r:id="rId5"/>
    <p:sldId id="279" r:id="rId6"/>
    <p:sldId id="273" r:id="rId7"/>
    <p:sldId id="281" r:id="rId8"/>
    <p:sldId id="260" r:id="rId9"/>
    <p:sldId id="259" r:id="rId10"/>
    <p:sldId id="258" r:id="rId11"/>
    <p:sldId id="263" r:id="rId12"/>
    <p:sldId id="271" r:id="rId13"/>
    <p:sldId id="257" r:id="rId14"/>
    <p:sldId id="264" r:id="rId15"/>
    <p:sldId id="265" r:id="rId16"/>
    <p:sldId id="266" r:id="rId17"/>
    <p:sldId id="267" r:id="rId18"/>
    <p:sldId id="268" r:id="rId19"/>
    <p:sldId id="269" r:id="rId20"/>
    <p:sldId id="277" r:id="rId21"/>
    <p:sldId id="274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FBFCA76C-AF0E-4A8B-9607-F393888FB370}">
          <p14:sldIdLst>
            <p14:sldId id="262"/>
            <p14:sldId id="285"/>
            <p14:sldId id="256"/>
            <p14:sldId id="284"/>
            <p14:sldId id="279"/>
            <p14:sldId id="273"/>
            <p14:sldId id="281"/>
            <p14:sldId id="260"/>
            <p14:sldId id="259"/>
            <p14:sldId id="258"/>
            <p14:sldId id="263"/>
            <p14:sldId id="271"/>
            <p14:sldId id="257"/>
            <p14:sldId id="264"/>
            <p14:sldId id="265"/>
            <p14:sldId id="266"/>
            <p14:sldId id="267"/>
            <p14:sldId id="268"/>
            <p14:sldId id="269"/>
            <p14:sldId id="277"/>
            <p14:sldId id="27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3917"/>
    <a:srgbClr val="FFFF66"/>
    <a:srgbClr val="FFFF99"/>
    <a:srgbClr val="00FF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803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Структура затрат на производство продукции КФХ </a:t>
            </a:r>
            <a:br>
              <a:rPr lang="ru-RU"/>
            </a:br>
            <a:r>
              <a:rPr lang="ru-RU"/>
              <a:t>за 2016 г.</a:t>
            </a:r>
          </a:p>
        </c:rich>
      </c:tx>
      <c:layout>
        <c:manualLayout>
          <c:xMode val="edge"/>
          <c:yMode val="edge"/>
          <c:x val="0.10984098576722071"/>
          <c:y val="4.34530121148988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Лист1!$B$6</c:f>
              <c:strCache>
                <c:ptCount val="1"/>
                <c:pt idx="0">
                  <c:v>2016 г.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8BD-4E1F-8F39-3B29BDC292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8BD-4E1F-8F39-3B29BDC292C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8BD-4E1F-8F39-3B29BDC292C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8BD-4E1F-8F39-3B29BDC292C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48BD-4E1F-8F39-3B29BDC292C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48BD-4E1F-8F39-3B29BDC292C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Лист1!$A$7:$A$12</c:f>
              <c:strCache>
                <c:ptCount val="6"/>
                <c:pt idx="0">
                  <c:v>Семена</c:v>
                </c:pt>
                <c:pt idx="1">
                  <c:v>ГСМ</c:v>
                </c:pt>
                <c:pt idx="2">
                  <c:v>Электроэнергия</c:v>
                </c:pt>
                <c:pt idx="3">
                  <c:v>Удобрения</c:v>
                </c:pt>
                <c:pt idx="4">
                  <c:v>Содержание основных средств</c:v>
                </c:pt>
                <c:pt idx="5">
                  <c:v>Прочие расходы</c:v>
                </c:pt>
              </c:strCache>
            </c:strRef>
          </c:cat>
          <c:val>
            <c:numRef>
              <c:f>Лист1!$B$7:$B$12</c:f>
              <c:numCache>
                <c:formatCode>General</c:formatCode>
                <c:ptCount val="6"/>
                <c:pt idx="0">
                  <c:v>26</c:v>
                </c:pt>
                <c:pt idx="1">
                  <c:v>103</c:v>
                </c:pt>
                <c:pt idx="2">
                  <c:v>9</c:v>
                </c:pt>
                <c:pt idx="3">
                  <c:v>26</c:v>
                </c:pt>
                <c:pt idx="4">
                  <c:v>43</c:v>
                </c:pt>
                <c:pt idx="5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48BD-4E1F-8F39-3B29BDC292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84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12700" cap="flat" cmpd="sng" algn="ctr">
      <a:solidFill>
        <a:schemeClr val="accent6"/>
      </a:solidFill>
      <a:prstDash val="solid"/>
      <a:miter lim="800000"/>
    </a:ln>
    <a:effectLst/>
  </c:spPr>
  <c:txPr>
    <a:bodyPr/>
    <a:lstStyle/>
    <a:p>
      <a:pPr>
        <a:defRPr sz="2000"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 w="139700" h="139700"/>
            </a:sp3d>
          </c:spPr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139700" h="139700"/>
              </a:sp3d>
            </c:spPr>
            <c:extLst>
              <c:ext xmlns:c16="http://schemas.microsoft.com/office/drawing/2014/chart" uri="{C3380CC4-5D6E-409C-BE32-E72D297353CC}">
                <c16:uniqueId val="{00000001-A89E-43FF-BA2D-16C4B8BCBAB8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139700" h="139700"/>
              </a:sp3d>
            </c:spPr>
            <c:extLst>
              <c:ext xmlns:c16="http://schemas.microsoft.com/office/drawing/2014/chart" uri="{C3380CC4-5D6E-409C-BE32-E72D297353CC}">
                <c16:uniqueId val="{00000003-A89E-43FF-BA2D-16C4B8BCBAB8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139700" h="139700"/>
              </a:sp3d>
            </c:spPr>
            <c:extLst>
              <c:ext xmlns:c16="http://schemas.microsoft.com/office/drawing/2014/chart" uri="{C3380CC4-5D6E-409C-BE32-E72D297353CC}">
                <c16:uniqueId val="{00000005-A89E-43FF-BA2D-16C4B8BCBAB8}"/>
              </c:ext>
            </c:extLst>
          </c:dPt>
          <c:dPt>
            <c:idx val="3"/>
            <c:bubble3D val="0"/>
            <c:spPr>
              <a:solidFill>
                <a:srgbClr val="0033CC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139700" h="139700"/>
              </a:sp3d>
            </c:spPr>
            <c:extLst>
              <c:ext xmlns:c16="http://schemas.microsoft.com/office/drawing/2014/chart" uri="{C3380CC4-5D6E-409C-BE32-E72D297353CC}">
                <c16:uniqueId val="{00000007-A89E-43FF-BA2D-16C4B8BCBAB8}"/>
              </c:ext>
            </c:extLst>
          </c:dPt>
          <c:dPt>
            <c:idx val="4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139700" h="139700"/>
              </a:sp3d>
            </c:spPr>
            <c:extLst>
              <c:ext xmlns:c16="http://schemas.microsoft.com/office/drawing/2014/chart" uri="{C3380CC4-5D6E-409C-BE32-E72D297353CC}">
                <c16:uniqueId val="{00000009-A89E-43FF-BA2D-16C4B8BCBAB8}"/>
              </c:ext>
            </c:extLst>
          </c:dPt>
          <c:dPt>
            <c:idx val="5"/>
            <c:bubble3D val="0"/>
            <c:spPr>
              <a:solidFill>
                <a:srgbClr val="FF0066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139700" h="139700"/>
              </a:sp3d>
            </c:spPr>
            <c:extLst>
              <c:ext xmlns:c16="http://schemas.microsoft.com/office/drawing/2014/chart" uri="{C3380CC4-5D6E-409C-BE32-E72D297353CC}">
                <c16:uniqueId val="{0000000B-A89E-43FF-BA2D-16C4B8BCBAB8}"/>
              </c:ext>
            </c:extLst>
          </c:dPt>
          <c:dPt>
            <c:idx val="6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139700" h="139700"/>
              </a:sp3d>
            </c:spPr>
            <c:extLst>
              <c:ext xmlns:c16="http://schemas.microsoft.com/office/drawing/2014/chart" uri="{C3380CC4-5D6E-409C-BE32-E72D297353CC}">
                <c16:uniqueId val="{0000000D-A89E-43FF-BA2D-16C4B8BCBAB8}"/>
              </c:ext>
            </c:extLst>
          </c:dPt>
          <c:dPt>
            <c:idx val="7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139700" h="139700"/>
              </a:sp3d>
            </c:spPr>
            <c:extLst>
              <c:ext xmlns:c16="http://schemas.microsoft.com/office/drawing/2014/chart" uri="{C3380CC4-5D6E-409C-BE32-E72D297353CC}">
                <c16:uniqueId val="{0000000F-A89E-43FF-BA2D-16C4B8BCBAB8}"/>
              </c:ext>
            </c:extLst>
          </c:dPt>
          <c:dPt>
            <c:idx val="8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139700" h="139700"/>
              </a:sp3d>
            </c:spPr>
            <c:extLst>
              <c:ext xmlns:c16="http://schemas.microsoft.com/office/drawing/2014/chart" uri="{C3380CC4-5D6E-409C-BE32-E72D297353CC}">
                <c16:uniqueId val="{00000011-A89E-43FF-BA2D-16C4B8BCBAB8}"/>
              </c:ext>
            </c:extLst>
          </c:dPt>
          <c:dLbls>
            <c:dLbl>
              <c:idx val="0"/>
              <c:layout>
                <c:manualLayout>
                  <c:x val="-9.3735843573186567E-2"/>
                  <c:y val="0.14322770306080723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89E-43FF-BA2D-16C4B8BCBAB8}"/>
                </c:ext>
              </c:extLst>
            </c:dLbl>
            <c:dLbl>
              <c:idx val="1"/>
              <c:layout>
                <c:manualLayout>
                  <c:x val="-0.15635391596811643"/>
                  <c:y val="8.1700934489012195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89E-43FF-BA2D-16C4B8BCBAB8}"/>
                </c:ext>
              </c:extLst>
            </c:dLbl>
            <c:dLbl>
              <c:idx val="4"/>
              <c:layout>
                <c:manualLayout>
                  <c:x val="-3.652986283288927E-3"/>
                  <c:y val="-0.13891901423311995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89E-43FF-BA2D-16C4B8BCBAB8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1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A89E-43FF-BA2D-16C4B8BCBAB8}"/>
                </c:ext>
              </c:extLst>
            </c:dLbl>
            <c:dLbl>
              <c:idx val="7"/>
              <c:layout>
                <c:manualLayout>
                  <c:x val="0.13887275336257707"/>
                  <c:y val="7.1780673925776375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89E-43FF-BA2D-16C4B8BCBAB8}"/>
                </c:ext>
              </c:extLst>
            </c:dLbl>
            <c:dLbl>
              <c:idx val="8"/>
              <c:layout>
                <c:manualLayout>
                  <c:x val="8.0010777199562857E-2"/>
                  <c:y val="0.13422346427056323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A89E-43FF-BA2D-16C4B8BCBA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Лист1!$C$12:$C$20</c:f>
              <c:strCache>
                <c:ptCount val="9"/>
                <c:pt idx="0">
                  <c:v>Карина</c:v>
                </c:pt>
                <c:pt idx="1">
                  <c:v>Дмитрий</c:v>
                </c:pt>
                <c:pt idx="2">
                  <c:v>Алексей</c:v>
                </c:pt>
                <c:pt idx="3">
                  <c:v>Андрей</c:v>
                </c:pt>
                <c:pt idx="4">
                  <c:v>Иван</c:v>
                </c:pt>
                <c:pt idx="5">
                  <c:v>Владимир</c:v>
                </c:pt>
                <c:pt idx="6">
                  <c:v>Валентина</c:v>
                </c:pt>
                <c:pt idx="7">
                  <c:v>Кирилл</c:v>
                </c:pt>
                <c:pt idx="8">
                  <c:v>Данил</c:v>
                </c:pt>
              </c:strCache>
            </c:strRef>
          </c:cat>
          <c:val>
            <c:numRef>
              <c:f>Лист1!$D$12:$D$20</c:f>
              <c:numCache>
                <c:formatCode>General</c:formatCode>
                <c:ptCount val="9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A89E-43FF-BA2D-16C4B8BCBA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2400" b="1">
          <a:solidFill>
            <a:schemeClr val="bg1"/>
          </a:solidFill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052B-3D05-44B2-A546-1C8D0E5D9104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E88FC-5878-450D-ADCF-FC47F6CEA5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5896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052B-3D05-44B2-A546-1C8D0E5D9104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E88FC-5878-450D-ADCF-FC47F6CEA5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803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052B-3D05-44B2-A546-1C8D0E5D9104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E88FC-5878-450D-ADCF-FC47F6CEA5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2081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052B-3D05-44B2-A546-1C8D0E5D9104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E88FC-5878-450D-ADCF-FC47F6CEA5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3411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052B-3D05-44B2-A546-1C8D0E5D9104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E88FC-5878-450D-ADCF-FC47F6CEA5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418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052B-3D05-44B2-A546-1C8D0E5D9104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E88FC-5878-450D-ADCF-FC47F6CEA5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912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052B-3D05-44B2-A546-1C8D0E5D9104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E88FC-5878-450D-ADCF-FC47F6CEA5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9639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052B-3D05-44B2-A546-1C8D0E5D9104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E88FC-5878-450D-ADCF-FC47F6CEA5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074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052B-3D05-44B2-A546-1C8D0E5D9104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E88FC-5878-450D-ADCF-FC47F6CEA5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3878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052B-3D05-44B2-A546-1C8D0E5D9104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E88FC-5878-450D-ADCF-FC47F6CEA5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3577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052B-3D05-44B2-A546-1C8D0E5D9104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E88FC-5878-450D-ADCF-FC47F6CEA5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5167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391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8052B-3D05-44B2-A546-1C8D0E5D9104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E88FC-5878-450D-ADCF-FC47F6CEA5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3377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8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8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ingapps.org/watch?v=pgbfh8sot22" TargetMode="External"/><Relationship Id="rId2" Type="http://schemas.openxmlformats.org/officeDocument/2006/relationships/hyperlink" Target="https://learningapps.org/view24602898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learningapps.org/view23928258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5atxWb_qMmQ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13" Type="http://schemas.openxmlformats.org/officeDocument/2006/relationships/slide" Target="slide18.xml"/><Relationship Id="rId3" Type="http://schemas.openxmlformats.org/officeDocument/2006/relationships/chart" Target="../charts/chart2.xml"/><Relationship Id="rId7" Type="http://schemas.openxmlformats.org/officeDocument/2006/relationships/slide" Target="slide11.xml"/><Relationship Id="rId12" Type="http://schemas.openxmlformats.org/officeDocument/2006/relationships/slide" Target="slide17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11" Type="http://schemas.openxmlformats.org/officeDocument/2006/relationships/slide" Target="slide16.xml"/><Relationship Id="rId5" Type="http://schemas.openxmlformats.org/officeDocument/2006/relationships/slide" Target="slide9.xml"/><Relationship Id="rId10" Type="http://schemas.openxmlformats.org/officeDocument/2006/relationships/slide" Target="slide15.xml"/><Relationship Id="rId4" Type="http://schemas.openxmlformats.org/officeDocument/2006/relationships/slide" Target="slide19.xml"/><Relationship Id="rId9" Type="http://schemas.openxmlformats.org/officeDocument/2006/relationships/slide" Target="slide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315593" y="365125"/>
            <a:ext cx="11595103" cy="904875"/>
          </a:xfrm>
          <a:noFill/>
        </p:spPr>
        <p:txBody>
          <a:bodyPr>
            <a:noAutofit/>
          </a:bodyPr>
          <a:lstStyle/>
          <a:p>
            <a:pPr algn="ctr"/>
            <a:r>
              <a:rPr lang="ru-RU" sz="1800" dirty="0">
                <a:solidFill>
                  <a:schemeClr val="bg1"/>
                </a:solidFill>
              </a:rPr>
              <a:t>Государственное бюджетное профессиональное образовательное учреждение Иркутской области</a:t>
            </a:r>
            <a:br>
              <a:rPr lang="ru-RU" sz="1800" dirty="0">
                <a:solidFill>
                  <a:schemeClr val="bg1"/>
                </a:solidFill>
              </a:rPr>
            </a:br>
            <a:r>
              <a:rPr lang="ru-RU" sz="1800" dirty="0">
                <a:solidFill>
                  <a:schemeClr val="bg1"/>
                </a:solidFill>
              </a:rPr>
              <a:t>"Усть-Ордынский аграрный техникум"</a:t>
            </a:r>
            <a:endParaRPr lang="ru-RU" sz="1800" dirty="0">
              <a:solidFill>
                <a:schemeClr val="bg1"/>
              </a:solidFill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938707841"/>
              </p:ext>
            </p:extLst>
          </p:nvPr>
        </p:nvGraphicFramePr>
        <p:xfrm>
          <a:off x="315593" y="1657928"/>
          <a:ext cx="11595100" cy="48132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95100">
                  <a:extLst>
                    <a:ext uri="{9D8B030D-6E8A-4147-A177-3AD203B41FA5}">
                      <a16:colId xmlns:a16="http://schemas.microsoft.com/office/drawing/2014/main" val="3236096056"/>
                    </a:ext>
                  </a:extLst>
                </a:gridCol>
              </a:tblGrid>
              <a:tr h="4813293">
                <a:tc>
                  <a:txBody>
                    <a:bodyPr/>
                    <a:lstStyle/>
                    <a:p>
                      <a:pPr marL="360363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презентация к занятию </a:t>
                      </a:r>
                      <a:br>
                        <a:rPr lang="ru-RU" sz="20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20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 теме "Построение диаграмм и графиков в MS Excel", </a:t>
                      </a:r>
                      <a:br>
                        <a:rPr lang="ru-RU" sz="20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20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курс СПО по профессии </a:t>
                      </a:r>
                      <a:br>
                        <a:rPr lang="ru-RU" sz="20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20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Мастер по техническому обслуживанию и ремонту машинно-тракторного парка</a:t>
                      </a:r>
                    </a:p>
                    <a:p>
                      <a:pPr marL="360363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60363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60363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60363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составитель Махасоевой А.Б, преподаватель</a:t>
                      </a:r>
                    </a:p>
                    <a:p>
                      <a:pPr marL="360363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60363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60363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60363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п. Усть-Ордынский</a:t>
                      </a:r>
                    </a:p>
                    <a:p>
                      <a:pPr marL="360363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2022-2023</a:t>
                      </a:r>
                      <a:r>
                        <a:rPr lang="ru-RU" sz="18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уч.год</a:t>
                      </a:r>
                      <a:endParaRPr lang="ru-RU" sz="480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7071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704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>
            <a:hlinkClick r:id="rId2" action="ppaction://hlinksldjump"/>
          </p:cNvPr>
          <p:cNvSpPr/>
          <p:nvPr/>
        </p:nvSpPr>
        <p:spPr>
          <a:xfrm>
            <a:off x="11012130" y="5751871"/>
            <a:ext cx="934065" cy="93406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>
            <a:hlinkClick r:id="rId3" action="ppaction://hlinksldjump"/>
          </p:cNvPr>
          <p:cNvSpPr txBox="1"/>
          <p:nvPr/>
        </p:nvSpPr>
        <p:spPr>
          <a:xfrm>
            <a:off x="1070270" y="1541721"/>
            <a:ext cx="6528454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Из какого языка </a:t>
            </a:r>
            <a:br>
              <a:rPr lang="ru-RU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пришло к нам </a:t>
            </a:r>
            <a:endParaRPr lang="ru-RU" sz="6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слово </a:t>
            </a:r>
            <a:r>
              <a:rPr lang="ru-RU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диаграмма?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758371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24114" y="1485220"/>
            <a:ext cx="9144000" cy="2387600"/>
          </a:xfrm>
        </p:spPr>
        <p:txBody>
          <a:bodyPr>
            <a:noAutofit/>
          </a:bodyPr>
          <a:lstStyle/>
          <a:p>
            <a:pPr algn="l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3. С 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какого времени человечество использует диаграммы?</a:t>
            </a:r>
          </a:p>
        </p:txBody>
      </p:sp>
      <p:sp>
        <p:nvSpPr>
          <p:cNvPr id="7" name="Овал 6">
            <a:hlinkClick r:id="rId2" action="ppaction://hlinksldjump"/>
          </p:cNvPr>
          <p:cNvSpPr/>
          <p:nvPr/>
        </p:nvSpPr>
        <p:spPr>
          <a:xfrm>
            <a:off x="11012130" y="5751871"/>
            <a:ext cx="934065" cy="93406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016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>
            <a:hlinkClick r:id="rId2" action="ppaction://hlinksldjump"/>
          </p:cNvPr>
          <p:cNvSpPr/>
          <p:nvPr/>
        </p:nvSpPr>
        <p:spPr>
          <a:xfrm>
            <a:off x="11012130" y="5751871"/>
            <a:ext cx="934065" cy="93406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>
            <a:hlinkClick r:id="rId3" action="ppaction://hlinksldjump"/>
          </p:cNvPr>
          <p:cNvSpPr txBox="1"/>
          <p:nvPr/>
        </p:nvSpPr>
        <p:spPr>
          <a:xfrm>
            <a:off x="747132" y="1303579"/>
            <a:ext cx="830765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Кто ввел в употребление термин диаграмма?</a:t>
            </a:r>
            <a:endParaRPr lang="ru-RU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459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>
            <a:hlinkClick r:id="rId2" action="ppaction://hlinksldjump"/>
          </p:cNvPr>
          <p:cNvSpPr/>
          <p:nvPr/>
        </p:nvSpPr>
        <p:spPr>
          <a:xfrm>
            <a:off x="11012130" y="5751871"/>
            <a:ext cx="934065" cy="93406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 descr="Уильям-плейфэр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103" y="181609"/>
            <a:ext cx="6887097" cy="4056562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Прямоугольник 9"/>
          <p:cNvSpPr/>
          <p:nvPr/>
        </p:nvSpPr>
        <p:spPr>
          <a:xfrm>
            <a:off x="936103" y="4389735"/>
            <a:ext cx="688709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spc="300" dirty="0">
                <a:solidFill>
                  <a:srgbClr val="FFFF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Уильям </a:t>
            </a:r>
            <a:r>
              <a:rPr lang="ru-RU" sz="3200" b="1" spc="300" dirty="0" err="1">
                <a:solidFill>
                  <a:srgbClr val="FFFF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Плейфэр</a:t>
            </a:r>
            <a:r>
              <a:rPr lang="ru-RU" sz="3200" b="1" spc="300" dirty="0">
                <a:solidFill>
                  <a:srgbClr val="FFFF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ru-RU" sz="3200" b="1" spc="300" dirty="0" smtClean="0">
              <a:solidFill>
                <a:srgbClr val="FFFF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800" b="1" dirty="0" smtClean="0">
                <a:solidFill>
                  <a:srgbClr val="FFFF00"/>
                </a:solidFill>
                <a:cs typeface="Arial" panose="020B0604020202020204" pitchFamily="34" charset="0"/>
              </a:rPr>
              <a:t>22 </a:t>
            </a:r>
            <a:r>
              <a:rPr lang="ru-RU" sz="2800" b="1" dirty="0">
                <a:solidFill>
                  <a:srgbClr val="FFFF00"/>
                </a:solidFill>
                <a:cs typeface="Arial" panose="020B0604020202020204" pitchFamily="34" charset="0"/>
              </a:rPr>
              <a:t>сентября 1759 — 11 февраля 1823 </a:t>
            </a:r>
            <a:endParaRPr lang="ru-RU" sz="2800" b="1" dirty="0" smtClean="0">
              <a:solidFill>
                <a:srgbClr val="FFFF00"/>
              </a:solidFill>
              <a:cs typeface="Arial" panose="020B0604020202020204" pitchFamily="34" charset="0"/>
            </a:endParaRPr>
          </a:p>
          <a:p>
            <a:pPr algn="ctr"/>
            <a:r>
              <a:rPr lang="ru-RU" sz="2800" b="1" dirty="0" smtClean="0">
                <a:solidFill>
                  <a:srgbClr val="FFFF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шотландский </a:t>
            </a:r>
            <a:r>
              <a:rPr lang="ru-RU" sz="2800" b="1" dirty="0">
                <a:solidFill>
                  <a:srgbClr val="FFFF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инженер и политэконом, основатель графических методов статистики </a:t>
            </a:r>
            <a:endParaRPr lang="ru-RU" sz="2800" b="1" dirty="0">
              <a:solidFill>
                <a:srgbClr val="FFFF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110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5. Для 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чего нужны диаграммы?</a:t>
            </a:r>
          </a:p>
        </p:txBody>
      </p:sp>
      <p:sp>
        <p:nvSpPr>
          <p:cNvPr id="7" name="Овал 6">
            <a:hlinkClick r:id="rId2" action="ppaction://hlinksldjump"/>
          </p:cNvPr>
          <p:cNvSpPr/>
          <p:nvPr/>
        </p:nvSpPr>
        <p:spPr>
          <a:xfrm>
            <a:off x="11012130" y="5751871"/>
            <a:ext cx="934065" cy="93406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9229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18214" y="1345647"/>
            <a:ext cx="9144000" cy="2387600"/>
          </a:xfrm>
        </p:spPr>
        <p:txBody>
          <a:bodyPr/>
          <a:lstStyle/>
          <a:p>
            <a:pPr algn="l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6. Перечисли 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знакомые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тебе 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типы диаграмм</a:t>
            </a:r>
          </a:p>
        </p:txBody>
      </p:sp>
      <p:sp>
        <p:nvSpPr>
          <p:cNvPr id="7" name="Овал 6">
            <a:hlinkClick r:id="rId2" action="ppaction://hlinksldjump"/>
          </p:cNvPr>
          <p:cNvSpPr/>
          <p:nvPr/>
        </p:nvSpPr>
        <p:spPr>
          <a:xfrm>
            <a:off x="11012130" y="5751871"/>
            <a:ext cx="934065" cy="93406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86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9816" y="2407671"/>
            <a:ext cx="9144000" cy="2387600"/>
          </a:xfrm>
        </p:spPr>
        <p:txBody>
          <a:bodyPr>
            <a:noAutofit/>
          </a:bodyPr>
          <a:lstStyle/>
          <a:p>
            <a:pPr algn="l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7. Какой 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тип диаграммы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хорошо 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подходит для сравнения нескольких объектов?</a:t>
            </a:r>
          </a:p>
        </p:txBody>
      </p:sp>
      <p:sp>
        <p:nvSpPr>
          <p:cNvPr id="5" name="Овал 4">
            <a:hlinkClick r:id="rId2" action="ppaction://hlinksldjump"/>
          </p:cNvPr>
          <p:cNvSpPr/>
          <p:nvPr/>
        </p:nvSpPr>
        <p:spPr>
          <a:xfrm>
            <a:off x="11012130" y="5751871"/>
            <a:ext cx="934065" cy="93406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4960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88590" y="2360635"/>
            <a:ext cx="9144000" cy="2387600"/>
          </a:xfrm>
        </p:spPr>
        <p:txBody>
          <a:bodyPr>
            <a:noAutofit/>
          </a:bodyPr>
          <a:lstStyle/>
          <a:p>
            <a:pPr algn="l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8. Какой 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тип диаграммы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хорошо 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подходит для сравнения пропорций объектов?</a:t>
            </a:r>
          </a:p>
        </p:txBody>
      </p:sp>
      <p:sp>
        <p:nvSpPr>
          <p:cNvPr id="6" name="Овал 5">
            <a:hlinkClick r:id="rId2" action="ppaction://hlinksldjump"/>
          </p:cNvPr>
          <p:cNvSpPr/>
          <p:nvPr/>
        </p:nvSpPr>
        <p:spPr>
          <a:xfrm>
            <a:off x="11012130" y="5751871"/>
            <a:ext cx="934065" cy="93406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8793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60664" y="2598770"/>
            <a:ext cx="9144000" cy="2387600"/>
          </a:xfrm>
        </p:spPr>
        <p:txBody>
          <a:bodyPr>
            <a:noAutofit/>
          </a:bodyPr>
          <a:lstStyle/>
          <a:p>
            <a:pPr algn="l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9. Какой 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тип диаграммы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хорошо 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подходит для построения графиков функций?</a:t>
            </a:r>
          </a:p>
        </p:txBody>
      </p:sp>
      <p:sp>
        <p:nvSpPr>
          <p:cNvPr id="5" name="Овал 4">
            <a:hlinkClick r:id="rId2" action="ppaction://hlinksldjump"/>
          </p:cNvPr>
          <p:cNvSpPr/>
          <p:nvPr/>
        </p:nvSpPr>
        <p:spPr>
          <a:xfrm>
            <a:off x="11012130" y="5751871"/>
            <a:ext cx="934065" cy="93406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6209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Теоретические сведения </a:t>
            </a:r>
            <a:endParaRPr lang="ru-RU" sz="6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857614" cy="4351338"/>
          </a:xfrm>
        </p:spPr>
        <p:txBody>
          <a:bodyPr>
            <a:noAutofit/>
          </a:bodyPr>
          <a:lstStyle/>
          <a:p>
            <a:pPr lvl="0"/>
            <a: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Типы диаграмм </a:t>
            </a:r>
            <a:endParaRPr lang="ru-RU" sz="40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ru-RU" sz="40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https://learningapps.org/view24602898</a:t>
            </a:r>
            <a:endParaRPr lang="ru-RU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Объекты диаграмм</a:t>
            </a:r>
            <a:endParaRPr lang="ru-RU" sz="4000" b="1" i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</a:t>
            </a:r>
            <a:r>
              <a:rPr lang="en-US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learningapps.org/watch?v=pgbfh8sot22</a:t>
            </a:r>
            <a:r>
              <a:rPr lang="ru-RU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Технология </a:t>
            </a:r>
            <a: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(алгоритм) создания </a:t>
            </a:r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диаграмм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40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https://learningapps.org/view23928258</a:t>
            </a:r>
            <a:endParaRPr lang="ru-RU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726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315593" y="365125"/>
            <a:ext cx="11595103" cy="904875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Расчет затрат на производство продукции КФХ</a:t>
            </a:r>
            <a:endParaRPr lang="ru-RU" b="1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09321679"/>
              </p:ext>
            </p:extLst>
          </p:nvPr>
        </p:nvGraphicFramePr>
        <p:xfrm>
          <a:off x="315596" y="1473201"/>
          <a:ext cx="11595100" cy="48132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95100">
                  <a:extLst>
                    <a:ext uri="{9D8B030D-6E8A-4147-A177-3AD203B41FA5}">
                      <a16:colId xmlns:a16="http://schemas.microsoft.com/office/drawing/2014/main" val="3236096056"/>
                    </a:ext>
                  </a:extLst>
                </a:gridCol>
              </a:tblGrid>
              <a:tr h="4813293">
                <a:tc>
                  <a:txBody>
                    <a:bodyPr/>
                    <a:lstStyle/>
                    <a:p>
                      <a:pPr marL="360363" indent="0"/>
                      <a:r>
                        <a:rPr lang="ru-RU" sz="4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Семена - 26 ГСМ - 103 Электроэнергия - 9 Удобрения - 26 Содержание основных средств - 43 Прочие расходы - 48</a:t>
                      </a:r>
                      <a:endParaRPr lang="ru-RU" sz="4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7071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0867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8200" y="503349"/>
            <a:ext cx="10515600" cy="1325563"/>
          </a:xfrm>
        </p:spPr>
        <p:txBody>
          <a:bodyPr>
            <a:noAutofit/>
          </a:bodyPr>
          <a:lstStyle/>
          <a:p>
            <a:r>
              <a:rPr lang="ru-RU" sz="5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Построение диаграмм </a:t>
            </a:r>
            <a:br>
              <a:rPr lang="ru-RU" sz="5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5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en-US" sz="5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MS Excel</a:t>
            </a:r>
            <a:endParaRPr lang="ru-RU" sz="5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38200" y="2179674"/>
            <a:ext cx="9177670" cy="4241838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 такое диаграмма? - </a:t>
            </a:r>
            <a:r>
              <a:rPr lang="ru-RU" sz="3200" b="1" i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опрос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Типы диаграмм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Объекты </a:t>
            </a:r>
            <a:r>
              <a:rPr lang="ru-RU" sz="3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диаграмм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Технология </a:t>
            </a:r>
            <a:r>
              <a:rPr lang="ru-RU" sz="3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(алгоритм) </a:t>
            </a:r>
            <a:r>
              <a:rPr lang="ru-RU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создания </a:t>
            </a:r>
            <a:r>
              <a:rPr lang="ru-RU" sz="3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диаграмм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Редактирование </a:t>
            </a:r>
            <a:r>
              <a:rPr lang="ru-RU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готовой диаграммы.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Редактирование </a:t>
            </a:r>
            <a:r>
              <a:rPr lang="ru-RU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отдельных элементов диаграммы</a:t>
            </a:r>
            <a:r>
              <a:rPr lang="ru-RU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Практическая работа</a:t>
            </a:r>
            <a:endParaRPr lang="ru-RU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84905" y="2984124"/>
            <a:ext cx="42582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Интерактивные </a:t>
            </a:r>
          </a:p>
          <a:p>
            <a:pPr algn="ctr"/>
            <a:r>
              <a:rPr lang="ru-RU" sz="3600" b="1" i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упражнения</a:t>
            </a:r>
            <a:endParaRPr lang="ru-RU" sz="3600" b="1" i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авая фигурная скобка 6"/>
          <p:cNvSpPr/>
          <p:nvPr/>
        </p:nvSpPr>
        <p:spPr>
          <a:xfrm>
            <a:off x="6479241" y="2764466"/>
            <a:ext cx="283066" cy="1639646"/>
          </a:xfrm>
          <a:prstGeom prst="rightBrace">
            <a:avLst>
              <a:gd name="adj1" fmla="val 41666"/>
              <a:gd name="adj2" fmla="val 50000"/>
            </a:avLst>
          </a:prstGeom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авая фигурная скобка 7"/>
          <p:cNvSpPr/>
          <p:nvPr/>
        </p:nvSpPr>
        <p:spPr>
          <a:xfrm>
            <a:off x="8442251" y="4583710"/>
            <a:ext cx="382772" cy="1242932"/>
          </a:xfrm>
          <a:prstGeom prst="rightBrace">
            <a:avLst>
              <a:gd name="adj1" fmla="val 41666"/>
              <a:gd name="adj2" fmla="val 50000"/>
            </a:avLst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9228369" y="4625687"/>
            <a:ext cx="265463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Видео</a:t>
            </a:r>
          </a:p>
          <a:p>
            <a:pPr algn="ctr"/>
            <a:r>
              <a:rPr lang="ru-RU" sz="3600" b="1" i="1" dirty="0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фрагмент</a:t>
            </a:r>
            <a:endParaRPr lang="ru-RU" sz="3600" b="1" i="1" dirty="0">
              <a:solidFill>
                <a:srgbClr val="FFFF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633637" y="6164949"/>
            <a:ext cx="33921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hlinkClick r:id="rId2"/>
              </a:rPr>
              <a:t>https://</a:t>
            </a:r>
            <a:r>
              <a:rPr lang="ru-RU" dirty="0" smtClean="0">
                <a:hlinkClick r:id="rId2"/>
              </a:rPr>
              <a:t>youtu.be/5atxWb_qMmQ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0242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2785053"/>
            <a:ext cx="10515600" cy="1325563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  <a:endParaRPr lang="ru-RU" sz="6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2017386"/>
            <a:ext cx="10005461" cy="4508541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endParaRPr lang="ru-RU" sz="3600" b="1" i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728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315593" y="365125"/>
            <a:ext cx="11595103" cy="904875"/>
          </a:xfrm>
          <a:solidFill>
            <a:schemeClr val="bg1"/>
          </a:solidFill>
        </p:spPr>
        <p:txBody>
          <a:bodyPr/>
          <a:lstStyle/>
          <a:p>
            <a:pPr algn="ctr"/>
            <a:r>
              <a:rPr lang="ru-RU" b="1" dirty="0"/>
              <a:t>Расчет затрат на производство продукции КФХ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342074379"/>
              </p:ext>
            </p:extLst>
          </p:nvPr>
        </p:nvGraphicFramePr>
        <p:xfrm>
          <a:off x="315596" y="1473201"/>
          <a:ext cx="11595100" cy="479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1473">
                  <a:extLst>
                    <a:ext uri="{9D8B030D-6E8A-4147-A177-3AD203B41FA5}">
                      <a16:colId xmlns:a16="http://schemas.microsoft.com/office/drawing/2014/main" val="3236096056"/>
                    </a:ext>
                  </a:extLst>
                </a:gridCol>
                <a:gridCol w="6908800">
                  <a:extLst>
                    <a:ext uri="{9D8B030D-6E8A-4147-A177-3AD203B41FA5}">
                      <a16:colId xmlns:a16="http://schemas.microsoft.com/office/drawing/2014/main" val="3226589386"/>
                    </a:ext>
                  </a:extLst>
                </a:gridCol>
                <a:gridCol w="3534827">
                  <a:extLst>
                    <a:ext uri="{9D8B030D-6E8A-4147-A177-3AD203B41FA5}">
                      <a16:colId xmlns:a16="http://schemas.microsoft.com/office/drawing/2014/main" val="2437314010"/>
                    </a:ext>
                  </a:extLst>
                </a:gridCol>
              </a:tblGrid>
              <a:tr h="872835">
                <a:tc>
                  <a:txBody>
                    <a:bodyPr/>
                    <a:lstStyle/>
                    <a:p>
                      <a:pPr algn="ctr" fontAlgn="ctr"/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2016 г.</a:t>
                      </a:r>
                      <a:endParaRPr lang="ru-RU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707121"/>
                  </a:ext>
                </a:extLst>
              </a:tr>
              <a:tr h="407491">
                <a:tc>
                  <a:txBody>
                    <a:bodyPr/>
                    <a:lstStyle/>
                    <a:p>
                      <a:pPr marL="0" indent="0" algn="ctr" fontAlgn="b">
                        <a:buFont typeface="+mj-lt"/>
                        <a:buNone/>
                      </a:pPr>
                      <a:r>
                        <a:rPr lang="ru-RU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Семена</a:t>
                      </a:r>
                      <a:endParaRPr lang="ru-RU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2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8007993"/>
                  </a:ext>
                </a:extLst>
              </a:tr>
              <a:tr h="407491">
                <a:tc>
                  <a:txBody>
                    <a:bodyPr/>
                    <a:lstStyle/>
                    <a:p>
                      <a:pPr marL="0" indent="0" algn="ctr" fontAlgn="b">
                        <a:buFont typeface="+mj-lt"/>
                        <a:buNone/>
                      </a:pPr>
                      <a:r>
                        <a:rPr lang="ru-RU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ГСМ</a:t>
                      </a:r>
                      <a:endParaRPr lang="ru-RU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103</a:t>
                      </a:r>
                      <a:endParaRPr lang="ru-RU" sz="2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262121"/>
                  </a:ext>
                </a:extLst>
              </a:tr>
              <a:tr h="407491">
                <a:tc>
                  <a:txBody>
                    <a:bodyPr/>
                    <a:lstStyle/>
                    <a:p>
                      <a:pPr marL="0" indent="0" algn="ctr" fontAlgn="b">
                        <a:buFont typeface="+mj-lt"/>
                        <a:buNone/>
                      </a:pPr>
                      <a:r>
                        <a:rPr lang="ru-RU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Электроэнергия</a:t>
                      </a:r>
                      <a:endParaRPr lang="ru-RU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8430399"/>
                  </a:ext>
                </a:extLst>
              </a:tr>
              <a:tr h="407491">
                <a:tc>
                  <a:txBody>
                    <a:bodyPr/>
                    <a:lstStyle/>
                    <a:p>
                      <a:pPr marL="0" indent="0" algn="ctr" fontAlgn="b">
                        <a:buFont typeface="+mj-lt"/>
                        <a:buNone/>
                      </a:pPr>
                      <a:r>
                        <a:rPr lang="ru-RU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Удобрения</a:t>
                      </a:r>
                      <a:endParaRPr lang="ru-RU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2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4186065"/>
                  </a:ext>
                </a:extLst>
              </a:tr>
              <a:tr h="407491">
                <a:tc>
                  <a:txBody>
                    <a:bodyPr/>
                    <a:lstStyle/>
                    <a:p>
                      <a:pPr marL="0" indent="0" algn="ctr" fontAlgn="b">
                        <a:buFont typeface="+mj-lt"/>
                        <a:buNone/>
                      </a:pPr>
                      <a:r>
                        <a:rPr lang="ru-RU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основных средств</a:t>
                      </a:r>
                      <a:endParaRPr lang="ru-RU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sz="2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7638656"/>
                  </a:ext>
                </a:extLst>
              </a:tr>
              <a:tr h="407491">
                <a:tc>
                  <a:txBody>
                    <a:bodyPr/>
                    <a:lstStyle/>
                    <a:p>
                      <a:pPr marL="0" indent="0" algn="ctr" fontAlgn="b">
                        <a:buFont typeface="+mj-lt"/>
                        <a:buNone/>
                      </a:pPr>
                      <a:r>
                        <a:rPr lang="ru-RU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расходы</a:t>
                      </a:r>
                      <a:endParaRPr lang="ru-RU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ru-RU" sz="2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8733494"/>
                  </a:ext>
                </a:extLst>
              </a:tr>
              <a:tr h="407491">
                <a:tc>
                  <a:txBody>
                    <a:bodyPr/>
                    <a:lstStyle/>
                    <a:p>
                      <a:pPr algn="ctr" fontAlgn="b"/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затрат</a:t>
                      </a:r>
                      <a:endParaRPr lang="ru-RU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255</a:t>
                      </a:r>
                      <a:endParaRPr lang="ru-RU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58704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8018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315593" y="365125"/>
            <a:ext cx="11595103" cy="904875"/>
          </a:xfrm>
          <a:solidFill>
            <a:schemeClr val="bg1"/>
          </a:solidFill>
        </p:spPr>
        <p:txBody>
          <a:bodyPr/>
          <a:lstStyle/>
          <a:p>
            <a:pPr algn="ctr"/>
            <a:r>
              <a:rPr lang="ru-RU" b="1" dirty="0"/>
              <a:t>Расчет затрат на производство продукции КФХ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290841769"/>
              </p:ext>
            </p:extLst>
          </p:nvPr>
        </p:nvGraphicFramePr>
        <p:xfrm>
          <a:off x="315596" y="1390077"/>
          <a:ext cx="11595099" cy="535949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8817">
                  <a:extLst>
                    <a:ext uri="{9D8B030D-6E8A-4147-A177-3AD203B41FA5}">
                      <a16:colId xmlns:a16="http://schemas.microsoft.com/office/drawing/2014/main" val="3236096056"/>
                    </a:ext>
                  </a:extLst>
                </a:gridCol>
                <a:gridCol w="3566137">
                  <a:extLst>
                    <a:ext uri="{9D8B030D-6E8A-4147-A177-3AD203B41FA5}">
                      <a16:colId xmlns:a16="http://schemas.microsoft.com/office/drawing/2014/main" val="3226589386"/>
                    </a:ext>
                  </a:extLst>
                </a:gridCol>
                <a:gridCol w="1502029">
                  <a:extLst>
                    <a:ext uri="{9D8B030D-6E8A-4147-A177-3AD203B41FA5}">
                      <a16:colId xmlns:a16="http://schemas.microsoft.com/office/drawing/2014/main" val="2437314010"/>
                    </a:ext>
                  </a:extLst>
                </a:gridCol>
                <a:gridCol w="1502029">
                  <a:extLst>
                    <a:ext uri="{9D8B030D-6E8A-4147-A177-3AD203B41FA5}">
                      <a16:colId xmlns:a16="http://schemas.microsoft.com/office/drawing/2014/main" val="1615378385"/>
                    </a:ext>
                  </a:extLst>
                </a:gridCol>
                <a:gridCol w="1502029">
                  <a:extLst>
                    <a:ext uri="{9D8B030D-6E8A-4147-A177-3AD203B41FA5}">
                      <a16:colId xmlns:a16="http://schemas.microsoft.com/office/drawing/2014/main" val="3225317199"/>
                    </a:ext>
                  </a:extLst>
                </a:gridCol>
                <a:gridCol w="1502029">
                  <a:extLst>
                    <a:ext uri="{9D8B030D-6E8A-4147-A177-3AD203B41FA5}">
                      <a16:colId xmlns:a16="http://schemas.microsoft.com/office/drawing/2014/main" val="986535117"/>
                    </a:ext>
                  </a:extLst>
                </a:gridCol>
                <a:gridCol w="1502029">
                  <a:extLst>
                    <a:ext uri="{9D8B030D-6E8A-4147-A177-3AD203B41FA5}">
                      <a16:colId xmlns:a16="http://schemas.microsoft.com/office/drawing/2014/main" val="626140389"/>
                    </a:ext>
                  </a:extLst>
                </a:gridCol>
              </a:tblGrid>
              <a:tr h="872835">
                <a:tc>
                  <a:txBody>
                    <a:bodyPr/>
                    <a:lstStyle/>
                    <a:p>
                      <a:pPr algn="ctr" fontAlgn="ctr"/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2016 г.</a:t>
                      </a:r>
                      <a:endParaRPr lang="ru-RU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2017 г.</a:t>
                      </a:r>
                      <a:endParaRPr lang="ru-RU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2018 г.</a:t>
                      </a:r>
                      <a:endParaRPr lang="ru-RU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 г.</a:t>
                      </a:r>
                      <a:endParaRPr lang="ru-RU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 г.</a:t>
                      </a:r>
                      <a:endParaRPr lang="ru-RU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707121"/>
                  </a:ext>
                </a:extLst>
              </a:tr>
              <a:tr h="407491">
                <a:tc>
                  <a:txBody>
                    <a:bodyPr/>
                    <a:lstStyle/>
                    <a:p>
                      <a:pPr marL="0" indent="0" algn="ctr" fontAlgn="b">
                        <a:buFont typeface="+mj-lt"/>
                        <a:buNone/>
                      </a:pPr>
                      <a:r>
                        <a:rPr lang="ru-RU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Семена</a:t>
                      </a:r>
                      <a:endParaRPr lang="ru-RU" sz="2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2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2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2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ru-RU" sz="2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2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8007993"/>
                  </a:ext>
                </a:extLst>
              </a:tr>
              <a:tr h="407491">
                <a:tc>
                  <a:txBody>
                    <a:bodyPr/>
                    <a:lstStyle/>
                    <a:p>
                      <a:pPr marL="0" indent="0" algn="ctr" fontAlgn="b">
                        <a:buFont typeface="+mj-lt"/>
                        <a:buNone/>
                      </a:pPr>
                      <a:r>
                        <a:rPr lang="ru-RU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ГСМ</a:t>
                      </a:r>
                      <a:endParaRPr lang="ru-RU" sz="2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103</a:t>
                      </a:r>
                      <a:endParaRPr lang="ru-RU" sz="2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112</a:t>
                      </a:r>
                      <a:endParaRPr lang="ru-RU" sz="2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123</a:t>
                      </a:r>
                      <a:endParaRPr lang="ru-RU" sz="2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135</a:t>
                      </a:r>
                      <a:endParaRPr lang="ru-RU" sz="2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154</a:t>
                      </a:r>
                      <a:endParaRPr lang="ru-RU" sz="2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262121"/>
                  </a:ext>
                </a:extLst>
              </a:tr>
              <a:tr h="407491">
                <a:tc>
                  <a:txBody>
                    <a:bodyPr/>
                    <a:lstStyle/>
                    <a:p>
                      <a:pPr marL="0" indent="0" algn="ctr" fontAlgn="b">
                        <a:buFont typeface="+mj-lt"/>
                        <a:buNone/>
                      </a:pPr>
                      <a:r>
                        <a:rPr lang="ru-RU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Электроэнергия</a:t>
                      </a:r>
                      <a:endParaRPr lang="ru-RU" sz="2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2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2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2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2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8430399"/>
                  </a:ext>
                </a:extLst>
              </a:tr>
              <a:tr h="407491">
                <a:tc>
                  <a:txBody>
                    <a:bodyPr/>
                    <a:lstStyle/>
                    <a:p>
                      <a:pPr marL="0" indent="0" algn="ctr" fontAlgn="b">
                        <a:buFont typeface="+mj-lt"/>
                        <a:buNone/>
                      </a:pPr>
                      <a:r>
                        <a:rPr lang="ru-RU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Удобрения</a:t>
                      </a:r>
                      <a:endParaRPr lang="ru-RU" sz="2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2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2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2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2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2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4186065"/>
                  </a:ext>
                </a:extLst>
              </a:tr>
              <a:tr h="407491">
                <a:tc>
                  <a:txBody>
                    <a:bodyPr/>
                    <a:lstStyle/>
                    <a:p>
                      <a:pPr marL="0" indent="0" algn="ctr" fontAlgn="b">
                        <a:buFont typeface="+mj-lt"/>
                        <a:buNone/>
                      </a:pPr>
                      <a:r>
                        <a:rPr lang="ru-RU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основных средств</a:t>
                      </a:r>
                      <a:endParaRPr lang="ru-RU" sz="2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sz="2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ru-RU" sz="2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ru-RU" sz="2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endParaRPr lang="ru-RU" sz="2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lang="ru-RU" sz="2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7638656"/>
                  </a:ext>
                </a:extLst>
              </a:tr>
              <a:tr h="407491">
                <a:tc>
                  <a:txBody>
                    <a:bodyPr/>
                    <a:lstStyle/>
                    <a:p>
                      <a:pPr marL="0" indent="0" algn="ctr" fontAlgn="b">
                        <a:buFont typeface="+mj-lt"/>
                        <a:buNone/>
                      </a:pPr>
                      <a:r>
                        <a:rPr lang="ru-RU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расходы</a:t>
                      </a:r>
                      <a:endParaRPr lang="ru-RU" sz="2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ru-RU" sz="2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ru-RU" sz="2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endParaRPr lang="ru-RU" sz="2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  <a:endParaRPr lang="ru-RU" sz="2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111</a:t>
                      </a:r>
                      <a:endParaRPr lang="ru-RU" sz="2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8733494"/>
                  </a:ext>
                </a:extLst>
              </a:tr>
              <a:tr h="407491">
                <a:tc>
                  <a:txBody>
                    <a:bodyPr/>
                    <a:lstStyle/>
                    <a:p>
                      <a:pPr algn="ctr" fontAlgn="b"/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затрат</a:t>
                      </a:r>
                      <a:endParaRPr lang="ru-RU" sz="2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255</a:t>
                      </a:r>
                      <a:endParaRPr lang="ru-RU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291</a:t>
                      </a:r>
                      <a:endParaRPr lang="ru-RU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326</a:t>
                      </a:r>
                      <a:endParaRPr lang="ru-RU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378</a:t>
                      </a:r>
                      <a:endParaRPr lang="ru-RU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456</a:t>
                      </a:r>
                      <a:endParaRPr lang="ru-RU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58704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3891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1106950"/>
              </p:ext>
            </p:extLst>
          </p:nvPr>
        </p:nvGraphicFramePr>
        <p:xfrm>
          <a:off x="1579419" y="471054"/>
          <a:ext cx="9144000" cy="5920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1494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524000" y="151265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sz="7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Построение диаграмм в </a:t>
            </a:r>
            <a:r>
              <a:rPr lang="en-US" sz="7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MS Excel</a:t>
            </a:r>
            <a:endParaRPr lang="ru-RU" sz="7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229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8200" y="503349"/>
            <a:ext cx="10515600" cy="1325563"/>
          </a:xfrm>
        </p:spPr>
        <p:txBody>
          <a:bodyPr>
            <a:noAutofit/>
          </a:bodyPr>
          <a:lstStyle/>
          <a:p>
            <a:r>
              <a:rPr lang="ru-RU" sz="5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Построение диаграмм </a:t>
            </a:r>
            <a:br>
              <a:rPr lang="ru-RU" sz="5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5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en-US" sz="5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MS Excel</a:t>
            </a:r>
            <a:endParaRPr lang="ru-RU" sz="5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38200" y="2179674"/>
            <a:ext cx="9177670" cy="4241838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 такое диаграмма? - </a:t>
            </a:r>
            <a:r>
              <a:rPr lang="ru-RU" sz="3200" b="1" i="1" dirty="0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опрос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Типы диаграмм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Объекты диаграммы</a:t>
            </a:r>
            <a:endParaRPr lang="ru-RU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Технология </a:t>
            </a:r>
            <a:r>
              <a:rPr lang="ru-RU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(алгоритм) </a:t>
            </a:r>
            <a:r>
              <a:rPr lang="ru-RU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создания </a:t>
            </a:r>
            <a:r>
              <a:rPr lang="ru-RU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диаграмм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Редактирование </a:t>
            </a:r>
            <a:r>
              <a:rPr lang="ru-RU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готовой диаграммы.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Редактирование </a:t>
            </a:r>
            <a:r>
              <a:rPr lang="ru-RU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отдельных элементов диаграммы</a:t>
            </a:r>
            <a:r>
              <a:rPr lang="ru-RU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Практическая работа</a:t>
            </a:r>
            <a:endParaRPr lang="ru-RU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27152" y="3074596"/>
            <a:ext cx="42582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Интерактивные </a:t>
            </a:r>
          </a:p>
          <a:p>
            <a:pPr algn="ctr"/>
            <a:r>
              <a:rPr lang="ru-RU" sz="3600" b="1" i="1" dirty="0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упражнения</a:t>
            </a:r>
            <a:endParaRPr lang="ru-RU" sz="3600" b="1" i="1" dirty="0">
              <a:solidFill>
                <a:srgbClr val="FFFF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авая фигурная скобка 6"/>
          <p:cNvSpPr/>
          <p:nvPr/>
        </p:nvSpPr>
        <p:spPr>
          <a:xfrm>
            <a:off x="6479241" y="2764466"/>
            <a:ext cx="283066" cy="1639646"/>
          </a:xfrm>
          <a:prstGeom prst="rightBrace">
            <a:avLst>
              <a:gd name="adj1" fmla="val 41666"/>
              <a:gd name="adj2" fmla="val 50000"/>
            </a:avLst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авая фигурная скобка 7"/>
          <p:cNvSpPr/>
          <p:nvPr/>
        </p:nvSpPr>
        <p:spPr>
          <a:xfrm>
            <a:off x="8442251" y="4583710"/>
            <a:ext cx="382772" cy="1242932"/>
          </a:xfrm>
          <a:prstGeom prst="rightBrace">
            <a:avLst>
              <a:gd name="adj1" fmla="val 41666"/>
              <a:gd name="adj2" fmla="val 50000"/>
            </a:avLst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9228369" y="4625687"/>
            <a:ext cx="265463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Видео</a:t>
            </a:r>
          </a:p>
          <a:p>
            <a:pPr algn="ctr"/>
            <a:r>
              <a:rPr lang="ru-RU" sz="3600" b="1" i="1" dirty="0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фрагмент</a:t>
            </a:r>
            <a:endParaRPr lang="ru-RU" sz="3600" b="1" i="1" dirty="0">
              <a:solidFill>
                <a:srgbClr val="FFFF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891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hlinkClick r:id="rId2" action="ppaction://hlinksldjump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5781589"/>
              </p:ext>
            </p:extLst>
          </p:nvPr>
        </p:nvGraphicFramePr>
        <p:xfrm>
          <a:off x="-696066" y="1299897"/>
          <a:ext cx="8003918" cy="52870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Равнобедренный треугольник 2"/>
          <p:cNvSpPr/>
          <p:nvPr/>
        </p:nvSpPr>
        <p:spPr>
          <a:xfrm rot="18256206">
            <a:off x="5604524" y="4817967"/>
            <a:ext cx="982953" cy="1415761"/>
          </a:xfrm>
          <a:prstGeom prst="triangle">
            <a:avLst>
              <a:gd name="adj" fmla="val 42040"/>
            </a:avLst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>
            <a:hlinkClick r:id="rId4" action="ppaction://hlinksldjump"/>
          </p:cNvPr>
          <p:cNvSpPr/>
          <p:nvPr/>
        </p:nvSpPr>
        <p:spPr>
          <a:xfrm>
            <a:off x="10811408" y="365832"/>
            <a:ext cx="934065" cy="93406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ebdings" panose="05030102010509060703" pitchFamily="18" charset="2"/>
              </a:rPr>
              <a:t>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95949" y="399930"/>
            <a:ext cx="10515600" cy="13255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6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Теоретические сведения </a:t>
            </a:r>
            <a:endParaRPr lang="ru-RU" sz="6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>
            <a:hlinkClick r:id="rId5" action="ppaction://hlinksldjump"/>
          </p:cNvPr>
          <p:cNvSpPr/>
          <p:nvPr/>
        </p:nvSpPr>
        <p:spPr>
          <a:xfrm>
            <a:off x="7930081" y="2109104"/>
            <a:ext cx="1074821" cy="1074821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1</a:t>
            </a:r>
            <a:endParaRPr lang="ru-RU" sz="5400" b="1" dirty="0"/>
          </a:p>
        </p:txBody>
      </p:sp>
      <p:sp>
        <p:nvSpPr>
          <p:cNvPr id="8" name="Скругленный прямоугольник 7">
            <a:hlinkClick r:id="rId6" action="ppaction://hlinksldjump"/>
          </p:cNvPr>
          <p:cNvSpPr/>
          <p:nvPr/>
        </p:nvSpPr>
        <p:spPr>
          <a:xfrm>
            <a:off x="9226538" y="2109104"/>
            <a:ext cx="1074821" cy="1074821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2</a:t>
            </a:r>
            <a:endParaRPr lang="ru-RU" sz="5400" b="1" dirty="0"/>
          </a:p>
        </p:txBody>
      </p:sp>
      <p:sp>
        <p:nvSpPr>
          <p:cNvPr id="9" name="Скругленный прямоугольник 8">
            <a:hlinkClick r:id="rId7" action="ppaction://hlinksldjump"/>
          </p:cNvPr>
          <p:cNvSpPr/>
          <p:nvPr/>
        </p:nvSpPr>
        <p:spPr>
          <a:xfrm>
            <a:off x="10522995" y="2109104"/>
            <a:ext cx="1074821" cy="1074821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3</a:t>
            </a:r>
            <a:endParaRPr lang="ru-RU" sz="5400" b="1" dirty="0"/>
          </a:p>
        </p:txBody>
      </p:sp>
      <p:sp>
        <p:nvSpPr>
          <p:cNvPr id="10" name="Скругленный прямоугольник 9">
            <a:hlinkClick r:id="rId8" action="ppaction://hlinksldjump"/>
          </p:cNvPr>
          <p:cNvSpPr/>
          <p:nvPr/>
        </p:nvSpPr>
        <p:spPr>
          <a:xfrm>
            <a:off x="7942094" y="3415096"/>
            <a:ext cx="1074821" cy="1074821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4</a:t>
            </a:r>
            <a:endParaRPr lang="ru-RU" sz="5400" b="1" dirty="0"/>
          </a:p>
        </p:txBody>
      </p:sp>
      <p:sp>
        <p:nvSpPr>
          <p:cNvPr id="11" name="Скругленный прямоугольник 10">
            <a:hlinkClick r:id="rId9" action="ppaction://hlinksldjump"/>
          </p:cNvPr>
          <p:cNvSpPr/>
          <p:nvPr/>
        </p:nvSpPr>
        <p:spPr>
          <a:xfrm>
            <a:off x="9232544" y="3415097"/>
            <a:ext cx="1074821" cy="1074821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5</a:t>
            </a:r>
            <a:endParaRPr lang="ru-RU" sz="5400" b="1" dirty="0"/>
          </a:p>
        </p:txBody>
      </p:sp>
      <p:sp>
        <p:nvSpPr>
          <p:cNvPr id="12" name="Скругленный прямоугольник 11">
            <a:hlinkClick r:id="rId10" action="ppaction://hlinksldjump"/>
          </p:cNvPr>
          <p:cNvSpPr/>
          <p:nvPr/>
        </p:nvSpPr>
        <p:spPr>
          <a:xfrm>
            <a:off x="10522994" y="3415097"/>
            <a:ext cx="1074821" cy="1074821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6</a:t>
            </a:r>
            <a:endParaRPr lang="ru-RU" sz="5400" b="1" dirty="0"/>
          </a:p>
        </p:txBody>
      </p:sp>
      <p:sp>
        <p:nvSpPr>
          <p:cNvPr id="13" name="Скругленный прямоугольник 12">
            <a:hlinkClick r:id="rId11" action="ppaction://hlinksldjump"/>
          </p:cNvPr>
          <p:cNvSpPr/>
          <p:nvPr/>
        </p:nvSpPr>
        <p:spPr>
          <a:xfrm>
            <a:off x="7975797" y="4721088"/>
            <a:ext cx="1074821" cy="1074821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7</a:t>
            </a:r>
            <a:endParaRPr lang="ru-RU" sz="5400" b="1" dirty="0"/>
          </a:p>
        </p:txBody>
      </p:sp>
      <p:sp>
        <p:nvSpPr>
          <p:cNvPr id="14" name="Скругленный прямоугольник 13">
            <a:hlinkClick r:id="rId12" action="ppaction://hlinksldjump"/>
          </p:cNvPr>
          <p:cNvSpPr/>
          <p:nvPr/>
        </p:nvSpPr>
        <p:spPr>
          <a:xfrm>
            <a:off x="9249395" y="4721091"/>
            <a:ext cx="1074821" cy="1074821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8</a:t>
            </a:r>
            <a:endParaRPr lang="ru-RU" sz="5400" b="1" dirty="0"/>
          </a:p>
        </p:txBody>
      </p:sp>
      <p:sp>
        <p:nvSpPr>
          <p:cNvPr id="15" name="Скругленный прямоугольник 14">
            <a:hlinkClick r:id="rId13" action="ppaction://hlinksldjump"/>
          </p:cNvPr>
          <p:cNvSpPr/>
          <p:nvPr/>
        </p:nvSpPr>
        <p:spPr>
          <a:xfrm>
            <a:off x="10522994" y="4721091"/>
            <a:ext cx="1074821" cy="1074821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9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3694382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372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4400000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Rot by="36600000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6800000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Rot by="35700000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4000000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8200000">
                                      <p:cBhvr>
                                        <p:cTn id="3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8200000">
                                      <p:cBhvr>
                                        <p:cTn id="3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FF33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33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FF33"/>
                                      </p:to>
                                    </p:animClr>
                                    <p:animClr clrSpc="rgb" dir="cw">
                                      <p:cBhvr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33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FF33"/>
                                      </p:to>
                                    </p:animClr>
                                    <p:animClr clrSpc="rgb" dir="cw"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33"/>
                                      </p:to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FF33"/>
                                      </p:to>
                                    </p:animClr>
                                    <p:animClr clrSpc="rgb" dir="cw">
                                      <p:cBhvr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33"/>
                                      </p:to>
                                    </p:animClr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FF33"/>
                                      </p:to>
                                    </p:animClr>
                                    <p:animClr clrSpc="rgb" dir="cw">
                                      <p:cBhvr>
                                        <p:cTn id="7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33"/>
                                      </p:to>
                                    </p:animClr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FF33"/>
                                      </p:to>
                                    </p:animClr>
                                    <p:animClr clrSpc="rgb" dir="cw">
                                      <p:cBhvr>
                                        <p:cTn id="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33"/>
                                      </p:to>
                                    </p:animClr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FF33"/>
                                      </p:to>
                                    </p:animClr>
                                    <p:animClr clrSpc="rgb" dir="cw">
                                      <p:cBhvr>
                                        <p:cTn id="8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33"/>
                                      </p:to>
                                    </p:animClr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FF33"/>
                                      </p:to>
                                    </p:animClr>
                                    <p:animClr clrSpc="rgb" dir="cw">
                                      <p:cBhvr>
                                        <p:cTn id="9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33"/>
                                      </p:to>
                                    </p:animClr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FF33"/>
                                      </p:to>
                                    </p:animClr>
                                    <p:animClr clrSpc="rgb" dir="cw">
                                      <p:cBhvr>
                                        <p:cTn id="10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33"/>
                                      </p:to>
                                    </p:animClr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4" grpId="1">
        <p:bldAsOne/>
      </p:bldGraphic>
      <p:bldGraphic spid="4" grpId="2">
        <p:bldAsOne/>
      </p:bldGraphic>
      <p:bldGraphic spid="4" grpId="3">
        <p:bldAsOne/>
      </p:bldGraphic>
      <p:bldGraphic spid="4" grpId="4">
        <p:bldAsOne/>
      </p:bldGraphic>
      <p:bldGraphic spid="4" grpId="5">
        <p:bldAsOne/>
      </p:bldGraphic>
      <p:bldGraphic spid="4" grpId="6">
        <p:bldAsOne/>
      </p:bldGraphic>
      <p:bldGraphic spid="4" grpId="7">
        <p:bldAsOne/>
      </p:bldGraphic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7540" y="85060"/>
            <a:ext cx="9144000" cy="2387600"/>
          </a:xfrm>
        </p:spPr>
        <p:txBody>
          <a:bodyPr/>
          <a:lstStyle/>
          <a:p>
            <a:pPr algn="l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1. Что 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такое диаграмма? </a:t>
            </a:r>
          </a:p>
        </p:txBody>
      </p:sp>
      <p:sp>
        <p:nvSpPr>
          <p:cNvPr id="4" name="Овал 3">
            <a:hlinkClick r:id="rId2" action="ppaction://hlinksldjump"/>
          </p:cNvPr>
          <p:cNvSpPr/>
          <p:nvPr/>
        </p:nvSpPr>
        <p:spPr>
          <a:xfrm>
            <a:off x="11012130" y="5751871"/>
            <a:ext cx="934065" cy="93406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58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1311</TotalTime>
  <Words>295</Words>
  <Application>Microsoft Office PowerPoint</Application>
  <PresentationFormat>Широкоэкранный</PresentationFormat>
  <Paragraphs>150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Webdings</vt:lpstr>
      <vt:lpstr>Тема Office</vt:lpstr>
      <vt:lpstr>Государственное бюджетное профессиональное образовательное учреждение Иркутской области "Усть-Ордынский аграрный техникум"</vt:lpstr>
      <vt:lpstr>Расчет затрат на производство продукции КФХ</vt:lpstr>
      <vt:lpstr>Расчет затрат на производство продукции КФХ</vt:lpstr>
      <vt:lpstr>Расчет затрат на производство продукции КФХ</vt:lpstr>
      <vt:lpstr>Презентация PowerPoint</vt:lpstr>
      <vt:lpstr>Построение диаграмм в MS Excel</vt:lpstr>
      <vt:lpstr>Построение диаграмм  в MS Excel</vt:lpstr>
      <vt:lpstr>Презентация PowerPoint</vt:lpstr>
      <vt:lpstr>1. Что такое диаграмма? </vt:lpstr>
      <vt:lpstr>Презентация PowerPoint</vt:lpstr>
      <vt:lpstr>3. С какого времени человечество использует диаграммы?</vt:lpstr>
      <vt:lpstr>Презентация PowerPoint</vt:lpstr>
      <vt:lpstr>Презентация PowerPoint</vt:lpstr>
      <vt:lpstr>5. Для чего нужны диаграммы?</vt:lpstr>
      <vt:lpstr>6. Перечисли знакомые  тебе типы диаграмм</vt:lpstr>
      <vt:lpstr>7. Какой тип диаграммы  хорошо подходит для сравнения нескольких объектов?</vt:lpstr>
      <vt:lpstr>8. Какой тип диаграммы  хорошо подходит для сравнения пропорций объектов?</vt:lpstr>
      <vt:lpstr>9. Какой тип диаграммы  хорошо подходит для построения графиков функций?</vt:lpstr>
      <vt:lpstr>Теоретические сведения </vt:lpstr>
      <vt:lpstr>Построение диаграмм  в MS Excel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Махасоева Альбина Борисовна</dc:creator>
  <cp:lastModifiedBy>Махасоева Альбина Борисовна</cp:lastModifiedBy>
  <cp:revision>75</cp:revision>
  <dcterms:created xsi:type="dcterms:W3CDTF">2022-03-25T08:13:43Z</dcterms:created>
  <dcterms:modified xsi:type="dcterms:W3CDTF">2023-04-19T09:11:20Z</dcterms:modified>
</cp:coreProperties>
</file>