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87" r:id="rId2"/>
    <p:sldId id="272" r:id="rId3"/>
    <p:sldId id="256" r:id="rId4"/>
    <p:sldId id="265" r:id="rId5"/>
    <p:sldId id="269" r:id="rId6"/>
    <p:sldId id="270" r:id="rId7"/>
    <p:sldId id="273" r:id="rId8"/>
    <p:sldId id="274" r:id="rId9"/>
    <p:sldId id="28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ECDFD2"/>
    <a:srgbClr val="F8A2A2"/>
    <a:srgbClr val="FFD5AB"/>
    <a:srgbClr val="FFE6CD"/>
    <a:srgbClr val="FFFFD9"/>
    <a:srgbClr val="FFFF99"/>
    <a:srgbClr val="FF9966"/>
    <a:srgbClr val="666699"/>
    <a:srgbClr val="FFF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5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47C-4690-4669-9F9D-42BD2A2C138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F21-902B-4610-A4D9-EF34D5746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49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47C-4690-4669-9F9D-42BD2A2C138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F21-902B-4610-A4D9-EF34D5746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64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47C-4690-4669-9F9D-42BD2A2C138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F21-902B-4610-A4D9-EF34D5746B9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8381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47C-4690-4669-9F9D-42BD2A2C138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F21-902B-4610-A4D9-EF34D5746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002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47C-4690-4669-9F9D-42BD2A2C138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F21-902B-4610-A4D9-EF34D5746B9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4882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47C-4690-4669-9F9D-42BD2A2C138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F21-902B-4610-A4D9-EF34D5746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51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47C-4690-4669-9F9D-42BD2A2C138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F21-902B-4610-A4D9-EF34D5746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224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47C-4690-4669-9F9D-42BD2A2C138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F21-902B-4610-A4D9-EF34D5746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92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47C-4690-4669-9F9D-42BD2A2C138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F21-902B-4610-A4D9-EF34D5746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25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47C-4690-4669-9F9D-42BD2A2C138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F21-902B-4610-A4D9-EF34D5746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532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47C-4690-4669-9F9D-42BD2A2C138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F21-902B-4610-A4D9-EF34D5746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467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47C-4690-4669-9F9D-42BD2A2C138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F21-902B-4610-A4D9-EF34D5746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95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47C-4690-4669-9F9D-42BD2A2C138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F21-902B-4610-A4D9-EF34D5746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10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47C-4690-4669-9F9D-42BD2A2C138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F21-902B-4610-A4D9-EF34D5746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65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47C-4690-4669-9F9D-42BD2A2C138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F21-902B-4610-A4D9-EF34D5746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38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AF21-902B-4610-A4D9-EF34D5746B9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E47C-4690-4669-9F9D-42BD2A2C138E}" type="datetimeFigureOut">
              <a:rPr lang="ru-RU" smtClean="0"/>
              <a:t>05.11.2023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90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0E1">
            <a:alpha val="8745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9E47C-4690-4669-9F9D-42BD2A2C138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A4AF21-902B-4610-A4D9-EF34D5746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39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45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F91248-B2C1-48BD-81C2-E9B1012EF2D0}"/>
              </a:ext>
            </a:extLst>
          </p:cNvPr>
          <p:cNvSpPr txBox="1"/>
          <p:nvPr/>
        </p:nvSpPr>
        <p:spPr>
          <a:xfrm>
            <a:off x="173255" y="375385"/>
            <a:ext cx="11800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«Средняя общеобразовательная школа № 9»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830938-3BB1-489C-92C8-B30E1494858F}"/>
              </a:ext>
            </a:extLst>
          </p:cNvPr>
          <p:cNvSpPr txBox="1"/>
          <p:nvPr/>
        </p:nvSpPr>
        <p:spPr>
          <a:xfrm>
            <a:off x="4314469" y="2136808"/>
            <a:ext cx="3518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 уроку технологии в 7 классе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«Технологии и основы дизайна»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95368F-1C01-4B10-BA5B-70C053098782}"/>
              </a:ext>
            </a:extLst>
          </p:cNvPr>
          <p:cNvSpPr txBox="1"/>
          <p:nvPr/>
        </p:nvSpPr>
        <p:spPr>
          <a:xfrm>
            <a:off x="9186846" y="3619099"/>
            <a:ext cx="2786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Правдина Ольга Юрьевна</a:t>
            </a:r>
          </a:p>
          <a:p>
            <a:pPr algn="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технологии МБОУ «СОШ №9»</a:t>
            </a:r>
          </a:p>
          <a:p>
            <a:pPr algn="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квалификационной категории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4E748B-CC10-4C97-8186-7F297985BD72}"/>
              </a:ext>
            </a:extLst>
          </p:cNvPr>
          <p:cNvSpPr txBox="1"/>
          <p:nvPr/>
        </p:nvSpPr>
        <p:spPr>
          <a:xfrm>
            <a:off x="5293294" y="6063916"/>
            <a:ext cx="1378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Нефтеюганск </a:t>
            </a:r>
          </a:p>
          <a:p>
            <a:pPr algn="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2023/2024 уч. Год.</a:t>
            </a:r>
          </a:p>
        </p:txBody>
      </p:sp>
    </p:spTree>
    <p:extLst>
      <p:ext uri="{BB962C8B-B14F-4D97-AF65-F5344CB8AC3E}">
        <p14:creationId xmlns:p14="http://schemas.microsoft.com/office/powerpoint/2010/main" val="10211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чко с текстом: овальное 1">
            <a:extLst>
              <a:ext uri="{FF2B5EF4-FFF2-40B4-BE49-F238E27FC236}">
                <a16:creationId xmlns:a16="http://schemas.microsoft.com/office/drawing/2014/main" id="{BDB8C634-5494-46C7-BA1A-D80DCAAD205F}"/>
              </a:ext>
            </a:extLst>
          </p:cNvPr>
          <p:cNvSpPr/>
          <p:nvPr/>
        </p:nvSpPr>
        <p:spPr>
          <a:xfrm rot="21366345">
            <a:off x="1528648" y="334614"/>
            <a:ext cx="7599739" cy="4405746"/>
          </a:xfrm>
          <a:prstGeom prst="wedgeEllipseCallout">
            <a:avLst>
              <a:gd name="adj1" fmla="val 31397"/>
              <a:gd name="adj2" fmla="val 54388"/>
            </a:avLst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думаете, почему в промышленном проектировании изделий принимает участие большое число специалистов - конструкторов, дизайнеров, инженеров, технологов, а </a:t>
            </a:r>
            <a:r>
              <a:rPr lang="ru-RU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творческого проекта в школьных мастерских - вы, ваши одноклассники и учитель технологии?</a:t>
            </a:r>
          </a:p>
          <a:p>
            <a:pPr algn="ctr"/>
            <a:endParaRPr lang="ru-RU" sz="24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9327EDB-F569-4F82-AB72-61CEF821C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663" y="1443036"/>
            <a:ext cx="5333333" cy="5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85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ADE5E7F-A951-4051-A460-588AF159C073}"/>
              </a:ext>
            </a:extLst>
          </p:cNvPr>
          <p:cNvSpPr/>
          <p:nvPr/>
        </p:nvSpPr>
        <p:spPr>
          <a:xfrm>
            <a:off x="168964" y="194665"/>
            <a:ext cx="11827566" cy="1300322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0" b="1" dirty="0">
                <a:solidFill>
                  <a:schemeClr val="tx1"/>
                </a:solidFill>
                <a:latin typeface="Segoe UI" panose="020B0502040204020203" pitchFamily="34" charset="0"/>
                <a:ea typeface="Yu Gothic UI Light" panose="020B0300000000000000" pitchFamily="34" charset="-128"/>
                <a:cs typeface="Segoe UI" panose="020B0502040204020203" pitchFamily="34" charset="0"/>
              </a:rPr>
              <a:t>ТЕХНОЛОГИИ И ОСНОВЫ ДИЗАЙНА</a:t>
            </a:r>
            <a:endParaRPr lang="ru-RU" sz="5000" b="1" dirty="0">
              <a:latin typeface="Segoe UI" panose="020B0502040204020203" pitchFamily="34" charset="0"/>
              <a:ea typeface="Yu Gothic UI Light" panose="020B0300000000000000" pitchFamily="34" charset="-128"/>
              <a:cs typeface="Segoe UI" panose="020B0502040204020203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077C54F-2416-4B3E-9A17-18B910986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02" y="2524539"/>
            <a:ext cx="3233197" cy="3233197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A93E0D9-21EC-4EC8-B9A3-A152FE8C7431}"/>
              </a:ext>
            </a:extLst>
          </p:cNvPr>
          <p:cNvSpPr/>
          <p:nvPr/>
        </p:nvSpPr>
        <p:spPr>
          <a:xfrm>
            <a:off x="168964" y="1597220"/>
            <a:ext cx="11827566" cy="927319"/>
          </a:xfrm>
          <a:prstGeom prst="rect">
            <a:avLst/>
          </a:prstGeom>
          <a:solidFill>
            <a:srgbClr val="FFD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Segoe UI" panose="020B0502040204020203" pitchFamily="34" charset="0"/>
                <a:ea typeface="Yu Gothic UI Light" panose="020B0300000000000000" pitchFamily="34" charset="-128"/>
                <a:cs typeface="Segoe UI" panose="020B0502040204020203" pitchFamily="34" charset="0"/>
              </a:rPr>
              <a:t>Основные понятия и термины: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AD0E87-6A3C-462F-B59A-1CD9584A0876}"/>
              </a:ext>
            </a:extLst>
          </p:cNvPr>
          <p:cNvSpPr txBox="1"/>
          <p:nvPr/>
        </p:nvSpPr>
        <p:spPr>
          <a:xfrm>
            <a:off x="4343400" y="2709976"/>
            <a:ext cx="60728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/>
              <a:t>дизайн,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/>
              <a:t>виды дизайна,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/>
              <a:t>дизайн-проектирование,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/>
              <a:t>промышленный дизайн,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/>
              <a:t>дизайнер.</a:t>
            </a:r>
          </a:p>
        </p:txBody>
      </p:sp>
    </p:spTree>
    <p:extLst>
      <p:ext uri="{BB962C8B-B14F-4D97-AF65-F5344CB8AC3E}">
        <p14:creationId xmlns:p14="http://schemas.microsoft.com/office/powerpoint/2010/main" val="362692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8E30F01-620C-48C4-AF94-7A747CDBEB91}"/>
              </a:ext>
            </a:extLst>
          </p:cNvPr>
          <p:cNvSpPr/>
          <p:nvPr/>
        </p:nvSpPr>
        <p:spPr>
          <a:xfrm>
            <a:off x="281473" y="441611"/>
            <a:ext cx="1108849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Потребительские качества и конкурентоспособность современное выпускаемой продукции определяются не только её практическими возможностями и стоимостью, но и удобством использования и эстетической ценностью результатов труда. В настоящее время изделия одного класса имеют примерно одинаковые технические характеристики, но различаются своим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дизайном.</a:t>
            </a:r>
          </a:p>
          <a:p>
            <a:pPr indent="457200" algn="just"/>
            <a:r>
              <a:rPr lang="ru-RU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 англ.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проект, план, чертёж, рисунок, а также проектировать, чертить, задумывать) - придумывание, разработка новой, удобной для человека, красивой предметной среды.</a:t>
            </a:r>
          </a:p>
        </p:txBody>
      </p:sp>
    </p:spTree>
    <p:extLst>
      <p:ext uri="{BB962C8B-B14F-4D97-AF65-F5344CB8AC3E}">
        <p14:creationId xmlns:p14="http://schemas.microsoft.com/office/powerpoint/2010/main" val="396634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8E30F01-620C-48C4-AF94-7A747CDBEB91}"/>
              </a:ext>
            </a:extLst>
          </p:cNvPr>
          <p:cNvSpPr/>
          <p:nvPr/>
        </p:nvSpPr>
        <p:spPr>
          <a:xfrm>
            <a:off x="201960" y="193133"/>
            <a:ext cx="11504127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профессиональной деятельности, возникший на стыке искусства и инженерного проектирования в период развития промышленного производства. </a:t>
            </a:r>
          </a:p>
          <a:p>
            <a:pPr indent="457200"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следующие направления дизайна: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Графический дизайн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дизайн графических изображений;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Промышленный дизайн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дизайн промышленных изделий;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Архитектурный дизайн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дизайн архитектурных сооружений;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Арт-дизайн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дизайн произведений искусства;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Ландшафтный дизайн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дизайн приусадебных участков, парков;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Средовый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дизайн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дизайн интерьера, городской среды, выставочной среды </a:t>
            </a:r>
          </a:p>
          <a:p>
            <a:pPr indent="457200" algn="just"/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дизайна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знание принципов эргономики, эстетики, дизайна и художественной обработки материалов, умение и готовность использовать их для обеспечения конкурентоспособности продукции.</a:t>
            </a:r>
            <a:endParaRPr lang="ru-RU" sz="28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949B9BB-5149-4370-A5C7-F588416A62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694" y="944218"/>
            <a:ext cx="2832653" cy="283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26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A11371-C561-4ED5-AB5A-31DCAD179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98" y="664298"/>
            <a:ext cx="1102513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1D36931-9912-4DD1-B879-A053F98C9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949" y="40012"/>
            <a:ext cx="6994566" cy="677797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6484C57-10D2-4AD4-A023-006F050ADA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96" y="3277729"/>
            <a:ext cx="3050732" cy="305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15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D483D29-9471-4E3B-B3E1-2B09FFEA1E7B}"/>
              </a:ext>
            </a:extLst>
          </p:cNvPr>
          <p:cNvSpPr/>
          <p:nvPr/>
        </p:nvSpPr>
        <p:spPr>
          <a:xfrm>
            <a:off x="308112" y="278296"/>
            <a:ext cx="11509514" cy="1003852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0" b="1" dirty="0">
                <a:solidFill>
                  <a:schemeClr val="tx1"/>
                </a:solidFill>
                <a:latin typeface="Segoe UI" panose="020B0502040204020203" pitchFamily="34" charset="0"/>
                <a:ea typeface="Yu Gothic UI Light" panose="020B0300000000000000" pitchFamily="34" charset="-128"/>
                <a:cs typeface="Segoe UI" panose="020B0502040204020203" pitchFamily="34" charset="0"/>
              </a:rPr>
              <a:t>ПОЛЕЗНАЯ ИНФОРМАЦИЯ</a:t>
            </a:r>
            <a:endParaRPr lang="ru-RU" sz="5000" b="1" dirty="0">
              <a:latin typeface="Segoe UI" panose="020B0502040204020203" pitchFamily="34" charset="0"/>
              <a:ea typeface="Yu Gothic UI Light" panose="020B0300000000000000" pitchFamily="34" charset="-128"/>
              <a:cs typeface="Segoe UI" panose="020B0502040204020203" pitchFamily="34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861A2F4D-6230-43C7-9A29-1677AD4D5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916" y="1307810"/>
            <a:ext cx="9480457" cy="465566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b="1" dirty="0">
                <a:latin typeface="+mj-lt"/>
                <a:cs typeface="Times New Roman" panose="02020603050405020304" pitchFamily="18" charset="0"/>
              </a:rPr>
              <a:t>	</a:t>
            </a:r>
            <a:r>
              <a:rPr lang="ru-RU" sz="2800" b="1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Стайлинг</a:t>
            </a:r>
            <a:r>
              <a:rPr lang="ru-RU" sz="28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автомобиля </a:t>
            </a:r>
            <a:r>
              <a:rPr lang="ru-RU" sz="28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(от англ. </a:t>
            </a:r>
            <a:r>
              <a:rPr lang="ru-RU" sz="2800" i="1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styling</a:t>
            </a:r>
            <a:r>
              <a:rPr lang="ru-RU" sz="28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- стилизация) </a:t>
            </a:r>
            <a:r>
              <a:rPr lang="ru-RU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- изменение внешнего вида или салона автомобиля для создания индивидуального стиля, выделяющего автомобиль в потоке и привлекающего внимание окружающих.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	</a:t>
            </a:r>
            <a:r>
              <a:rPr lang="ru-RU" sz="28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Промышленный дизайн </a:t>
            </a:r>
            <a:r>
              <a:rPr lang="ru-RU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складывается из рациональной организации рабочего места, хорошего освещения и цветовой окраски оборудования, борьбы с вибрацией и шумами, чистоты производственных помещений, хорошо приспособленных бытовых помещений, удобной и красивой спецодежды, благоустройства и озеленения заводской территории.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1C79A25-C3AF-4D58-815A-FB60709E1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4881" y="3167603"/>
            <a:ext cx="3690397" cy="369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724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1073EDD-96CD-42C6-ABF6-D3EB3A77421B}"/>
              </a:ext>
            </a:extLst>
          </p:cNvPr>
          <p:cNvSpPr/>
          <p:nvPr/>
        </p:nvSpPr>
        <p:spPr>
          <a:xfrm>
            <a:off x="308112" y="278296"/>
            <a:ext cx="11509514" cy="1003852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0" b="1" dirty="0">
                <a:solidFill>
                  <a:schemeClr val="tx1"/>
                </a:solidFill>
                <a:latin typeface="Segoe UI" panose="020B0502040204020203" pitchFamily="34" charset="0"/>
                <a:ea typeface="Yu Gothic UI Light" panose="020B0300000000000000" pitchFamily="34" charset="-128"/>
                <a:cs typeface="Segoe UI" panose="020B0502040204020203" pitchFamily="34" charset="0"/>
              </a:rPr>
              <a:t>ДОМАШНЕЕ ЗАДАНИЕ</a:t>
            </a:r>
            <a:endParaRPr lang="ru-RU" sz="5000" b="1" dirty="0">
              <a:latin typeface="Segoe UI" panose="020B0502040204020203" pitchFamily="34" charset="0"/>
              <a:ea typeface="Yu Gothic UI Light" panose="020B0300000000000000" pitchFamily="34" charset="-128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137D1D-49BC-497D-AF28-3EFEF956F731}"/>
              </a:ext>
            </a:extLst>
          </p:cNvPr>
          <p:cNvSpPr txBox="1"/>
          <p:nvPr/>
        </p:nvSpPr>
        <p:spPr>
          <a:xfrm>
            <a:off x="824948" y="1437768"/>
            <a:ext cx="102969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/>
              <a:t>§4, стр.14-16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/>
              <a:t>Найдите в Интернете или других источниках информацию о промышленном дизайне. Где вы встречали этот вид дизайна?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8840EBB-A69C-4C88-BD5A-BA5B44F2BC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59" y="3429000"/>
            <a:ext cx="3054293" cy="305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902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1073EDD-96CD-42C6-ABF6-D3EB3A77421B}"/>
              </a:ext>
            </a:extLst>
          </p:cNvPr>
          <p:cNvSpPr/>
          <p:nvPr/>
        </p:nvSpPr>
        <p:spPr>
          <a:xfrm>
            <a:off x="308112" y="278296"/>
            <a:ext cx="11509514" cy="1003852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0" b="1" dirty="0">
                <a:solidFill>
                  <a:schemeClr val="tx1"/>
                </a:solidFill>
                <a:latin typeface="Segoe UI" panose="020B0502040204020203" pitchFamily="34" charset="0"/>
                <a:ea typeface="Yu Gothic UI Light" panose="020B0300000000000000" pitchFamily="34" charset="-128"/>
                <a:cs typeface="Segoe UI" panose="020B0502040204020203" pitchFamily="34" charset="0"/>
              </a:rPr>
              <a:t>Источник:</a:t>
            </a:r>
            <a:endParaRPr lang="ru-RU" sz="5000" b="1" dirty="0">
              <a:latin typeface="Segoe UI" panose="020B0502040204020203" pitchFamily="34" charset="0"/>
              <a:ea typeface="Yu Gothic UI Light" panose="020B0300000000000000" pitchFamily="34" charset="-128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137D1D-49BC-497D-AF28-3EFEF956F731}"/>
              </a:ext>
            </a:extLst>
          </p:cNvPr>
          <p:cNvSpPr txBox="1"/>
          <p:nvPr/>
        </p:nvSpPr>
        <p:spPr>
          <a:xfrm>
            <a:off x="824948" y="1437768"/>
            <a:ext cx="102969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/>
              <a:t>Технология : 7-й класс : учебник / Е. С. </a:t>
            </a:r>
            <a:r>
              <a:rPr lang="ru-RU" sz="3600" dirty="0" err="1"/>
              <a:t>Глозман</a:t>
            </a:r>
            <a:r>
              <a:rPr lang="ru-RU" sz="3600" dirty="0"/>
              <a:t>, О. А. Кожина, Ю. Л. </a:t>
            </a:r>
            <a:r>
              <a:rPr lang="ru-RU" sz="3600" dirty="0" err="1"/>
              <a:t>Хотунцев</a:t>
            </a:r>
            <a:r>
              <a:rPr lang="ru-RU" sz="3600" dirty="0"/>
              <a:t> [и др.]. — 4-е изд., </a:t>
            </a:r>
            <a:r>
              <a:rPr lang="ru-RU" sz="3600" dirty="0" err="1"/>
              <a:t>перераб</a:t>
            </a:r>
            <a:r>
              <a:rPr lang="ru-RU" sz="3600" dirty="0"/>
              <a:t>. — Москва : Просвещение, 2023. — 335, [1] с. : ил.</a:t>
            </a:r>
          </a:p>
        </p:txBody>
      </p:sp>
    </p:spTree>
    <p:extLst>
      <p:ext uri="{BB962C8B-B14F-4D97-AF65-F5344CB8AC3E}">
        <p14:creationId xmlns:p14="http://schemas.microsoft.com/office/powerpoint/2010/main" val="307709605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573</TotalTime>
  <Words>445</Words>
  <Application>Microsoft Office PowerPoint</Application>
  <PresentationFormat>Широкоэкранный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Segoe UI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Технологический процесс конструирования изделий из древесины</dc:title>
  <dc:creator>usher-7</dc:creator>
  <cp:lastModifiedBy>Pravdin's</cp:lastModifiedBy>
  <cp:revision>44</cp:revision>
  <dcterms:created xsi:type="dcterms:W3CDTF">2021-11-09T03:36:58Z</dcterms:created>
  <dcterms:modified xsi:type="dcterms:W3CDTF">2023-11-05T06:31:44Z</dcterms:modified>
</cp:coreProperties>
</file>