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71" r:id="rId6"/>
    <p:sldId id="262" r:id="rId7"/>
    <p:sldId id="272" r:id="rId8"/>
    <p:sldId id="266" r:id="rId9"/>
    <p:sldId id="267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2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668BF-29A3-4E31-9260-78E501FEE3E6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F9E9C-FDEF-479B-A2C6-312A4A232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070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A3159F-65B5-480B-9ABA-BA84DDFA5AEB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9499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3086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04C2-3017-41EA-BE03-CE8FEED8BB83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EECC-D751-4042-B798-D4B9B2E71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4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04C2-3017-41EA-BE03-CE8FEED8BB83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EECC-D751-4042-B798-D4B9B2E71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56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04C2-3017-41EA-BE03-CE8FEED8BB83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EECC-D751-4042-B798-D4B9B2E71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699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04C2-3017-41EA-BE03-CE8FEED8BB83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EECC-D751-4042-B798-D4B9B2E71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292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04C2-3017-41EA-BE03-CE8FEED8BB83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EECC-D751-4042-B798-D4B9B2E71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0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04C2-3017-41EA-BE03-CE8FEED8BB83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EECC-D751-4042-B798-D4B9B2E71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71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04C2-3017-41EA-BE03-CE8FEED8BB83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EECC-D751-4042-B798-D4B9B2E71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6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04C2-3017-41EA-BE03-CE8FEED8BB83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EECC-D751-4042-B798-D4B9B2E71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003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04C2-3017-41EA-BE03-CE8FEED8BB83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EECC-D751-4042-B798-D4B9B2E71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97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04C2-3017-41EA-BE03-CE8FEED8BB83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EECC-D751-4042-B798-D4B9B2E71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0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04C2-3017-41EA-BE03-CE8FEED8BB83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EECC-D751-4042-B798-D4B9B2E71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64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004C2-3017-41EA-BE03-CE8FEED8BB83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4EECC-D751-4042-B798-D4B9B2E71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10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-der.ru/store/10006212/10006312/10006332/" TargetMode="External"/><Relationship Id="rId7" Type="http://schemas.openxmlformats.org/officeDocument/2006/relationships/hyperlink" Target="https://apni.ru/article/877-simvoliko-mifologicheskij-obraz-mirovogo-dreva" TargetMode="External"/><Relationship Id="rId2" Type="http://schemas.openxmlformats.org/officeDocument/2006/relationships/hyperlink" Target="https://my-gorodets.livejournal.com/6939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apik.pro/risunki/79801-risunok-soljarnye-znaki-49-foto.html" TargetMode="External"/><Relationship Id="rId5" Type="http://schemas.openxmlformats.org/officeDocument/2006/relationships/hyperlink" Target="https://ru.pinterest.com/" TargetMode="External"/><Relationship Id="rId4" Type="http://schemas.openxmlformats.org/officeDocument/2006/relationships/hyperlink" Target="https://dzen.ru/a/Y3VRZ10t1WaBP7Z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emf"/><Relationship Id="rId15" Type="http://schemas.openxmlformats.org/officeDocument/2006/relationships/image" Target="../media/image19.emf"/><Relationship Id="rId10" Type="http://schemas.openxmlformats.org/officeDocument/2006/relationships/image" Target="../media/image14.emf"/><Relationship Id="rId4" Type="http://schemas.openxmlformats.org/officeDocument/2006/relationships/image" Target="../media/image8.png"/><Relationship Id="rId9" Type="http://schemas.openxmlformats.org/officeDocument/2006/relationships/image" Target="../media/image13.emf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12" Type="http://schemas.openxmlformats.org/officeDocument/2006/relationships/image" Target="../media/image40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11" Type="http://schemas.openxmlformats.org/officeDocument/2006/relationships/image" Target="../media/image39.emf"/><Relationship Id="rId5" Type="http://schemas.openxmlformats.org/officeDocument/2006/relationships/image" Target="../media/image33.emf"/><Relationship Id="rId10" Type="http://schemas.openxmlformats.org/officeDocument/2006/relationships/image" Target="../media/image38.emf"/><Relationship Id="rId4" Type="http://schemas.openxmlformats.org/officeDocument/2006/relationships/image" Target="../media/image32.emf"/><Relationship Id="rId9" Type="http://schemas.openxmlformats.org/officeDocument/2006/relationships/image" Target="../media/image3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-17553" y="908722"/>
            <a:ext cx="9144000" cy="14700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</a:p>
          <a:p>
            <a:pPr marL="342900" indent="-342900"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«Древние образы в народном искусстве»</a:t>
            </a:r>
          </a:p>
          <a:p>
            <a:pPr marL="342900" indent="-342900"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изобразительного искусства в 5 классе</a:t>
            </a:r>
          </a:p>
          <a:p>
            <a:pPr marL="342900" indent="-342900"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УМК Б.М. </a:t>
            </a: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Неменского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lang="ru-RU" sz="1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5229202"/>
            <a:ext cx="5436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учитель изобразительного искусства</a:t>
            </a:r>
          </a:p>
          <a:p>
            <a:pPr algn="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вышей квалификационной категории</a:t>
            </a:r>
          </a:p>
          <a:p>
            <a:pPr algn="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гимназии №45 г. Комсомольска-на-Амуре</a:t>
            </a:r>
          </a:p>
          <a:p>
            <a:pPr algn="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Барбутько Юлия Юрьевна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1471" y="3342309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Учебник: Н.А. Горяева, О.В. Островская: «Декоративно-прикладное искусство в жизни человека». 5 класс, под ред. </a:t>
            </a:r>
            <a:r>
              <a:rPr lang="ru-RU" sz="16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Неменского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Б.М. - М.: Просвещение, 2015</a:t>
            </a:r>
          </a:p>
        </p:txBody>
      </p:sp>
    </p:spTree>
    <p:extLst>
      <p:ext uri="{BB962C8B-B14F-4D97-AF65-F5344CB8AC3E}">
        <p14:creationId xmlns:p14="http://schemas.microsoft.com/office/powerpoint/2010/main" val="12738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1166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Источники иллюстраций: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2808" y="559439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1. Слайд 2.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Городецкая роспись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  <a:hlinkClick r:id="rId2"/>
              </a:rPr>
              <a:t>https://my-gorodets.livejournal.com/6939.html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Мезенская роспись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  <a:hlinkClick r:id="rId3"/>
              </a:rPr>
              <a:t>https://m-der.ru/store/10006212/10006312/10006332/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Пермогорская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роспись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  <a:hlinkClick r:id="rId4"/>
              </a:rPr>
              <a:t>https://dzen.ru/a/Y3VRZ10t1WaBP7ZE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Вышивки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  <a:hlinkClick r:id="rId5"/>
              </a:rPr>
              <a:t>https://ru.pinterest.com/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2. Слайд 3.</a:t>
            </a:r>
          </a:p>
          <a:p>
            <a:pPr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Соляные знаки. Учебник: Н.А. Горяева, О.В. Островская: «Декоративно-прикладное искусство в жизни человека». 5 класс, под ред.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Неменского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Б.М. - М.: Просвещение, 2015</a:t>
            </a:r>
          </a:p>
          <a:p>
            <a:pPr>
              <a:defRPr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3. Слайд 4. </a:t>
            </a:r>
            <a:endParaRPr lang="ru-RU" sz="1400" b="1" u="sng" dirty="0">
              <a:latin typeface="Times New Roman" pitchFamily="18" charset="0"/>
              <a:cs typeface="Times New Roman" pitchFamily="18" charset="0"/>
              <a:hlinkClick r:id="rId6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Учебник: Н.А. Горяева, О.В. Островская: «Декоративно-прикладное искусство в жизни человека». 5 класс, под ред.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Неменского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Б.М. - М.: Просвещение, 2015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  <a:hlinkClick r:id="rId6"/>
              </a:rPr>
              <a:t>https://papik.pro/risunki/79801-risunok-soljarnye-znaki-49-foto.html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4. Слайды 5 - 7</a:t>
            </a:r>
            <a:endParaRPr lang="ru-RU" sz="1400" b="1" u="sng" dirty="0">
              <a:latin typeface="Times New Roman" pitchFamily="18" charset="0"/>
              <a:cs typeface="Times New Roman" pitchFamily="18" charset="0"/>
              <a:hlinkClick r:id="rId6"/>
            </a:endParaRPr>
          </a:p>
          <a:p>
            <a:pPr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Учебник: Н.А. Горяева, О.В. Островская: «Декоративно-прикладное искусство в жизни человека». 5 класс, под ред.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Неменского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Б.М. - М.: Просвещение, 2015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5. Слайд 8. Мартынова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Н. В. Символико-мифологический образ мирового древа в традиционной культуре народов Приамурья // Проблемы и перспективы развития  научно-технологического пространства России : сборник научных трудов по материалам Международной научно-практической конференции 11 июня 2020г. : Белгород : ООО Агентство перспективных научных исследований (АПНИ), 2020.  С. 42-47. URL: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  <a:hlinkClick r:id="rId7"/>
              </a:rPr>
              <a:t>https://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apni.ru/article/877-simvoliko-mifologicheskij-obraz-mirovogo-dreva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088285"/>
            <a:ext cx="7164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Источник текста в презентации: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3226" y="5611505"/>
            <a:ext cx="896358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Учебник: Н.А. Горяева, О.В. Островская: «Декоративно-прикладное искусство в жизни человека». 5 класс, под ред.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Неменского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Б.М. - М.: Просвещение, 2015</a:t>
            </a:r>
          </a:p>
          <a:p>
            <a:pPr>
              <a:defRPr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090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60057" y="6469849"/>
            <a:ext cx="19341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Городецкая роспись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6876256" y="6469849"/>
            <a:ext cx="18744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Мезенская роспись</a:t>
            </a:r>
          </a:p>
        </p:txBody>
      </p:sp>
      <p:pic>
        <p:nvPicPr>
          <p:cNvPr id="5127" name="Picture 7" descr="Image2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7"/>
          <a:stretch/>
        </p:blipFill>
        <p:spPr bwMode="auto">
          <a:xfrm>
            <a:off x="142765" y="3189997"/>
            <a:ext cx="2316451" cy="325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://m-der.ru/uploadedFiles/images/katalog/xod/rospis/ros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597" y="3242932"/>
            <a:ext cx="2245806" cy="314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98892" y="6469849"/>
            <a:ext cx="2172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Пермогорская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роспись</a:t>
            </a:r>
          </a:p>
        </p:txBody>
      </p:sp>
      <p:pic>
        <p:nvPicPr>
          <p:cNvPr id="5131" name="Picture 11" descr="Наиболее развитой и по составу расписываемых предметов, и по содержательности и разнообразию форм орнамента признана пермогорская роспись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5"/>
          <a:stretch/>
        </p:blipFill>
        <p:spPr bwMode="auto">
          <a:xfrm>
            <a:off x="2787761" y="3224932"/>
            <a:ext cx="3501389" cy="318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695484" y="2"/>
            <a:ext cx="5651500" cy="14700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Древо жизни 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581833" y="863518"/>
            <a:ext cx="382993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itchFamily="18" charset="0"/>
              </a:rPr>
              <a:t>Разветвлённое растение, иногда с крупными цветами, плодами, птицами, сидящими на ветках.</a:t>
            </a:r>
          </a:p>
          <a:p>
            <a:pPr algn="ctr"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itchFamily="18" charset="0"/>
              </a:rPr>
              <a:t>Символ растительных сил земли, вечно живой, процветающей природы. Символ счастливого продолжения рода</a:t>
            </a:r>
          </a:p>
        </p:txBody>
      </p:sp>
      <p:pic>
        <p:nvPicPr>
          <p:cNvPr id="5133" name="Picture 13" descr="вышивка древо жизни - Поиск в Google | Russian cross stitch, Cross stitch  samplers, Cross stitch desig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64" y="95332"/>
            <a:ext cx="2323952" cy="282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вышивка древо жизни - Поиск в Google | Русское вышивание крестом, Вышивка,  Народная вышив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599" y="88523"/>
            <a:ext cx="2352597" cy="283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01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95484" y="2"/>
            <a:ext cx="5651500" cy="14700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Солярные знаки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251520" y="755392"/>
            <a:ext cx="8740104" cy="54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4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995909" y="-55285"/>
            <a:ext cx="5651500" cy="14700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Солнце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72" y="289209"/>
            <a:ext cx="1714906" cy="12394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3" y="1853179"/>
            <a:ext cx="1812758" cy="11407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657" y="1768692"/>
            <a:ext cx="1818029" cy="1614084"/>
          </a:xfrm>
          <a:prstGeom prst="rect">
            <a:avLst/>
          </a:prstGeom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858056" y="585761"/>
            <a:ext cx="75180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itchFamily="18" charset="0"/>
              </a:rPr>
              <a:t>Почиталось всеми земледельческими народами. Занимало одно из главных мест в украшении жилища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b="32356"/>
          <a:stretch/>
        </p:blipFill>
        <p:spPr>
          <a:xfrm>
            <a:off x="8256222" y="2377109"/>
            <a:ext cx="581206" cy="11143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43" y="3261263"/>
            <a:ext cx="2465780" cy="17612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6657" y="3631113"/>
            <a:ext cx="2725335" cy="301761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713" y="5143796"/>
            <a:ext cx="2520890" cy="9351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3115" y="6194240"/>
            <a:ext cx="2401109" cy="695058"/>
          </a:xfrm>
          <a:prstGeom prst="rect">
            <a:avLst/>
          </a:prstGeom>
        </p:spPr>
      </p:pic>
      <p:pic>
        <p:nvPicPr>
          <p:cNvPr id="6153" name="Picture 9" descr="https://papik.pro/uploads/posts/2023-02/1676049610_papik-pro-p-risunok-solyarnie-znaki-5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7" t="21978" r="19908" b="10549"/>
          <a:stretch/>
        </p:blipFill>
        <p:spPr bwMode="auto">
          <a:xfrm>
            <a:off x="2859741" y="3280106"/>
            <a:ext cx="1045306" cy="357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Солярные знаки солярные знаки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8" t="31633" r="32298" b="5672"/>
          <a:stretch/>
        </p:blipFill>
        <p:spPr bwMode="auto">
          <a:xfrm>
            <a:off x="3974185" y="3255174"/>
            <a:ext cx="2239347" cy="35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Полотенце с солярными знаками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4" t="23191" r="7407" b="13074"/>
          <a:stretch/>
        </p:blipFill>
        <p:spPr bwMode="auto">
          <a:xfrm>
            <a:off x="3522915" y="1515445"/>
            <a:ext cx="2597493" cy="151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Солярный знак образ солнца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23842" r="52767" b="8960"/>
          <a:stretch/>
        </p:blipFill>
        <p:spPr bwMode="auto">
          <a:xfrm>
            <a:off x="1944489" y="1212544"/>
            <a:ext cx="1429841" cy="204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70728" y="1165587"/>
            <a:ext cx="752194" cy="132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0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1123808" y="-55285"/>
            <a:ext cx="5651500" cy="14700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3385" y="691464"/>
            <a:ext cx="3131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itchFamily="18" charset="0"/>
              </a:rPr>
              <a:t>Волнистая горизонтальная линия. Вертикальная – дождь. </a:t>
            </a:r>
            <a:endParaRPr lang="ru-RU" sz="1400" b="1" i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2" y="1414740"/>
            <a:ext cx="3369661" cy="13764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8" y="2928216"/>
            <a:ext cx="3420145" cy="214801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080095" y="-55286"/>
            <a:ext cx="5651500" cy="14700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Земля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200819" y="799185"/>
            <a:ext cx="31314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itchFamily="18" charset="0"/>
              </a:rPr>
              <a:t>Символ плодородия</a:t>
            </a:r>
            <a:endParaRPr lang="ru-RU" sz="1400" b="1" i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32" y="5490397"/>
            <a:ext cx="2465308" cy="12449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3343" y="1673267"/>
            <a:ext cx="5411060" cy="4789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4813" y="3214456"/>
            <a:ext cx="5689187" cy="6964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8866" y="4407867"/>
            <a:ext cx="5235537" cy="133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76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738516" y="0"/>
            <a:ext cx="5651500" cy="14700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Макошь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574" y="735012"/>
            <a:ext cx="90364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b="1" i="1" dirty="0" smtClean="0">
                <a:latin typeface="Times New Roman" panose="02020603050405020304" pitchFamily="18" charset="0"/>
                <a:cs typeface="Times New Roman" pitchFamily="18" charset="0"/>
              </a:rPr>
              <a:t>Плодородие земли – образ матери.</a:t>
            </a:r>
          </a:p>
          <a:p>
            <a:pPr algn="ctr">
              <a:defRPr/>
            </a:pPr>
            <a:r>
              <a:rPr lang="ru-RU" b="1" i="1" dirty="0" smtClean="0">
                <a:latin typeface="Times New Roman" panose="02020603050405020304" pitchFamily="18" charset="0"/>
                <a:cs typeface="Times New Roman" pitchFamily="18" charset="0"/>
              </a:rPr>
              <a:t>Связана с символами: деревом, птицами, животными, солнечными знаками. </a:t>
            </a:r>
            <a:r>
              <a:rPr lang="ru-RU" b="1" i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b="1" i="1" dirty="0" smtClean="0">
                <a:latin typeface="Times New Roman" panose="02020603050405020304" pitchFamily="18" charset="0"/>
                <a:cs typeface="Times New Roman" pitchFamily="18" charset="0"/>
              </a:rPr>
              <a:t>Женская фигура – божество, рождающая земля, женщина – продолжательница рода, великая богиня земли,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itchFamily="18" charset="0"/>
              </a:rPr>
              <a:t>берегиня</a:t>
            </a:r>
            <a:r>
              <a:rPr lang="ru-RU" b="1" i="1" dirty="0" smtClean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itchFamily="18" charset="0"/>
              </a:rPr>
              <a:t>Макошь</a:t>
            </a:r>
            <a:r>
              <a:rPr lang="ru-RU" b="1" i="1" dirty="0" smtClean="0">
                <a:latin typeface="Times New Roman" panose="02020603050405020304" pitchFamily="18" charset="0"/>
                <a:cs typeface="Times New Roman" pitchFamily="18" charset="0"/>
              </a:rPr>
              <a:t> «мать хорошего урожая»</a:t>
            </a:r>
            <a:endParaRPr lang="ru-RU" b="1" i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07" y="2485658"/>
            <a:ext cx="1672379" cy="27304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063" y="2380758"/>
            <a:ext cx="4172755" cy="28333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r="5448"/>
          <a:stretch/>
        </p:blipFill>
        <p:spPr>
          <a:xfrm>
            <a:off x="2009964" y="2485658"/>
            <a:ext cx="1297812" cy="27284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2773" y="2485658"/>
            <a:ext cx="1375501" cy="27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3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1361874" y="-74698"/>
            <a:ext cx="5651500" cy="14700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Птица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392329" y="0"/>
            <a:ext cx="5651500" cy="14700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Конь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3" y="2095460"/>
            <a:ext cx="2496076" cy="1885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-1" b="3232"/>
          <a:stretch/>
        </p:blipFill>
        <p:spPr>
          <a:xfrm>
            <a:off x="5251495" y="1268315"/>
            <a:ext cx="1905828" cy="14881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5" y="4065760"/>
            <a:ext cx="2542478" cy="13154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73" y="5381251"/>
            <a:ext cx="2659028" cy="13763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0958" y="2811038"/>
            <a:ext cx="1803042" cy="17579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0249" y="530805"/>
            <a:ext cx="2338602" cy="16535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5588" y="2726739"/>
            <a:ext cx="2137893" cy="21121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7965" y="2240117"/>
            <a:ext cx="1424364" cy="4277331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7662" y="556971"/>
            <a:ext cx="248672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itchFamily="18" charset="0"/>
              </a:rPr>
              <a:t>Прогоняют своим звонким пением зимний мрак, стужу и приносят на крыльях весну красную, тепло </a:t>
            </a:r>
            <a:r>
              <a:rPr lang="ru-RU" sz="1400" b="1" i="1" dirty="0" err="1" smtClean="0">
                <a:latin typeface="Times New Roman" panose="02020603050405020304" pitchFamily="18" charset="0"/>
                <a:cs typeface="Times New Roman" pitchFamily="18" charset="0"/>
              </a:rPr>
              <a:t>летушко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endParaRPr lang="ru-RU" sz="1400" b="1" i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0162" y="4726052"/>
            <a:ext cx="1566732" cy="20315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18079" y="4820308"/>
            <a:ext cx="1765702" cy="20376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50251" y="1098320"/>
            <a:ext cx="977205" cy="1710109"/>
          </a:xfrm>
          <a:prstGeom prst="rect">
            <a:avLst/>
          </a:prstGeom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431245" y="686500"/>
            <a:ext cx="3496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itchFamily="18" charset="0"/>
              </a:rPr>
              <a:t>Необходим как солнце. Приобретал животворящую силу солнца</a:t>
            </a:r>
            <a:endParaRPr lang="ru-RU" sz="1400" b="1" i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031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pni.ru/media/ckeditor_uploads/2020/06/06/image-20200606113728-1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56" y="174020"/>
            <a:ext cx="3743417" cy="573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pni.ru/media/ckeditor_uploads/2020/06/06/image-20200606113728-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78" y="174020"/>
            <a:ext cx="3814634" cy="573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0456" y="6085077"/>
            <a:ext cx="8132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itchFamily="18" charset="0"/>
              </a:rPr>
              <a:t>Родовое Древо на свадебных халатах, работы современных мастериц </a:t>
            </a:r>
            <a:r>
              <a:rPr lang="ru-RU" b="1" i="1" dirty="0" err="1">
                <a:latin typeface="Times New Roman" panose="02020603050405020304" pitchFamily="18" charset="0"/>
                <a:cs typeface="Times New Roman" pitchFamily="18" charset="0"/>
              </a:rPr>
              <a:t>ународов</a:t>
            </a:r>
            <a:r>
              <a:rPr lang="ru-RU" b="1" i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itchFamily="18" charset="0"/>
              </a:rPr>
              <a:t>Приамурья (</a:t>
            </a:r>
            <a:r>
              <a:rPr lang="ru-RU" b="1" i="1" dirty="0">
                <a:latin typeface="Times New Roman" panose="02020603050405020304" pitchFamily="18" charset="0"/>
                <a:cs typeface="Times New Roman" pitchFamily="18" charset="0"/>
              </a:rPr>
              <a:t>Хабаровский край)</a:t>
            </a:r>
            <a:endParaRPr lang="ru-RU" b="1" i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12046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-108519" y="2"/>
            <a:ext cx="9144001" cy="14700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defRPr/>
            </a:pP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7275" y="2708920"/>
            <a:ext cx="81093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Создать образ древа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жизни в цвете, 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используя все рассмотренные символы: солнце, земля, вода, конь, птица,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макошь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60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498</Words>
  <Application>Microsoft Office PowerPoint</Application>
  <PresentationFormat>Экран (4:3)</PresentationFormat>
  <Paragraphs>56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d-man_basketball@mail.ru</dc:creator>
  <cp:lastModifiedBy>d-man_basketball@mail.ru</cp:lastModifiedBy>
  <cp:revision>10</cp:revision>
  <dcterms:created xsi:type="dcterms:W3CDTF">2024-04-11T00:05:34Z</dcterms:created>
  <dcterms:modified xsi:type="dcterms:W3CDTF">2024-04-11T01:02:49Z</dcterms:modified>
</cp:coreProperties>
</file>