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1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74" r:id="rId21"/>
    <p:sldId id="273" r:id="rId22"/>
    <p:sldId id="262" r:id="rId23"/>
    <p:sldId id="282" r:id="rId24"/>
    <p:sldId id="26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14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73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08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03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39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12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57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12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8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21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90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2F318-EF89-4B42-93E1-FB63CF100133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673AB-EE44-4609-9333-5BD2F790C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17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8669" y="1674673"/>
            <a:ext cx="894668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65000"/>
                    </a:srgbClr>
                  </a:outerShdw>
                </a:effectLst>
                <a:latin typeface="Arial Black" pitchFamily="34" charset="0"/>
              </a:rPr>
              <a:t>Игровые приёмы </a:t>
            </a:r>
          </a:p>
          <a:p>
            <a:pPr algn="ctr"/>
            <a:r>
              <a:rPr lang="ru-RU" sz="5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65000"/>
                    </a:srgbClr>
                  </a:outerShdw>
                </a:effectLst>
                <a:latin typeface="Arial Black" pitchFamily="34" charset="0"/>
              </a:rPr>
              <a:t>актуализации знаний</a:t>
            </a:r>
          </a:p>
          <a:p>
            <a:pPr algn="ctr"/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65000"/>
                    </a:srgbClr>
                  </a:outerShdw>
                </a:effectLst>
                <a:latin typeface="Arial Black" pitchFamily="34" charset="0"/>
              </a:rPr>
              <a:t>в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65000"/>
                    </a:srgbClr>
                  </a:outerShdw>
                </a:effectLst>
                <a:latin typeface="Arial Black" pitchFamily="34" charset="0"/>
              </a:rPr>
              <a:t> начале урока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xmlns:mc="http://schemas.openxmlformats.org/markup-compatibility/2006" xmlns:a14="http://schemas.microsoft.com/office/drawing/2010/main" val="000000" mc:Ignorable="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32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0"/>
            <a:ext cx="3643338" cy="6715148"/>
          </a:xfrm>
        </p:spPr>
        <p:txBody>
          <a:bodyPr>
            <a:normAutofit fontScale="47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600" b="1" dirty="0" smtClean="0">
              <a:solidFill>
                <a:srgbClr xmlns:mc="http://schemas.openxmlformats.org/markup-compatibility/2006" xmlns:a14="http://schemas.microsoft.com/office/drawing/2010/main" val="FF0000" mc:Ignorable="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Arial" pitchFamily="34" charset="0"/>
                <a:cs typeface="Arial" pitchFamily="34" charset="0"/>
              </a:rPr>
              <a:t>Приём  “Рюкзак”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Прием рефлексии используется чаще всего на уроках после изучения большого раздела. Суть - зафиксировать свои продвижения в учебе, а также, возможно, в отношениях с другими. Рюкзак перемещается от одного ученика к другому. Каждый не просто фиксирует успех, но и приводит конкретный пример. Если нужно собраться с мыслями, можно сказать "пропускаю ход".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я научился составлять план текста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я разобрался в такой-то теме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я наконец-то запомнил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42852"/>
            <a:ext cx="4572032" cy="6500858"/>
          </a:xfrm>
        </p:spPr>
        <p:txBody>
          <a:bodyPr>
            <a:normAutofit fontScale="47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Arial" pitchFamily="34" charset="0"/>
                <a:cs typeface="Arial" pitchFamily="34" charset="0"/>
              </a:rPr>
              <a:t>Приём  «Диаманта»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Диаманта –стихотворная форма из семи строк, первая и последняя из которых - понятия с противоположным значением, полезно для работы с понятиями, противоположными по значению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1, 7 строчки – существительные антонимы;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2 – два прилагательных к первому существительному;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3 – три глагола к первому существительному;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4 – два словосочетания с существительными;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5 – три глагола ко второму существительному;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6 – два прилагательных ко второму существительному.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b="1" i="1" dirty="0" smtClean="0"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Город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Большой, древний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Строится, растет, процветает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Известный город, маленькая деревня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Возрождается, развивается, кормит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Красивая, родная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Деревня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3000364" y="557214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51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728" y="-99392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42852"/>
            <a:ext cx="4786346" cy="6572296"/>
          </a:xfrm>
        </p:spPr>
        <p:txBody>
          <a:bodyPr>
            <a:normAutofit fontScale="9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Стратегия “Вопросительные слова”.</a:t>
            </a:r>
            <a:endParaRPr lang="ru-RU" sz="2800" dirty="0" smtClean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Универсальный прием ТРКМ, направленный на формирование умения задавать вопросы, а также может быть использован для актуализации знаний учащихся по пройденной теме урока.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Учащимся предлагается таблица вопросов и терминов по изученной теме или новой теме урока. Необходимо составить как можно больше вопросов, используя вопросительные слова и термины из двух столбцов таблицы.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00694" y="285728"/>
            <a:ext cx="3429024" cy="6429420"/>
          </a:xfrm>
        </p:spPr>
        <p:txBody>
          <a:bodyPr>
            <a:normAutofit fontScale="92500" lnSpcReduction="20000"/>
          </a:bodyPr>
          <a:lstStyle/>
          <a:p>
            <a:pPr fontAlgn="t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fontAlgn="t">
              <a:buNone/>
            </a:pPr>
            <a:r>
              <a:rPr lang="ru-RU" b="1" dirty="0" smtClean="0"/>
              <a:t>Вопросительные слова</a:t>
            </a:r>
          </a:p>
          <a:p>
            <a:pPr fontAlgn="t"/>
            <a:r>
              <a:rPr lang="ru-RU" dirty="0" smtClean="0"/>
              <a:t>Как?</a:t>
            </a:r>
          </a:p>
          <a:p>
            <a:pPr fontAlgn="t"/>
            <a:r>
              <a:rPr lang="ru-RU" dirty="0" smtClean="0"/>
              <a:t>Что?</a:t>
            </a:r>
          </a:p>
          <a:p>
            <a:pPr fontAlgn="t"/>
            <a:r>
              <a:rPr lang="ru-RU" dirty="0" smtClean="0"/>
              <a:t>Где?</a:t>
            </a:r>
          </a:p>
          <a:p>
            <a:pPr fontAlgn="t"/>
            <a:r>
              <a:rPr lang="ru-RU" dirty="0" smtClean="0"/>
              <a:t>Почему?</a:t>
            </a:r>
          </a:p>
          <a:p>
            <a:pPr fontAlgn="t"/>
            <a:r>
              <a:rPr lang="ru-RU" dirty="0" smtClean="0"/>
              <a:t>Сколько?</a:t>
            </a:r>
          </a:p>
          <a:p>
            <a:pPr fontAlgn="t"/>
            <a:r>
              <a:rPr lang="ru-RU" dirty="0" smtClean="0"/>
              <a:t>Откуда?</a:t>
            </a:r>
          </a:p>
          <a:p>
            <a:pPr fontAlgn="t"/>
            <a:r>
              <a:rPr lang="ru-RU" dirty="0" smtClean="0"/>
              <a:t>Какой?</a:t>
            </a:r>
          </a:p>
          <a:p>
            <a:pPr fontAlgn="t"/>
            <a:r>
              <a:rPr lang="ru-RU" dirty="0" smtClean="0"/>
              <a:t>Зачем?</a:t>
            </a:r>
          </a:p>
          <a:p>
            <a:pPr fontAlgn="t"/>
            <a:r>
              <a:rPr lang="ru-RU" dirty="0" smtClean="0"/>
              <a:t>Каким образом?</a:t>
            </a:r>
          </a:p>
          <a:p>
            <a:pPr fontAlgn="t"/>
            <a:r>
              <a:rPr lang="ru-RU" dirty="0" smtClean="0"/>
              <a:t>Какая взаимосвязь?</a:t>
            </a:r>
          </a:p>
          <a:p>
            <a:pPr fontAlgn="t"/>
            <a:r>
              <a:rPr lang="ru-RU" dirty="0" smtClean="0"/>
              <a:t>Из чего состоит?</a:t>
            </a:r>
          </a:p>
          <a:p>
            <a:pPr fontAlgn="t"/>
            <a:r>
              <a:rPr lang="ru-RU" dirty="0" smtClean="0"/>
              <a:t>Каково назначение?</a:t>
            </a:r>
          </a:p>
          <a:p>
            <a:endParaRPr lang="ru-RU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4500562" y="542926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87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611560" y="-214338"/>
            <a:ext cx="4786314" cy="7072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 lang="ru-RU" sz="3600" b="1" dirty="0" smtClean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ru-RU" sz="36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Приём  «Согласен – Не согласен» </a:t>
            </a:r>
          </a:p>
          <a:p>
            <a:pPr>
              <a:spcBef>
                <a:spcPts val="0"/>
              </a:spcBef>
              <a:defRPr/>
            </a:pPr>
            <a:endParaRPr lang="ru-RU" sz="2800" b="1" dirty="0" smtClean="0"/>
          </a:p>
          <a:p>
            <a:pPr>
              <a:spcBef>
                <a:spcPts val="0"/>
              </a:spcBef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Универсальный прием, способствующий актуализации знаний учащихся и активизации мыслительной деятельности. Данный прием дает возможность быстро включить детей в мыслительную деятельность и логично перейти к изучению темы урока. </a:t>
            </a:r>
          </a:p>
          <a:p>
            <a:pPr>
              <a:spcBef>
                <a:spcPts val="0"/>
              </a:spcBef>
              <a:defRPr/>
            </a:pPr>
            <a:r>
              <a:rPr lang="ru-RU" sz="3400" b="1" dirty="0" smtClean="0">
                <a:solidFill>
                  <a:schemeClr val="tx1"/>
                </a:solidFill>
              </a:rPr>
              <a:t/>
            </a:r>
            <a:br>
              <a:rPr lang="ru-RU" sz="3400" b="1" dirty="0" smtClean="0">
                <a:solidFill>
                  <a:schemeClr val="tx1"/>
                </a:solidFill>
              </a:rPr>
            </a:br>
            <a:r>
              <a:rPr lang="ru-RU" sz="3400" b="1" dirty="0" smtClean="0">
                <a:solidFill>
                  <a:schemeClr val="tx1"/>
                </a:solidFill>
              </a:rPr>
              <a:t>Формирует: </a:t>
            </a:r>
          </a:p>
          <a:p>
            <a:pPr>
              <a:spcBef>
                <a:spcPts val="0"/>
              </a:spcBef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умение оценивать ситуацию или факты; </a:t>
            </a:r>
          </a:p>
          <a:p>
            <a:pPr>
              <a:spcBef>
                <a:spcPts val="0"/>
              </a:spcBef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умение анализировать информацию; </a:t>
            </a:r>
          </a:p>
          <a:p>
            <a:pPr>
              <a:spcBef>
                <a:spcPts val="0"/>
              </a:spcBef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умение отражать свое мнение. </a:t>
            </a:r>
          </a:p>
          <a:p>
            <a:pPr>
              <a:spcBef>
                <a:spcPts val="0"/>
              </a:spcBef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Детям предлагается выразить свое отношение к ряду утверждений по правилу: согласен – «+», не согласен – «-». </a:t>
            </a:r>
          </a:p>
          <a:p>
            <a:pPr>
              <a:spcBef>
                <a:spcPts val="0"/>
              </a:spcBef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Заметьте, полученные результаты дети не оглашают, учитель только проговаривает «идеальный» вариант ответов и просит соотнести его с тем, что получилось у каждого из учащихся</a:t>
            </a:r>
            <a:r>
              <a:rPr lang="ru-RU" sz="3400" dirty="0" smtClean="0"/>
              <a:t>. </a:t>
            </a:r>
          </a:p>
          <a:p>
            <a:endParaRPr lang="ru-RU" sz="3400" dirty="0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>
            <a:off x="6228184" y="560525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35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467544" y="1484784"/>
            <a:ext cx="8085584" cy="3672408"/>
          </a:xfrm>
          <a:prstGeom prst="rect">
            <a:avLst/>
          </a:prstGeom>
          <a:ln w="952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Актуализация геометрических знаний при моделировании домика на уроке технологии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32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2" y="-17140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Найдите прямоугольники, определите их свойства </a:t>
            </a:r>
            <a:endParaRPr lang="ru-RU" dirty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357688"/>
          </a:xfrm>
          <a:ln w="57150">
            <a:solidFill>
              <a:schemeClr val="bg1"/>
            </a:solidFill>
          </a:ln>
        </p:spPr>
        <p:txBody>
          <a:bodyPr/>
          <a:lstStyle/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357313" y="2786063"/>
            <a:ext cx="1285875" cy="2928937"/>
          </a:xfrm>
          <a:prstGeom prst="rect">
            <a:avLst/>
          </a:prstGeom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14625" y="2786063"/>
            <a:ext cx="1428750" cy="2928937"/>
          </a:xfrm>
          <a:prstGeom prst="rect">
            <a:avLst/>
          </a:prstGeom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14813" y="2786063"/>
            <a:ext cx="1285875" cy="2928937"/>
          </a:xfrm>
          <a:prstGeom prst="rect">
            <a:avLst/>
          </a:prstGeom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72125" y="2786063"/>
            <a:ext cx="1428750" cy="2928937"/>
          </a:xfrm>
          <a:prstGeom prst="rect">
            <a:avLst/>
          </a:prstGeom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357313" y="1785938"/>
            <a:ext cx="1274762" cy="928687"/>
          </a:xfrm>
          <a:prstGeom prst="triangle">
            <a:avLst/>
          </a:prstGeom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4214813" y="1785938"/>
            <a:ext cx="1285875" cy="928687"/>
          </a:xfrm>
          <a:prstGeom prst="triangle">
            <a:avLst/>
          </a:prstGeom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00188" y="3714750"/>
            <a:ext cx="785812" cy="857250"/>
          </a:xfrm>
          <a:prstGeom prst="rect">
            <a:avLst/>
          </a:prstGeom>
          <a:ln w="57150"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71813" y="4214813"/>
            <a:ext cx="642937" cy="1500187"/>
          </a:xfrm>
          <a:prstGeom prst="rect">
            <a:avLst/>
          </a:prstGeom>
          <a:ln w="57150"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3714750"/>
            <a:ext cx="785813" cy="857250"/>
          </a:xfrm>
          <a:prstGeom prst="rect">
            <a:avLst/>
          </a:prstGeom>
          <a:ln w="57150"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857875" y="3714750"/>
            <a:ext cx="785813" cy="857250"/>
          </a:xfrm>
          <a:prstGeom prst="rect">
            <a:avLst/>
          </a:prstGeom>
          <a:ln w="57150"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714625" y="1785938"/>
            <a:ext cx="1357313" cy="928687"/>
          </a:xfrm>
          <a:prstGeom prst="triangle">
            <a:avLst/>
          </a:prstGeom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5643563" y="1857375"/>
            <a:ext cx="1285875" cy="857250"/>
          </a:xfrm>
          <a:prstGeom prst="triangle">
            <a:avLst/>
          </a:prstGeom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34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Какие из четырехугольников  прямоугольники? Докажите.</a:t>
            </a:r>
            <a:endParaRPr lang="ru-RU" dirty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Параллелограмм 3"/>
          <p:cNvSpPr/>
          <p:nvPr/>
        </p:nvSpPr>
        <p:spPr>
          <a:xfrm>
            <a:off x="571500" y="4071938"/>
            <a:ext cx="2357438" cy="1928812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6250" y="1643063"/>
            <a:ext cx="1643063" cy="1628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Ромб 5"/>
          <p:cNvSpPr/>
          <p:nvPr/>
        </p:nvSpPr>
        <p:spPr>
          <a:xfrm>
            <a:off x="6215063" y="1643063"/>
            <a:ext cx="2143125" cy="2128837"/>
          </a:xfrm>
          <a:prstGeom prst="diamond">
            <a:avLst/>
          </a:prstGeom>
          <a:solidFill>
            <a:srgbClr xmlns:mc="http://schemas.openxmlformats.org/markup-compatibility/2006" xmlns:a14="http://schemas.microsoft.com/office/drawing/2010/main" val="00B05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14688" y="5000625"/>
            <a:ext cx="5643562" cy="1128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6598903">
            <a:off x="1785937" y="1714501"/>
            <a:ext cx="1285875" cy="14732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Трапеция 8"/>
          <p:cNvSpPr/>
          <p:nvPr/>
        </p:nvSpPr>
        <p:spPr>
          <a:xfrm>
            <a:off x="5214938" y="3429000"/>
            <a:ext cx="1785937" cy="1428750"/>
          </a:xfrm>
          <a:prstGeom prst="trapezoid">
            <a:avLst/>
          </a:prstGeom>
          <a:solidFill>
            <a:srgbClr xmlns:mc="http://schemas.openxmlformats.org/markup-compatibility/2006" xmlns:a14="http://schemas.microsoft.com/office/drawing/2010/main" val="FF000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Трапеция 9"/>
          <p:cNvSpPr/>
          <p:nvPr/>
        </p:nvSpPr>
        <p:spPr>
          <a:xfrm rot="10628087">
            <a:off x="3038475" y="3387725"/>
            <a:ext cx="1203325" cy="1498600"/>
          </a:xfrm>
          <a:prstGeom prst="trapezoid">
            <a:avLst/>
          </a:prstGeom>
          <a:solidFill>
            <a:srgbClr xmlns:mc="http://schemas.openxmlformats.org/markup-compatibility/2006" xmlns:a14="http://schemas.microsoft.com/office/drawing/2010/main" val="7030A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Ромб 10"/>
          <p:cNvSpPr/>
          <p:nvPr/>
        </p:nvSpPr>
        <p:spPr>
          <a:xfrm>
            <a:off x="571500" y="2000250"/>
            <a:ext cx="914400" cy="2000250"/>
          </a:xfrm>
          <a:prstGeom prst="diamond">
            <a:avLst/>
          </a:prstGeom>
          <a:solidFill>
            <a:srgbClr xmlns:mc="http://schemas.openxmlformats.org/markup-compatibility/2006" xmlns:a14="http://schemas.microsoft.com/office/drawing/2010/main" val="FFC00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00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571588"/>
            <a:ext cx="7719274" cy="52864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Урок математики, 2 класс.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Цель: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ввести скобки как средство обозначения порядка действий.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Учащиеся выполняют вычисления двумя способами, приводящим к одинаковым выражениям, но различным результатам.</a:t>
            </a:r>
          </a:p>
          <a:p>
            <a:pPr marL="0" indent="0"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1 способ 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Из числа 8 вычесть 3. К полученной разности прибавить 4.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8-3+4=9.</a:t>
            </a:r>
          </a:p>
          <a:p>
            <a:pPr marL="0" indent="0"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2 способ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К числу 3 прибавить 4. Из числа 8 вычесть полученную сумму.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8-3+4=1.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Что вы замечаете?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Выражения в левой части обоих равенств одинаковые, а их значение, разные.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Почему получились разные ответы?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Сравните выражения. Чем они похожи? Чем отличаются?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Какое действие выполняли первым в 1 выражении, какое вторым?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(Дети устанавливают, что разные ответы получились из-за порядка действий.)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Как вы определите цель нашего урока?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790712" cy="857256"/>
          </a:xfrm>
        </p:spPr>
        <p:txBody>
          <a:bodyPr>
            <a:noAutofit/>
          </a:bodyPr>
          <a:lstStyle/>
          <a:p>
            <a:pPr algn="ctr"/>
            <a:r>
              <a:rPr lang="ru-RU" sz="3400" b="1" dirty="0" smtClean="0"/>
              <a:t>Пример приема «с удивлением»</a:t>
            </a:r>
            <a:endParaRPr lang="ru-RU" sz="3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42976" y="785794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Сущность приема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одновременное предъявление двух противоречивых фактов.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42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571612"/>
            <a:ext cx="7719274" cy="2928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Урок русского языка, 3 класс.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Тема.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Сложные слова.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На этапе актуализации опорных знаний учащимся предлагается выделить корень в слове «оленевод». В ходе обсуждения возникают различные мнения.</a:t>
            </a:r>
          </a:p>
          <a:p>
            <a:pPr marL="0" indent="0">
              <a:buNone/>
            </a:pP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На основе словообразовательного анализа дети приходят к новому способу выделения корня в сложных словах.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790712" cy="857256"/>
          </a:xfrm>
        </p:spPr>
        <p:txBody>
          <a:bodyPr>
            <a:noAutofit/>
          </a:bodyPr>
          <a:lstStyle/>
          <a:p>
            <a:pPr algn="ctr"/>
            <a:r>
              <a:rPr lang="ru-RU" sz="3400" b="1" dirty="0" smtClean="0"/>
              <a:t>Пример приема «с удивлением»</a:t>
            </a:r>
            <a:endParaRPr lang="ru-RU" sz="3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42976" y="785794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Сущность приема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столкнуть разные мнения учеников вопросом или практическим заданием.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6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571612"/>
            <a:ext cx="7719274" cy="2928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Урок окружающего мира.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Тема.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План и карта.</a:t>
            </a:r>
          </a:p>
          <a:p>
            <a:pPr marL="92075" indent="-9525" algn="just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Учащимся предлагается изобразить в тетради яблоко, карандаш в натуральную величину. </a:t>
            </a:r>
          </a:p>
          <a:p>
            <a:pPr marL="92075" indent="-9525" algn="just">
              <a:buNone/>
            </a:pP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92075" indent="-9525" algn="just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Затем учитель дает задание изобразить дом в натуральную величину. </a:t>
            </a:r>
          </a:p>
          <a:p>
            <a:pPr marL="92075" indent="-9525" algn="just">
              <a:buNone/>
            </a:pP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92075" indent="-9525" algn="just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Так как это невозможно, учащиеся под руководством учителя приходят к выводу, что необходимо использовать масштаб.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790712" cy="857256"/>
          </a:xfrm>
        </p:spPr>
        <p:txBody>
          <a:bodyPr>
            <a:noAutofit/>
          </a:bodyPr>
          <a:lstStyle/>
          <a:p>
            <a:pPr algn="ctr"/>
            <a:r>
              <a:rPr lang="ru-RU" sz="3400" b="1" dirty="0" smtClean="0"/>
              <a:t>Пример приема «с удивлением»</a:t>
            </a:r>
            <a:endParaRPr lang="ru-RU" sz="3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42976" y="785794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Сущность приема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обнаружить житейское представление учащихся вопросом или практическим заданием «с ловушкой» («на ошибку»).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67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8072" y="1452740"/>
            <a:ext cx="7719274" cy="5143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Урок математики, 2 класс.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Цель: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ввести новое арифметическое действие – умножение.</a:t>
            </a:r>
          </a:p>
          <a:p>
            <a:pPr marL="0" indent="0">
              <a:buNone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Учащимся предлагают выполнить ряд заданий, решение которых сводится к вычислению сумм одинаковых слагаемых.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«В стакан входит 2 чашки воды, а в банку – 4 стакана. Сколько чашек воды входит в банку?»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2+2+2+2=8 (ч) </a:t>
            </a:r>
          </a:p>
          <a:p>
            <a:pPr marL="0" indent="0">
              <a:buNone/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«На одну рубашку пришивают 9 пуговиц. Сколько пуговиц надо пришить на 890 рубашек?»</a:t>
            </a:r>
          </a:p>
          <a:p>
            <a:pPr marL="0" indent="0">
              <a:buNone/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Ребята, а вы можете записать выражение к этой задаче?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А почему, в чем затруднение?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Получается слишком длинная запись.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Значит, что нам надо сегодня открыть?</a:t>
            </a:r>
          </a:p>
          <a:p>
            <a:pPr marL="0" indent="0"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Надо придумать новый короткий способ записи.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790712" cy="857256"/>
          </a:xfrm>
        </p:spPr>
        <p:txBody>
          <a:bodyPr>
            <a:noAutofit/>
          </a:bodyPr>
          <a:lstStyle/>
          <a:p>
            <a:pPr algn="ctr"/>
            <a:r>
              <a:rPr lang="ru-RU" sz="3400" b="1" dirty="0" smtClean="0"/>
              <a:t>Пример приема «с затруднением»</a:t>
            </a:r>
            <a:endParaRPr lang="ru-RU" sz="3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14414" y="785794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Сущность приема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противоречие между необходимостью и невозможностью выполнить требования учителя.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0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476672"/>
            <a:ext cx="8677184" cy="55204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u="sng" dirty="0">
                <a:latin typeface="Arial" pitchFamily="34" charset="0"/>
                <a:ea typeface="Calibri"/>
                <a:cs typeface="Arial" pitchFamily="34" charset="0"/>
              </a:rPr>
              <a:t>Актуализация знаний (5-7 минут</a:t>
            </a:r>
            <a:r>
              <a:rPr lang="ru-RU" sz="3200" b="1" u="sng" dirty="0" smtClean="0">
                <a:latin typeface="Arial" pitchFamily="34" charset="0"/>
                <a:ea typeface="Calibri"/>
                <a:cs typeface="Arial" pitchFamily="34" charset="0"/>
              </a:rPr>
              <a:t>)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   Данный этап предполагает подготовку </a:t>
            </a:r>
            <a:endParaRPr lang="ru-RU" sz="32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мышления детей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к проектировочной </a:t>
            </a:r>
            <a:endParaRPr lang="ru-RU" sz="32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деятельности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: </a:t>
            </a:r>
            <a:endParaRPr lang="ru-RU" sz="32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arenR"/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актуализацию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знаний, умений и навыков, </a:t>
            </a:r>
            <a:endParaRPr lang="ru-RU" sz="32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достаточных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для построения </a:t>
            </a:r>
            <a:endParaRPr lang="ru-RU" sz="32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нового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способа действий; </a:t>
            </a:r>
            <a:endParaRPr lang="ru-RU" sz="32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1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Я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вам предлагаю следующий отрывок из литературного произведения:</a:t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r>
              <a:rPr lang="ru-RU" sz="3200" dirty="0" err="1">
                <a:latin typeface="Arial" pitchFamily="34" charset="0"/>
                <a:cs typeface="Arial" pitchFamily="34" charset="0"/>
              </a:rPr>
              <a:t>Л.Н.Толстой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 Рассказ аэронавта.</a:t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latin typeface="Arial" pitchFamily="34" charset="0"/>
                <a:cs typeface="Arial" pitchFamily="34" charset="0"/>
              </a:rPr>
              <a:t>Герой рассказа поднялся в воздух на воздушном шаре.</a:t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latin typeface="Arial" pitchFamily="34" charset="0"/>
                <a:cs typeface="Arial" pitchFamily="34" charset="0"/>
              </a:rPr>
              <a:t>“Я посмотрел на барометр. Теперь я уже был на пять верст над землею и чувствовал, что мне воздуха мало, и я стал часто дышать. Я потянул за веревку, чтобы выпустить газ и спускаться, но ослабел ли я, или сломалось что –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нибудь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– клапан не открывался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…”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32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1556792"/>
            <a:ext cx="75608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«Если я не остановлю шар,– подумал я,–то он лопнет, и я пропал”. …Я изо всех сил ухватился за веревку и потянул. Слава Богу, – клапан открылся, засвистало что–то”.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1632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88640"/>
            <a:ext cx="770485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Вопросы: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1. Что измеряют барометром? (Атмосферное давление)</a:t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2. Почему герою стало трудно мало воздуха?(Плотность воздуха с высотой уменьшается, т.к. чем выше от поверхности Земли слой воздуха, тем слабее он сжат).</a:t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3. Почему воздушный шар , поднявшись высоко, может лопнуть?(На каждые 12 метров подъема давление уменьшается в среднем на 1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мм.рт.ст.или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133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гПа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внутри шара давление остается прежним, получается, что давление газа изнутри может сильно превысить атмосферное давление, и шар лопнет).</a:t>
            </a:r>
          </a:p>
        </p:txBody>
      </p:sp>
    </p:spTree>
    <p:extLst>
      <p:ext uri="{BB962C8B-B14F-4D97-AF65-F5344CB8AC3E}">
        <p14:creationId xmlns:p14="http://schemas.microsoft.com/office/powerpoint/2010/main" val="333637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grpSp>
        <p:nvGrpSpPr>
          <p:cNvPr id="28674" name="Группа 203"/>
          <p:cNvGrpSpPr>
            <a:grpSpLocks/>
          </p:cNvGrpSpPr>
          <p:nvPr/>
        </p:nvGrpSpPr>
        <p:grpSpPr bwMode="auto">
          <a:xfrm>
            <a:off x="428625" y="214313"/>
            <a:ext cx="5715000" cy="6072187"/>
            <a:chOff x="428596" y="214290"/>
            <a:chExt cx="5715040" cy="6072230"/>
          </a:xfrm>
        </p:grpSpPr>
        <p:sp>
          <p:nvSpPr>
            <p:cNvPr id="205" name="Прямоугольник 204"/>
            <p:cNvSpPr/>
            <p:nvPr/>
          </p:nvSpPr>
          <p:spPr>
            <a:xfrm>
              <a:off x="2928927" y="92867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6" name="Прямоугольник 205"/>
            <p:cNvSpPr/>
            <p:nvPr/>
          </p:nvSpPr>
          <p:spPr>
            <a:xfrm>
              <a:off x="2214547" y="92867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7" name="Прямоугольник 206"/>
            <p:cNvSpPr/>
            <p:nvPr/>
          </p:nvSpPr>
          <p:spPr>
            <a:xfrm>
              <a:off x="2571736" y="92867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8" name="Прямоугольник 207"/>
            <p:cNvSpPr/>
            <p:nvPr/>
          </p:nvSpPr>
          <p:spPr>
            <a:xfrm>
              <a:off x="1857356" y="92867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9" name="Прямоугольник 208"/>
            <p:cNvSpPr/>
            <p:nvPr/>
          </p:nvSpPr>
          <p:spPr>
            <a:xfrm>
              <a:off x="1142976" y="164305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1" name="Прямоугольник 210"/>
            <p:cNvSpPr/>
            <p:nvPr/>
          </p:nvSpPr>
          <p:spPr>
            <a:xfrm>
              <a:off x="2214547" y="164305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2" name="Прямоугольник 211"/>
            <p:cNvSpPr/>
            <p:nvPr/>
          </p:nvSpPr>
          <p:spPr>
            <a:xfrm>
              <a:off x="4000496" y="235743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3" name="Прямоугольник 212"/>
            <p:cNvSpPr/>
            <p:nvPr/>
          </p:nvSpPr>
          <p:spPr>
            <a:xfrm>
              <a:off x="4357687" y="235743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4" name="Прямоугольник 213"/>
            <p:cNvSpPr/>
            <p:nvPr/>
          </p:nvSpPr>
          <p:spPr>
            <a:xfrm>
              <a:off x="2571736" y="235743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5" name="Прямоугольник 214"/>
            <p:cNvSpPr/>
            <p:nvPr/>
          </p:nvSpPr>
          <p:spPr>
            <a:xfrm>
              <a:off x="2214547" y="235743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6" name="Прямоугольник 215"/>
            <p:cNvSpPr/>
            <p:nvPr/>
          </p:nvSpPr>
          <p:spPr>
            <a:xfrm>
              <a:off x="1500167" y="235743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7" name="Прямоугольник 216"/>
            <p:cNvSpPr/>
            <p:nvPr/>
          </p:nvSpPr>
          <p:spPr>
            <a:xfrm>
              <a:off x="1857356" y="235743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8" name="Прямоугольник 217"/>
            <p:cNvSpPr/>
            <p:nvPr/>
          </p:nvSpPr>
          <p:spPr>
            <a:xfrm>
              <a:off x="2928927" y="235743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9" name="Прямоугольник 218"/>
            <p:cNvSpPr/>
            <p:nvPr/>
          </p:nvSpPr>
          <p:spPr>
            <a:xfrm>
              <a:off x="3643307" y="235743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20" name="Прямоугольник 219"/>
            <p:cNvSpPr/>
            <p:nvPr/>
          </p:nvSpPr>
          <p:spPr>
            <a:xfrm>
              <a:off x="3286116" y="235743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22" name="Прямоугольник 221"/>
            <p:cNvSpPr/>
            <p:nvPr/>
          </p:nvSpPr>
          <p:spPr>
            <a:xfrm>
              <a:off x="1500167" y="92867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0" name="Прямоугольник 229"/>
            <p:cNvSpPr/>
            <p:nvPr/>
          </p:nvSpPr>
          <p:spPr>
            <a:xfrm>
              <a:off x="1500167" y="164305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1" name="Прямоугольник 61"/>
            <p:cNvSpPr/>
            <p:nvPr/>
          </p:nvSpPr>
          <p:spPr>
            <a:xfrm>
              <a:off x="1500167" y="128586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0" name="Прямоугольник 249"/>
            <p:cNvSpPr/>
            <p:nvPr/>
          </p:nvSpPr>
          <p:spPr>
            <a:xfrm>
              <a:off x="1500167" y="200024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4" name="Прямоугольник 253"/>
            <p:cNvSpPr/>
            <p:nvPr/>
          </p:nvSpPr>
          <p:spPr>
            <a:xfrm>
              <a:off x="150016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9" name="Прямоугольник 258"/>
            <p:cNvSpPr/>
            <p:nvPr/>
          </p:nvSpPr>
          <p:spPr>
            <a:xfrm>
              <a:off x="1500167" y="378619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2" name="Прямоугольник 261"/>
            <p:cNvSpPr/>
            <p:nvPr/>
          </p:nvSpPr>
          <p:spPr>
            <a:xfrm>
              <a:off x="1500167" y="307181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5" name="Прямоугольник 264"/>
            <p:cNvSpPr/>
            <p:nvPr/>
          </p:nvSpPr>
          <p:spPr>
            <a:xfrm>
              <a:off x="1500167" y="271462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70" name="Прямоугольник 269"/>
            <p:cNvSpPr/>
            <p:nvPr/>
          </p:nvSpPr>
          <p:spPr>
            <a:xfrm>
              <a:off x="1500167" y="342900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1" name="Прямоугольник 270"/>
            <p:cNvSpPr/>
            <p:nvPr/>
          </p:nvSpPr>
          <p:spPr>
            <a:xfrm>
              <a:off x="1857356" y="164305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72" name="Прямоугольник 271"/>
            <p:cNvSpPr/>
            <p:nvPr/>
          </p:nvSpPr>
          <p:spPr>
            <a:xfrm>
              <a:off x="785787" y="164305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3" name="Прямоугольник 282"/>
            <p:cNvSpPr/>
            <p:nvPr/>
          </p:nvSpPr>
          <p:spPr>
            <a:xfrm>
              <a:off x="428596" y="164305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4" name="Прямоугольник 283"/>
            <p:cNvSpPr/>
            <p:nvPr/>
          </p:nvSpPr>
          <p:spPr>
            <a:xfrm>
              <a:off x="3286116" y="521495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5" name="Прямоугольник 284"/>
            <p:cNvSpPr/>
            <p:nvPr/>
          </p:nvSpPr>
          <p:spPr>
            <a:xfrm>
              <a:off x="3286116" y="5572140"/>
              <a:ext cx="357191" cy="3571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6" name="Прямоугольник 285"/>
            <p:cNvSpPr/>
            <p:nvPr/>
          </p:nvSpPr>
          <p:spPr>
            <a:xfrm>
              <a:off x="3286116" y="3429000"/>
              <a:ext cx="357191" cy="3571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7" name="Прямоугольник 286"/>
            <p:cNvSpPr/>
            <p:nvPr/>
          </p:nvSpPr>
          <p:spPr>
            <a:xfrm>
              <a:off x="3286116" y="2714620"/>
              <a:ext cx="357191" cy="3571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8" name="Прямоугольник 287"/>
            <p:cNvSpPr/>
            <p:nvPr/>
          </p:nvSpPr>
          <p:spPr>
            <a:xfrm>
              <a:off x="3286116" y="592933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9" name="Прямоугольник 288"/>
            <p:cNvSpPr/>
            <p:nvPr/>
          </p:nvSpPr>
          <p:spPr>
            <a:xfrm>
              <a:off x="3286116" y="4857760"/>
              <a:ext cx="357191" cy="3571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0" name="Прямоугольник 289"/>
            <p:cNvSpPr/>
            <p:nvPr/>
          </p:nvSpPr>
          <p:spPr>
            <a:xfrm>
              <a:off x="3286116" y="4143380"/>
              <a:ext cx="357191" cy="3571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xmlns:mc="http://schemas.openxmlformats.org/markup-compatibility/2006" xmlns:a14="http://schemas.microsoft.com/office/drawing/2010/main" val="FF0000" mc:Ignorable="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1" name="Прямоугольник 290"/>
            <p:cNvSpPr/>
            <p:nvPr/>
          </p:nvSpPr>
          <p:spPr>
            <a:xfrm>
              <a:off x="3286116" y="450057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2" name="Прямоугольник 291"/>
            <p:cNvSpPr/>
            <p:nvPr/>
          </p:nvSpPr>
          <p:spPr>
            <a:xfrm>
              <a:off x="3286116" y="378619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3" name="Прямоугольник 292"/>
            <p:cNvSpPr/>
            <p:nvPr/>
          </p:nvSpPr>
          <p:spPr>
            <a:xfrm>
              <a:off x="3286116" y="307181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8867" name="Группа 190"/>
            <p:cNvGrpSpPr>
              <a:grpSpLocks/>
            </p:cNvGrpSpPr>
            <p:nvPr/>
          </p:nvGrpSpPr>
          <p:grpSpPr bwMode="auto">
            <a:xfrm>
              <a:off x="4000496" y="214290"/>
              <a:ext cx="2143140" cy="3214710"/>
              <a:chOff x="4000496" y="214290"/>
              <a:chExt cx="2143140" cy="3214710"/>
            </a:xfrm>
          </p:grpSpPr>
          <p:sp>
            <p:nvSpPr>
              <p:cNvPr id="318" name="Прямоугольник 317"/>
              <p:cNvSpPr/>
              <p:nvPr/>
            </p:nvSpPr>
            <p:spPr>
              <a:xfrm>
                <a:off x="4357687" y="928670"/>
                <a:ext cx="357189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9" name="Прямоугольник 318"/>
              <p:cNvSpPr/>
              <p:nvPr/>
            </p:nvSpPr>
            <p:spPr>
              <a:xfrm>
                <a:off x="4357687" y="214290"/>
                <a:ext cx="357189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0" name="Прямоугольник 319"/>
              <p:cNvSpPr/>
              <p:nvPr/>
            </p:nvSpPr>
            <p:spPr>
              <a:xfrm>
                <a:off x="5429256" y="1285860"/>
                <a:ext cx="357191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1" name="Прямоугольник 320"/>
              <p:cNvSpPr/>
              <p:nvPr/>
            </p:nvSpPr>
            <p:spPr>
              <a:xfrm>
                <a:off x="4000496" y="1285860"/>
                <a:ext cx="357191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2" name="Прямоугольник 321"/>
              <p:cNvSpPr/>
              <p:nvPr/>
            </p:nvSpPr>
            <p:spPr>
              <a:xfrm>
                <a:off x="5786447" y="128586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3" name="Прямоугольник 322"/>
              <p:cNvSpPr/>
              <p:nvPr/>
            </p:nvSpPr>
            <p:spPr>
              <a:xfrm>
                <a:off x="4357687" y="200024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4" name="Прямоугольник 323"/>
              <p:cNvSpPr/>
              <p:nvPr/>
            </p:nvSpPr>
            <p:spPr>
              <a:xfrm>
                <a:off x="4357687" y="57148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5" name="Прямоугольник 324"/>
              <p:cNvSpPr/>
              <p:nvPr/>
            </p:nvSpPr>
            <p:spPr>
              <a:xfrm>
                <a:off x="5072067" y="128586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6" name="Прямоугольник 325"/>
              <p:cNvSpPr/>
              <p:nvPr/>
            </p:nvSpPr>
            <p:spPr>
              <a:xfrm>
                <a:off x="4357687" y="3071810"/>
                <a:ext cx="357189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7" name="Прямоугольник 326"/>
              <p:cNvSpPr/>
              <p:nvPr/>
            </p:nvSpPr>
            <p:spPr>
              <a:xfrm>
                <a:off x="4714876" y="1285860"/>
                <a:ext cx="357191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8" name="Прямоугольник 39"/>
              <p:cNvSpPr/>
              <p:nvPr/>
            </p:nvSpPr>
            <p:spPr>
              <a:xfrm>
                <a:off x="4357687" y="128586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9" name="Прямоугольник 40"/>
              <p:cNvSpPr/>
              <p:nvPr/>
            </p:nvSpPr>
            <p:spPr>
              <a:xfrm>
                <a:off x="4357687" y="1643050"/>
                <a:ext cx="357189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0" name="Прямоугольник 41"/>
              <p:cNvSpPr/>
              <p:nvPr/>
            </p:nvSpPr>
            <p:spPr>
              <a:xfrm>
                <a:off x="4357687" y="271462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28868" name="Группа 189"/>
            <p:cNvGrpSpPr>
              <a:grpSpLocks/>
            </p:cNvGrpSpPr>
            <p:nvPr/>
          </p:nvGrpSpPr>
          <p:grpSpPr bwMode="auto">
            <a:xfrm>
              <a:off x="2571736" y="4857760"/>
              <a:ext cx="1785950" cy="357190"/>
              <a:chOff x="2571736" y="4857760"/>
              <a:chExt cx="1785950" cy="357190"/>
            </a:xfrm>
          </p:grpSpPr>
          <p:sp>
            <p:nvSpPr>
              <p:cNvPr id="314" name="Прямоугольник 313"/>
              <p:cNvSpPr/>
              <p:nvPr/>
            </p:nvSpPr>
            <p:spPr>
              <a:xfrm>
                <a:off x="3643306" y="485776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5" name="Прямоугольник 314"/>
              <p:cNvSpPr/>
              <p:nvPr/>
            </p:nvSpPr>
            <p:spPr>
              <a:xfrm>
                <a:off x="2928926" y="485776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6" name="Прямоугольник 315"/>
              <p:cNvSpPr/>
              <p:nvPr/>
            </p:nvSpPr>
            <p:spPr>
              <a:xfrm>
                <a:off x="4000496" y="485776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7" name="Прямоугольник 316"/>
              <p:cNvSpPr/>
              <p:nvPr/>
            </p:nvSpPr>
            <p:spPr>
              <a:xfrm>
                <a:off x="2571736" y="485776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28869" name="Группа 260"/>
            <p:cNvGrpSpPr>
              <a:grpSpLocks/>
            </p:cNvGrpSpPr>
            <p:nvPr/>
          </p:nvGrpSpPr>
          <p:grpSpPr bwMode="auto">
            <a:xfrm>
              <a:off x="5429256" y="571480"/>
              <a:ext cx="357190" cy="3214710"/>
              <a:chOff x="5429256" y="571480"/>
              <a:chExt cx="357190" cy="3214710"/>
            </a:xfrm>
          </p:grpSpPr>
          <p:sp>
            <p:nvSpPr>
              <p:cNvPr id="306" name="Прямоугольник 305"/>
              <p:cNvSpPr/>
              <p:nvPr/>
            </p:nvSpPr>
            <p:spPr>
              <a:xfrm>
                <a:off x="5429256" y="928671"/>
                <a:ext cx="357190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7" name="Прямоугольник 306"/>
              <p:cNvSpPr/>
              <p:nvPr/>
            </p:nvSpPr>
            <p:spPr>
              <a:xfrm>
                <a:off x="5429256" y="1643051"/>
                <a:ext cx="357190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8" name="Прямоугольник 307"/>
              <p:cNvSpPr/>
              <p:nvPr/>
            </p:nvSpPr>
            <p:spPr>
              <a:xfrm>
                <a:off x="5429256" y="271462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9" name="Прямоугольник 308"/>
              <p:cNvSpPr/>
              <p:nvPr/>
            </p:nvSpPr>
            <p:spPr>
              <a:xfrm>
                <a:off x="5429256" y="2357431"/>
                <a:ext cx="357190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0" name="Прямоугольник 309"/>
              <p:cNvSpPr/>
              <p:nvPr/>
            </p:nvSpPr>
            <p:spPr>
              <a:xfrm>
                <a:off x="5429256" y="57148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1" name="Прямоугольник 310"/>
              <p:cNvSpPr/>
              <p:nvPr/>
            </p:nvSpPr>
            <p:spPr>
              <a:xfrm>
                <a:off x="5429256" y="200024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2" name="Прямоугольник 311"/>
              <p:cNvSpPr/>
              <p:nvPr/>
            </p:nvSpPr>
            <p:spPr>
              <a:xfrm>
                <a:off x="5429256" y="3071811"/>
                <a:ext cx="357190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3" name="Прямоугольник 312"/>
              <p:cNvSpPr/>
              <p:nvPr/>
            </p:nvSpPr>
            <p:spPr>
              <a:xfrm>
                <a:off x="5429256" y="342900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97" name="Прямоугольник 296"/>
            <p:cNvSpPr/>
            <p:nvPr/>
          </p:nvSpPr>
          <p:spPr>
            <a:xfrm>
              <a:off x="364330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8" name="Прямоугольник 297"/>
            <p:cNvSpPr/>
            <p:nvPr/>
          </p:nvSpPr>
          <p:spPr>
            <a:xfrm>
              <a:off x="5429256" y="4143380"/>
              <a:ext cx="357191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9" name="Прямоугольник 298"/>
            <p:cNvSpPr/>
            <p:nvPr/>
          </p:nvSpPr>
          <p:spPr>
            <a:xfrm>
              <a:off x="435768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0" name="Прямоугольник 299"/>
            <p:cNvSpPr/>
            <p:nvPr/>
          </p:nvSpPr>
          <p:spPr>
            <a:xfrm>
              <a:off x="507206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1" name="Прямоугольник 300"/>
            <p:cNvSpPr/>
            <p:nvPr/>
          </p:nvSpPr>
          <p:spPr>
            <a:xfrm>
              <a:off x="4714876" y="4143380"/>
              <a:ext cx="357191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2" name="Прямоугольник 301"/>
            <p:cNvSpPr/>
            <p:nvPr/>
          </p:nvSpPr>
          <p:spPr>
            <a:xfrm>
              <a:off x="4000496" y="4143380"/>
              <a:ext cx="357191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3" name="Прямоугольник 302"/>
            <p:cNvSpPr/>
            <p:nvPr/>
          </p:nvSpPr>
          <p:spPr>
            <a:xfrm>
              <a:off x="292892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4" name="Прямоугольник 303"/>
            <p:cNvSpPr/>
            <p:nvPr/>
          </p:nvSpPr>
          <p:spPr>
            <a:xfrm>
              <a:off x="2571736" y="4143380"/>
              <a:ext cx="357191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5" name="Прямоугольник 304"/>
            <p:cNvSpPr/>
            <p:nvPr/>
          </p:nvSpPr>
          <p:spPr>
            <a:xfrm>
              <a:off x="578644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6" name="Группа 44"/>
          <p:cNvGrpSpPr>
            <a:grpSpLocks/>
          </p:cNvGrpSpPr>
          <p:nvPr/>
        </p:nvGrpSpPr>
        <p:grpSpPr bwMode="auto">
          <a:xfrm>
            <a:off x="1500188" y="2357438"/>
            <a:ext cx="3214687" cy="369887"/>
            <a:chOff x="785786" y="2357430"/>
            <a:chExt cx="3214710" cy="369332"/>
          </a:xfrm>
        </p:grpSpPr>
        <p:sp>
          <p:nvSpPr>
            <p:cNvPr id="28821" name="TextBox 32"/>
            <p:cNvSpPr txBox="1">
              <a:spLocks noChangeArrowheads="1"/>
            </p:cNvSpPr>
            <p:nvPr/>
          </p:nvSpPr>
          <p:spPr bwMode="auto">
            <a:xfrm>
              <a:off x="78578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28822" name="TextBox 33"/>
            <p:cNvSpPr txBox="1">
              <a:spLocks noChangeArrowheads="1"/>
            </p:cNvSpPr>
            <p:nvPr/>
          </p:nvSpPr>
          <p:spPr bwMode="auto">
            <a:xfrm>
              <a:off x="185735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sp>
          <p:nvSpPr>
            <p:cNvPr id="28823" name="TextBox 34"/>
            <p:cNvSpPr txBox="1">
              <a:spLocks noChangeArrowheads="1"/>
            </p:cNvSpPr>
            <p:nvPr/>
          </p:nvSpPr>
          <p:spPr bwMode="auto">
            <a:xfrm>
              <a:off x="114297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У</a:t>
              </a:r>
            </a:p>
          </p:txBody>
        </p:sp>
        <p:sp>
          <p:nvSpPr>
            <p:cNvPr id="28824" name="TextBox 35"/>
            <p:cNvSpPr txBox="1">
              <a:spLocks noChangeArrowheads="1"/>
            </p:cNvSpPr>
            <p:nvPr/>
          </p:nvSpPr>
          <p:spPr bwMode="auto">
            <a:xfrm>
              <a:off x="257173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28825" name="TextBox 36"/>
            <p:cNvSpPr txBox="1">
              <a:spLocks noChangeArrowheads="1"/>
            </p:cNvSpPr>
            <p:nvPr/>
          </p:nvSpPr>
          <p:spPr bwMode="auto">
            <a:xfrm>
              <a:off x="150016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28826" name="TextBox 37"/>
            <p:cNvSpPr txBox="1">
              <a:spLocks noChangeArrowheads="1"/>
            </p:cNvSpPr>
            <p:nvPr/>
          </p:nvSpPr>
          <p:spPr bwMode="auto">
            <a:xfrm>
              <a:off x="292892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А</a:t>
              </a:r>
            </a:p>
          </p:txBody>
        </p:sp>
        <p:sp>
          <p:nvSpPr>
            <p:cNvPr id="28827" name="TextBox 38"/>
            <p:cNvSpPr txBox="1">
              <a:spLocks noChangeArrowheads="1"/>
            </p:cNvSpPr>
            <p:nvPr/>
          </p:nvSpPr>
          <p:spPr bwMode="auto">
            <a:xfrm>
              <a:off x="328611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28828" name="TextBox 39"/>
            <p:cNvSpPr txBox="1">
              <a:spLocks noChangeArrowheads="1"/>
            </p:cNvSpPr>
            <p:nvPr/>
          </p:nvSpPr>
          <p:spPr bwMode="auto">
            <a:xfrm>
              <a:off x="364330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А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14546" y="2357430"/>
              <a:ext cx="357190" cy="3693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810" b="1" strike="sngStrike" dirty="0">
                  <a:latin typeface="Constantia" pitchFamily="18" charset="0"/>
                </a:rPr>
                <a:t>-</a:t>
              </a:r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1000100" y="857232"/>
            <a:ext cx="428628" cy="42862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CCFF" mc:Ignorable="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  <a:latin typeface="Constantia" pitchFamily="18" charset="0"/>
              </a:rPr>
              <a:t>2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428728" y="428604"/>
            <a:ext cx="428628" cy="42862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66CCFF" mc:Ignorable="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  <a:latin typeface="Constantia" pitchFamily="18" charset="0"/>
              </a:rPr>
              <a:t>4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0" y="1571612"/>
            <a:ext cx="428596" cy="42862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99" mc:Ignorable="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  <a:latin typeface="Constantia" pitchFamily="18" charset="0"/>
              </a:rPr>
              <a:t>3</a:t>
            </a:r>
          </a:p>
        </p:txBody>
      </p:sp>
      <p:grpSp>
        <p:nvGrpSpPr>
          <p:cNvPr id="7" name="Группа 103"/>
          <p:cNvGrpSpPr>
            <a:grpSpLocks/>
          </p:cNvGrpSpPr>
          <p:nvPr/>
        </p:nvGrpSpPr>
        <p:grpSpPr bwMode="auto">
          <a:xfrm>
            <a:off x="428625" y="1643063"/>
            <a:ext cx="2143125" cy="369887"/>
            <a:chOff x="428596" y="1643050"/>
            <a:chExt cx="2143140" cy="369332"/>
          </a:xfrm>
        </p:grpSpPr>
        <p:sp>
          <p:nvSpPr>
            <p:cNvPr id="28815" name="TextBox 96"/>
            <p:cNvSpPr txBox="1">
              <a:spLocks noChangeArrowheads="1"/>
            </p:cNvSpPr>
            <p:nvPr/>
          </p:nvSpPr>
          <p:spPr bwMode="auto">
            <a:xfrm>
              <a:off x="42859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Х</a:t>
              </a:r>
            </a:p>
          </p:txBody>
        </p:sp>
        <p:sp>
          <p:nvSpPr>
            <p:cNvPr id="28816" name="TextBox 98"/>
            <p:cNvSpPr txBox="1">
              <a:spLocks noChangeArrowheads="1"/>
            </p:cNvSpPr>
            <p:nvPr/>
          </p:nvSpPr>
          <p:spPr bwMode="auto">
            <a:xfrm>
              <a:off x="114297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28817" name="TextBox 99"/>
            <p:cNvSpPr txBox="1">
              <a:spLocks noChangeArrowheads="1"/>
            </p:cNvSpPr>
            <p:nvPr/>
          </p:nvSpPr>
          <p:spPr bwMode="auto">
            <a:xfrm>
              <a:off x="78578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Е</a:t>
              </a:r>
            </a:p>
          </p:txBody>
        </p:sp>
        <p:sp>
          <p:nvSpPr>
            <p:cNvPr id="28818" name="TextBox 100"/>
            <p:cNvSpPr txBox="1">
              <a:spLocks noChangeArrowheads="1"/>
            </p:cNvSpPr>
            <p:nvPr/>
          </p:nvSpPr>
          <p:spPr bwMode="auto">
            <a:xfrm>
              <a:off x="185735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Л</a:t>
              </a:r>
            </a:p>
          </p:txBody>
        </p:sp>
        <p:sp>
          <p:nvSpPr>
            <p:cNvPr id="28819" name="TextBox 101"/>
            <p:cNvSpPr txBox="1">
              <a:spLocks noChangeArrowheads="1"/>
            </p:cNvSpPr>
            <p:nvPr/>
          </p:nvSpPr>
          <p:spPr bwMode="auto">
            <a:xfrm>
              <a:off x="150016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У</a:t>
              </a:r>
            </a:p>
          </p:txBody>
        </p:sp>
        <p:sp>
          <p:nvSpPr>
            <p:cNvPr id="28820" name="TextBox 102"/>
            <p:cNvSpPr txBox="1">
              <a:spLocks noChangeArrowheads="1"/>
            </p:cNvSpPr>
            <p:nvPr/>
          </p:nvSpPr>
          <p:spPr bwMode="auto">
            <a:xfrm>
              <a:off x="221454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Ь</a:t>
              </a:r>
            </a:p>
          </p:txBody>
        </p:sp>
      </p:grpSp>
      <p:grpSp>
        <p:nvGrpSpPr>
          <p:cNvPr id="8" name="Группа 111"/>
          <p:cNvGrpSpPr>
            <a:grpSpLocks/>
          </p:cNvGrpSpPr>
          <p:nvPr/>
        </p:nvGrpSpPr>
        <p:grpSpPr bwMode="auto">
          <a:xfrm>
            <a:off x="1500188" y="928688"/>
            <a:ext cx="1785937" cy="369887"/>
            <a:chOff x="1500166" y="928670"/>
            <a:chExt cx="1785950" cy="369332"/>
          </a:xfrm>
        </p:grpSpPr>
        <p:sp>
          <p:nvSpPr>
            <p:cNvPr id="28810" name="TextBox 106"/>
            <p:cNvSpPr txBox="1">
              <a:spLocks noChangeArrowheads="1"/>
            </p:cNvSpPr>
            <p:nvPr/>
          </p:nvSpPr>
          <p:spPr bwMode="auto">
            <a:xfrm>
              <a:off x="150016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С</a:t>
              </a:r>
            </a:p>
          </p:txBody>
        </p:sp>
        <p:sp>
          <p:nvSpPr>
            <p:cNvPr id="28811" name="TextBox 107"/>
            <p:cNvSpPr txBox="1">
              <a:spLocks noChangeArrowheads="1"/>
            </p:cNvSpPr>
            <p:nvPr/>
          </p:nvSpPr>
          <p:spPr bwMode="auto">
            <a:xfrm>
              <a:off x="185735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Н</a:t>
              </a:r>
            </a:p>
          </p:txBody>
        </p:sp>
        <p:sp>
          <p:nvSpPr>
            <p:cNvPr id="28812" name="TextBox 108"/>
            <p:cNvSpPr txBox="1">
              <a:spLocks noChangeArrowheads="1"/>
            </p:cNvSpPr>
            <p:nvPr/>
          </p:nvSpPr>
          <p:spPr bwMode="auto">
            <a:xfrm>
              <a:off x="221454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sp>
          <p:nvSpPr>
            <p:cNvPr id="28813" name="TextBox 109"/>
            <p:cNvSpPr txBox="1">
              <a:spLocks noChangeArrowheads="1"/>
            </p:cNvSpPr>
            <p:nvPr/>
          </p:nvSpPr>
          <p:spPr bwMode="auto">
            <a:xfrm>
              <a:off x="257173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Ф</a:t>
              </a:r>
            </a:p>
          </p:txBody>
        </p:sp>
        <p:sp>
          <p:nvSpPr>
            <p:cNvPr id="28814" name="TextBox 110"/>
            <p:cNvSpPr txBox="1">
              <a:spLocks noChangeArrowheads="1"/>
            </p:cNvSpPr>
            <p:nvPr/>
          </p:nvSpPr>
          <p:spPr bwMode="auto">
            <a:xfrm>
              <a:off x="292892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Ф</a:t>
              </a:r>
            </a:p>
          </p:txBody>
        </p:sp>
      </p:grpSp>
      <p:grpSp>
        <p:nvGrpSpPr>
          <p:cNvPr id="9" name="Группа 121"/>
          <p:cNvGrpSpPr>
            <a:grpSpLocks/>
          </p:cNvGrpSpPr>
          <p:nvPr/>
        </p:nvGrpSpPr>
        <p:grpSpPr bwMode="auto">
          <a:xfrm>
            <a:off x="1500188" y="1285875"/>
            <a:ext cx="357187" cy="3227388"/>
            <a:chOff x="1500166" y="1285860"/>
            <a:chExt cx="357190" cy="3226852"/>
          </a:xfrm>
        </p:grpSpPr>
        <p:sp>
          <p:nvSpPr>
            <p:cNvPr id="28803" name="TextBox 112"/>
            <p:cNvSpPr txBox="1">
              <a:spLocks noChangeArrowheads="1"/>
            </p:cNvSpPr>
            <p:nvPr/>
          </p:nvSpPr>
          <p:spPr bwMode="auto">
            <a:xfrm>
              <a:off x="150016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Н</a:t>
              </a:r>
            </a:p>
          </p:txBody>
        </p:sp>
        <p:sp>
          <p:nvSpPr>
            <p:cNvPr id="28804" name="TextBox 115"/>
            <p:cNvSpPr txBox="1">
              <a:spLocks noChangeArrowheads="1"/>
            </p:cNvSpPr>
            <p:nvPr/>
          </p:nvSpPr>
          <p:spPr bwMode="auto">
            <a:xfrm>
              <a:off x="1500166" y="414338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К</a:t>
              </a:r>
            </a:p>
          </p:txBody>
        </p:sp>
        <p:sp>
          <p:nvSpPr>
            <p:cNvPr id="28805" name="TextBox 116"/>
            <p:cNvSpPr txBox="1">
              <a:spLocks noChangeArrowheads="1"/>
            </p:cNvSpPr>
            <p:nvPr/>
          </p:nvSpPr>
          <p:spPr bwMode="auto">
            <a:xfrm>
              <a:off x="1500166" y="378619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sp>
          <p:nvSpPr>
            <p:cNvPr id="28806" name="TextBox 117"/>
            <p:cNvSpPr txBox="1">
              <a:spLocks noChangeArrowheads="1"/>
            </p:cNvSpPr>
            <p:nvPr/>
          </p:nvSpPr>
          <p:spPr bwMode="auto">
            <a:xfrm>
              <a:off x="1500166" y="342900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Р</a:t>
              </a:r>
            </a:p>
          </p:txBody>
        </p:sp>
        <p:sp>
          <p:nvSpPr>
            <p:cNvPr id="28807" name="TextBox 118"/>
            <p:cNvSpPr txBox="1">
              <a:spLocks noChangeArrowheads="1"/>
            </p:cNvSpPr>
            <p:nvPr/>
          </p:nvSpPr>
          <p:spPr bwMode="auto">
            <a:xfrm>
              <a:off x="1500166" y="307181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28808" name="TextBox 119"/>
            <p:cNvSpPr txBox="1">
              <a:spLocks noChangeArrowheads="1"/>
            </p:cNvSpPr>
            <p:nvPr/>
          </p:nvSpPr>
          <p:spPr bwMode="auto">
            <a:xfrm>
              <a:off x="1500166" y="271462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У</a:t>
              </a:r>
            </a:p>
          </p:txBody>
        </p:sp>
        <p:sp>
          <p:nvSpPr>
            <p:cNvPr id="28809" name="TextBox 120"/>
            <p:cNvSpPr txBox="1">
              <a:spLocks noChangeArrowheads="1"/>
            </p:cNvSpPr>
            <p:nvPr/>
          </p:nvSpPr>
          <p:spPr bwMode="auto">
            <a:xfrm>
              <a:off x="1500166" y="200024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С</a:t>
              </a:r>
            </a:p>
          </p:txBody>
        </p:sp>
      </p:grpSp>
      <p:grpSp>
        <p:nvGrpSpPr>
          <p:cNvPr id="10" name="Группа 202"/>
          <p:cNvGrpSpPr>
            <a:grpSpLocks/>
          </p:cNvGrpSpPr>
          <p:nvPr/>
        </p:nvGrpSpPr>
        <p:grpSpPr bwMode="auto">
          <a:xfrm>
            <a:off x="3286125" y="2714625"/>
            <a:ext cx="357188" cy="3584575"/>
            <a:chOff x="214282" y="2643182"/>
            <a:chExt cx="357190" cy="3584042"/>
          </a:xfrm>
        </p:grpSpPr>
        <p:sp>
          <p:nvSpPr>
            <p:cNvPr id="28795" name="TextBox 123"/>
            <p:cNvSpPr txBox="1">
              <a:spLocks noChangeArrowheads="1"/>
            </p:cNvSpPr>
            <p:nvPr/>
          </p:nvSpPr>
          <p:spPr bwMode="auto">
            <a:xfrm>
              <a:off x="214282" y="300037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28796" name="TextBox 124"/>
            <p:cNvSpPr txBox="1">
              <a:spLocks noChangeArrowheads="1"/>
            </p:cNvSpPr>
            <p:nvPr/>
          </p:nvSpPr>
          <p:spPr bwMode="auto">
            <a:xfrm>
              <a:off x="214282" y="264318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У</a:t>
              </a:r>
            </a:p>
          </p:txBody>
        </p:sp>
        <p:sp>
          <p:nvSpPr>
            <p:cNvPr id="28797" name="TextBox 125"/>
            <p:cNvSpPr txBox="1">
              <a:spLocks noChangeArrowheads="1"/>
            </p:cNvSpPr>
            <p:nvPr/>
          </p:nvSpPr>
          <p:spPr bwMode="auto">
            <a:xfrm>
              <a:off x="214282" y="335756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14282" y="3714586"/>
              <a:ext cx="357190" cy="3698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effectLst>
                    <a:outerShdw blurRad="38100" dist="38100" dir="2700000" algn="tl">
                      <a:srgbClr xmlns:mc="http://schemas.openxmlformats.org/markup-compatibility/2006" xmlns:a14="http://schemas.microsoft.com/office/drawing/2010/main" val="000000" mc:Ignorable="">
                        <a:alpha val="43137"/>
                      </a:srgbClr>
                    </a:outerShdw>
                  </a:effectLst>
                  <a:latin typeface="Constantia" pitchFamily="18" charset="0"/>
                </a:rPr>
                <a:t>-</a:t>
              </a:r>
            </a:p>
          </p:txBody>
        </p:sp>
        <p:sp>
          <p:nvSpPr>
            <p:cNvPr id="28799" name="TextBox 128"/>
            <p:cNvSpPr txBox="1">
              <a:spLocks noChangeArrowheads="1"/>
            </p:cNvSpPr>
            <p:nvPr/>
          </p:nvSpPr>
          <p:spPr bwMode="auto">
            <a:xfrm>
              <a:off x="214282" y="442913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Р</a:t>
              </a:r>
            </a:p>
          </p:txBody>
        </p:sp>
        <p:sp>
          <p:nvSpPr>
            <p:cNvPr id="28800" name="TextBox 130"/>
            <p:cNvSpPr txBox="1">
              <a:spLocks noChangeArrowheads="1"/>
            </p:cNvSpPr>
            <p:nvPr/>
          </p:nvSpPr>
          <p:spPr bwMode="auto">
            <a:xfrm>
              <a:off x="214282" y="514351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Л</a:t>
              </a:r>
            </a:p>
          </p:txBody>
        </p:sp>
        <p:sp>
          <p:nvSpPr>
            <p:cNvPr id="28801" name="TextBox 131"/>
            <p:cNvSpPr txBox="1">
              <a:spLocks noChangeArrowheads="1"/>
            </p:cNvSpPr>
            <p:nvPr/>
          </p:nvSpPr>
          <p:spPr bwMode="auto">
            <a:xfrm>
              <a:off x="214282" y="550070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Л</a:t>
              </a:r>
            </a:p>
          </p:txBody>
        </p:sp>
        <p:sp>
          <p:nvSpPr>
            <p:cNvPr id="28802" name="TextBox 132"/>
            <p:cNvSpPr txBox="1">
              <a:spLocks noChangeArrowheads="1"/>
            </p:cNvSpPr>
            <p:nvPr/>
          </p:nvSpPr>
          <p:spPr bwMode="auto">
            <a:xfrm>
              <a:off x="214282" y="585789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Ь</a:t>
              </a:r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3214678" y="1785926"/>
            <a:ext cx="500066" cy="500066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99" mc:Ignorable="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ru-RU" sz="3600" b="1" dirty="0">
                <a:solidFill>
                  <a:schemeClr val="tx1"/>
                </a:solidFill>
                <a:latin typeface="Constantia" pitchFamily="18" charset="0"/>
              </a:rPr>
              <a:t>10</a:t>
            </a:r>
          </a:p>
        </p:txBody>
      </p:sp>
      <p:grpSp>
        <p:nvGrpSpPr>
          <p:cNvPr id="11" name="Группа 201"/>
          <p:cNvGrpSpPr>
            <a:grpSpLocks/>
          </p:cNvGrpSpPr>
          <p:nvPr/>
        </p:nvGrpSpPr>
        <p:grpSpPr bwMode="auto">
          <a:xfrm>
            <a:off x="2571750" y="4857750"/>
            <a:ext cx="1785938" cy="369888"/>
            <a:chOff x="785786" y="6072206"/>
            <a:chExt cx="1785950" cy="369332"/>
          </a:xfrm>
        </p:grpSpPr>
        <p:sp>
          <p:nvSpPr>
            <p:cNvPr id="28789" name="TextBox 129"/>
            <p:cNvSpPr txBox="1">
              <a:spLocks noChangeArrowheads="1"/>
            </p:cNvSpPr>
            <p:nvPr/>
          </p:nvSpPr>
          <p:spPr bwMode="auto">
            <a:xfrm>
              <a:off x="1500166" y="6072206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О</a:t>
              </a:r>
            </a:p>
          </p:txBody>
        </p:sp>
        <p:grpSp>
          <p:nvGrpSpPr>
            <p:cNvPr id="28790" name="Группа 263"/>
            <p:cNvGrpSpPr>
              <a:grpSpLocks/>
            </p:cNvGrpSpPr>
            <p:nvPr/>
          </p:nvGrpSpPr>
          <p:grpSpPr bwMode="auto">
            <a:xfrm>
              <a:off x="785786" y="6072206"/>
              <a:ext cx="1785950" cy="369332"/>
              <a:chOff x="2571736" y="4857760"/>
              <a:chExt cx="1785950" cy="369332"/>
            </a:xfrm>
          </p:grpSpPr>
          <p:sp>
            <p:nvSpPr>
              <p:cNvPr id="28791" name="TextBox 237"/>
              <p:cNvSpPr txBox="1">
                <a:spLocks noChangeArrowheads="1"/>
              </p:cNvSpPr>
              <p:nvPr/>
            </p:nvSpPr>
            <p:spPr bwMode="auto">
              <a:xfrm>
                <a:off x="2571736" y="485776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С</a:t>
                </a:r>
              </a:p>
            </p:txBody>
          </p:sp>
          <p:sp>
            <p:nvSpPr>
              <p:cNvPr id="28792" name="TextBox 239"/>
              <p:cNvSpPr txBox="1">
                <a:spLocks noChangeArrowheads="1"/>
              </p:cNvSpPr>
              <p:nvPr/>
            </p:nvSpPr>
            <p:spPr bwMode="auto">
              <a:xfrm>
                <a:off x="2928926" y="485776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Н</a:t>
                </a:r>
              </a:p>
            </p:txBody>
          </p:sp>
          <p:sp>
            <p:nvSpPr>
              <p:cNvPr id="28793" name="TextBox 241"/>
              <p:cNvSpPr txBox="1">
                <a:spLocks noChangeArrowheads="1"/>
              </p:cNvSpPr>
              <p:nvPr/>
            </p:nvSpPr>
            <p:spPr bwMode="auto">
              <a:xfrm>
                <a:off x="4000496" y="485776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К</a:t>
                </a:r>
              </a:p>
            </p:txBody>
          </p:sp>
          <p:sp>
            <p:nvSpPr>
              <p:cNvPr id="28794" name="TextBox 242"/>
              <p:cNvSpPr txBox="1">
                <a:spLocks noChangeArrowheads="1"/>
              </p:cNvSpPr>
              <p:nvPr/>
            </p:nvSpPr>
            <p:spPr bwMode="auto">
              <a:xfrm>
                <a:off x="3643306" y="485776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Р</a:t>
                </a:r>
              </a:p>
            </p:txBody>
          </p:sp>
        </p:grpSp>
      </p:grpSp>
      <p:grpSp>
        <p:nvGrpSpPr>
          <p:cNvPr id="13" name="Группа 265"/>
          <p:cNvGrpSpPr>
            <a:grpSpLocks/>
          </p:cNvGrpSpPr>
          <p:nvPr/>
        </p:nvGrpSpPr>
        <p:grpSpPr bwMode="auto">
          <a:xfrm>
            <a:off x="4000500" y="1285875"/>
            <a:ext cx="2143125" cy="369888"/>
            <a:chOff x="4000496" y="1285860"/>
            <a:chExt cx="2143140" cy="369332"/>
          </a:xfrm>
        </p:grpSpPr>
        <p:sp>
          <p:nvSpPr>
            <p:cNvPr id="28784" name="TextBox 244"/>
            <p:cNvSpPr txBox="1">
              <a:spLocks noChangeArrowheads="1"/>
            </p:cNvSpPr>
            <p:nvPr/>
          </p:nvSpPr>
          <p:spPr bwMode="auto">
            <a:xfrm>
              <a:off x="400049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В</a:t>
              </a:r>
            </a:p>
          </p:txBody>
        </p:sp>
        <p:sp>
          <p:nvSpPr>
            <p:cNvPr id="28785" name="TextBox 248"/>
            <p:cNvSpPr txBox="1">
              <a:spLocks noChangeArrowheads="1"/>
            </p:cNvSpPr>
            <p:nvPr/>
          </p:nvSpPr>
          <p:spPr bwMode="auto">
            <a:xfrm>
              <a:off x="471487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Ф</a:t>
              </a:r>
            </a:p>
          </p:txBody>
        </p:sp>
        <p:sp>
          <p:nvSpPr>
            <p:cNvPr id="28786" name="TextBox 252"/>
            <p:cNvSpPr txBox="1">
              <a:spLocks noChangeArrowheads="1"/>
            </p:cNvSpPr>
            <p:nvPr/>
          </p:nvSpPr>
          <p:spPr bwMode="auto">
            <a:xfrm>
              <a:off x="507206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С</a:t>
              </a:r>
            </a:p>
          </p:txBody>
        </p:sp>
        <p:sp>
          <p:nvSpPr>
            <p:cNvPr id="28787" name="TextBox 254"/>
            <p:cNvSpPr txBox="1">
              <a:spLocks noChangeArrowheads="1"/>
            </p:cNvSpPr>
            <p:nvPr/>
          </p:nvSpPr>
          <p:spPr bwMode="auto">
            <a:xfrm>
              <a:off x="542925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Л</a:t>
              </a:r>
            </a:p>
          </p:txBody>
        </p:sp>
        <p:sp>
          <p:nvSpPr>
            <p:cNvPr id="28788" name="TextBox 256"/>
            <p:cNvSpPr txBox="1">
              <a:spLocks noChangeArrowheads="1"/>
            </p:cNvSpPr>
            <p:nvPr/>
          </p:nvSpPr>
          <p:spPr bwMode="auto">
            <a:xfrm>
              <a:off x="578644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А</a:t>
              </a:r>
            </a:p>
          </p:txBody>
        </p:sp>
      </p:grpSp>
      <p:grpSp>
        <p:nvGrpSpPr>
          <p:cNvPr id="14" name="Группа 200"/>
          <p:cNvGrpSpPr>
            <a:grpSpLocks/>
          </p:cNvGrpSpPr>
          <p:nvPr/>
        </p:nvGrpSpPr>
        <p:grpSpPr bwMode="auto">
          <a:xfrm>
            <a:off x="2571750" y="4143375"/>
            <a:ext cx="3500438" cy="369888"/>
            <a:chOff x="714348" y="6143644"/>
            <a:chExt cx="3500462" cy="369332"/>
          </a:xfrm>
        </p:grpSpPr>
        <p:sp>
          <p:nvSpPr>
            <p:cNvPr id="28773" name="TextBox 231"/>
            <p:cNvSpPr txBox="1">
              <a:spLocks noChangeArrowheads="1"/>
            </p:cNvSpPr>
            <p:nvPr/>
          </p:nvSpPr>
          <p:spPr bwMode="auto">
            <a:xfrm>
              <a:off x="714348" y="6143644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Х</a:t>
              </a:r>
            </a:p>
          </p:txBody>
        </p:sp>
        <p:grpSp>
          <p:nvGrpSpPr>
            <p:cNvPr id="28774" name="Группа 192"/>
            <p:cNvGrpSpPr>
              <a:grpSpLocks/>
            </p:cNvGrpSpPr>
            <p:nvPr/>
          </p:nvGrpSpPr>
          <p:grpSpPr bwMode="auto">
            <a:xfrm>
              <a:off x="1071538" y="6143644"/>
              <a:ext cx="3143272" cy="369332"/>
              <a:chOff x="1071538" y="6143644"/>
              <a:chExt cx="3143272" cy="369332"/>
            </a:xfrm>
          </p:grpSpPr>
          <p:sp>
            <p:nvSpPr>
              <p:cNvPr id="28775" name="TextBox 126"/>
              <p:cNvSpPr txBox="1">
                <a:spLocks noChangeArrowheads="1"/>
              </p:cNvSpPr>
              <p:nvPr/>
            </p:nvSpPr>
            <p:spPr bwMode="auto">
              <a:xfrm>
                <a:off x="142872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Т</a:t>
                </a:r>
              </a:p>
            </p:txBody>
          </p:sp>
          <p:sp>
            <p:nvSpPr>
              <p:cNvPr id="28776" name="TextBox 257"/>
              <p:cNvSpPr txBox="1">
                <a:spLocks noChangeArrowheads="1"/>
              </p:cNvSpPr>
              <p:nvPr/>
            </p:nvSpPr>
            <p:spPr bwMode="auto">
              <a:xfrm>
                <a:off x="3857620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Ы</a:t>
                </a:r>
              </a:p>
            </p:txBody>
          </p:sp>
          <p:sp>
            <p:nvSpPr>
              <p:cNvPr id="28777" name="TextBox 232"/>
              <p:cNvSpPr txBox="1">
                <a:spLocks noChangeArrowheads="1"/>
              </p:cNvSpPr>
              <p:nvPr/>
            </p:nvSpPr>
            <p:spPr bwMode="auto">
              <a:xfrm>
                <a:off x="178591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И</a:t>
                </a:r>
              </a:p>
            </p:txBody>
          </p:sp>
          <p:sp>
            <p:nvSpPr>
              <p:cNvPr id="28778" name="TextBox 233"/>
              <p:cNvSpPr txBox="1">
                <a:spLocks noChangeArrowheads="1"/>
              </p:cNvSpPr>
              <p:nvPr/>
            </p:nvSpPr>
            <p:spPr bwMode="auto">
              <a:xfrm>
                <a:off x="107153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А</a:t>
                </a:r>
              </a:p>
            </p:txBody>
          </p:sp>
          <p:sp>
            <p:nvSpPr>
              <p:cNvPr id="28779" name="TextBox 234"/>
              <p:cNvSpPr txBox="1">
                <a:spLocks noChangeArrowheads="1"/>
              </p:cNvSpPr>
              <p:nvPr/>
            </p:nvSpPr>
            <p:spPr bwMode="auto">
              <a:xfrm>
                <a:off x="214310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Ф</a:t>
                </a:r>
              </a:p>
            </p:txBody>
          </p:sp>
          <p:sp>
            <p:nvSpPr>
              <p:cNvPr id="28780" name="TextBox 235"/>
              <p:cNvSpPr txBox="1">
                <a:spLocks noChangeArrowheads="1"/>
              </p:cNvSpPr>
              <p:nvPr/>
            </p:nvSpPr>
            <p:spPr bwMode="auto">
              <a:xfrm>
                <a:off x="285748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А</a:t>
                </a:r>
              </a:p>
            </p:txBody>
          </p:sp>
          <p:sp>
            <p:nvSpPr>
              <p:cNvPr id="28781" name="TextBox 236"/>
              <p:cNvSpPr txBox="1">
                <a:spLocks noChangeArrowheads="1"/>
              </p:cNvSpPr>
              <p:nvPr/>
            </p:nvSpPr>
            <p:spPr bwMode="auto">
              <a:xfrm>
                <a:off x="250029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Н</a:t>
                </a:r>
              </a:p>
            </p:txBody>
          </p:sp>
          <p:sp>
            <p:nvSpPr>
              <p:cNvPr id="28782" name="TextBox 238"/>
              <p:cNvSpPr txBox="1">
                <a:spLocks noChangeArrowheads="1"/>
              </p:cNvSpPr>
              <p:nvPr/>
            </p:nvSpPr>
            <p:spPr bwMode="auto">
              <a:xfrm>
                <a:off x="321467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Т</a:t>
                </a:r>
              </a:p>
            </p:txBody>
          </p:sp>
          <p:sp>
            <p:nvSpPr>
              <p:cNvPr id="28783" name="TextBox 240"/>
              <p:cNvSpPr txBox="1">
                <a:spLocks noChangeArrowheads="1"/>
              </p:cNvSpPr>
              <p:nvPr/>
            </p:nvSpPr>
            <p:spPr bwMode="auto">
              <a:xfrm>
                <a:off x="357186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Т</a:t>
                </a:r>
              </a:p>
            </p:txBody>
          </p:sp>
        </p:grpSp>
      </p:grpSp>
      <p:grpSp>
        <p:nvGrpSpPr>
          <p:cNvPr id="16" name="Группа 278"/>
          <p:cNvGrpSpPr>
            <a:grpSpLocks/>
          </p:cNvGrpSpPr>
          <p:nvPr/>
        </p:nvGrpSpPr>
        <p:grpSpPr bwMode="auto">
          <a:xfrm>
            <a:off x="5429250" y="571500"/>
            <a:ext cx="357188" cy="3227388"/>
            <a:chOff x="5429256" y="571480"/>
            <a:chExt cx="357190" cy="3226852"/>
          </a:xfrm>
        </p:grpSpPr>
        <p:sp>
          <p:nvSpPr>
            <p:cNvPr id="28765" name="TextBox 245"/>
            <p:cNvSpPr txBox="1">
              <a:spLocks noChangeArrowheads="1"/>
            </p:cNvSpPr>
            <p:nvPr/>
          </p:nvSpPr>
          <p:spPr bwMode="auto">
            <a:xfrm>
              <a:off x="5429256" y="200024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Е</a:t>
              </a:r>
            </a:p>
          </p:txBody>
        </p:sp>
        <p:sp>
          <p:nvSpPr>
            <p:cNvPr id="28766" name="TextBox 246"/>
            <p:cNvSpPr txBox="1">
              <a:spLocks noChangeArrowheads="1"/>
            </p:cNvSpPr>
            <p:nvPr/>
          </p:nvSpPr>
          <p:spPr bwMode="auto">
            <a:xfrm>
              <a:off x="542925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b="1">
                  <a:latin typeface="Constantia" pitchFamily="18" charset="0"/>
                </a:rPr>
                <a:t>Ш</a:t>
              </a:r>
            </a:p>
          </p:txBody>
        </p:sp>
        <p:sp>
          <p:nvSpPr>
            <p:cNvPr id="28767" name="TextBox 250"/>
            <p:cNvSpPr txBox="1">
              <a:spLocks noChangeArrowheads="1"/>
            </p:cNvSpPr>
            <p:nvPr/>
          </p:nvSpPr>
          <p:spPr bwMode="auto">
            <a:xfrm>
              <a:off x="5429256" y="307181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sp>
          <p:nvSpPr>
            <p:cNvPr id="28768" name="TextBox 251"/>
            <p:cNvSpPr txBox="1">
              <a:spLocks noChangeArrowheads="1"/>
            </p:cNvSpPr>
            <p:nvPr/>
          </p:nvSpPr>
          <p:spPr bwMode="auto">
            <a:xfrm>
              <a:off x="5429256" y="342900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К</a:t>
              </a:r>
            </a:p>
          </p:txBody>
        </p:sp>
        <p:sp>
          <p:nvSpPr>
            <p:cNvPr id="28769" name="TextBox 266"/>
            <p:cNvSpPr txBox="1">
              <a:spLocks noChangeArrowheads="1"/>
            </p:cNvSpPr>
            <p:nvPr/>
          </p:nvSpPr>
          <p:spPr bwMode="auto">
            <a:xfrm>
              <a:off x="5429256" y="271462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Н</a:t>
              </a:r>
            </a:p>
          </p:txBody>
        </p:sp>
        <p:sp>
          <p:nvSpPr>
            <p:cNvPr id="28770" name="TextBox 267"/>
            <p:cNvSpPr txBox="1">
              <a:spLocks noChangeArrowheads="1"/>
            </p:cNvSpPr>
            <p:nvPr/>
          </p:nvSpPr>
          <p:spPr bwMode="auto">
            <a:xfrm>
              <a:off x="542925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Б</a:t>
              </a:r>
            </a:p>
          </p:txBody>
        </p:sp>
        <p:sp>
          <p:nvSpPr>
            <p:cNvPr id="28771" name="TextBox 268"/>
            <p:cNvSpPr txBox="1">
              <a:spLocks noChangeArrowheads="1"/>
            </p:cNvSpPr>
            <p:nvPr/>
          </p:nvSpPr>
          <p:spPr bwMode="auto">
            <a:xfrm>
              <a:off x="542925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О</a:t>
              </a:r>
            </a:p>
          </p:txBody>
        </p:sp>
        <p:sp>
          <p:nvSpPr>
            <p:cNvPr id="28772" name="TextBox 272"/>
            <p:cNvSpPr txBox="1">
              <a:spLocks noChangeArrowheads="1"/>
            </p:cNvSpPr>
            <p:nvPr/>
          </p:nvSpPr>
          <p:spPr bwMode="auto">
            <a:xfrm>
              <a:off x="5429256" y="57148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В</a:t>
              </a:r>
            </a:p>
          </p:txBody>
        </p:sp>
      </p:grpSp>
      <p:grpSp>
        <p:nvGrpSpPr>
          <p:cNvPr id="17" name="Группа 280"/>
          <p:cNvGrpSpPr>
            <a:grpSpLocks/>
          </p:cNvGrpSpPr>
          <p:nvPr/>
        </p:nvGrpSpPr>
        <p:grpSpPr bwMode="auto">
          <a:xfrm>
            <a:off x="4357688" y="214313"/>
            <a:ext cx="357187" cy="3227387"/>
            <a:chOff x="4357686" y="214290"/>
            <a:chExt cx="357190" cy="3226852"/>
          </a:xfrm>
        </p:grpSpPr>
        <p:sp>
          <p:nvSpPr>
            <p:cNvPr id="28756" name="TextBox 243"/>
            <p:cNvSpPr txBox="1">
              <a:spLocks noChangeArrowheads="1"/>
            </p:cNvSpPr>
            <p:nvPr/>
          </p:nvSpPr>
          <p:spPr bwMode="auto">
            <a:xfrm>
              <a:off x="435768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grpSp>
          <p:nvGrpSpPr>
            <p:cNvPr id="28757" name="Группа 279"/>
            <p:cNvGrpSpPr>
              <a:grpSpLocks/>
            </p:cNvGrpSpPr>
            <p:nvPr/>
          </p:nvGrpSpPr>
          <p:grpSpPr bwMode="auto">
            <a:xfrm>
              <a:off x="4357686" y="214290"/>
              <a:ext cx="357190" cy="3226852"/>
              <a:chOff x="4357686" y="214290"/>
              <a:chExt cx="357190" cy="3226852"/>
            </a:xfrm>
          </p:grpSpPr>
          <p:sp>
            <p:nvSpPr>
              <p:cNvPr id="28758" name="TextBox 247"/>
              <p:cNvSpPr txBox="1">
                <a:spLocks noChangeArrowheads="1"/>
              </p:cNvSpPr>
              <p:nvPr/>
            </p:nvSpPr>
            <p:spPr bwMode="auto">
              <a:xfrm>
                <a:off x="4357686" y="92867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М</a:t>
                </a:r>
              </a:p>
            </p:txBody>
          </p:sp>
          <p:sp>
            <p:nvSpPr>
              <p:cNvPr id="28759" name="TextBox 255"/>
              <p:cNvSpPr txBox="1">
                <a:spLocks noChangeArrowheads="1"/>
              </p:cNvSpPr>
              <p:nvPr/>
            </p:nvSpPr>
            <p:spPr bwMode="auto">
              <a:xfrm>
                <a:off x="4357686" y="21429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М</a:t>
                </a:r>
              </a:p>
            </p:txBody>
          </p:sp>
          <p:sp>
            <p:nvSpPr>
              <p:cNvPr id="274" name="TextBox 273"/>
              <p:cNvSpPr txBox="1"/>
              <p:nvPr/>
            </p:nvSpPr>
            <p:spPr>
              <a:xfrm>
                <a:off x="4357686" y="1642803"/>
                <a:ext cx="357190" cy="36982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b="1" dirty="0">
                    <a:effectLst>
                      <a:outerShdw blurRad="38100" dist="38100" dir="2700000" algn="tl">
                        <a:srgbClr xmlns:mc="http://schemas.openxmlformats.org/markup-compatibility/2006" xmlns:a14="http://schemas.microsoft.com/office/drawing/2010/main" val="000000" mc:Ignorable="">
                          <a:alpha val="43137"/>
                        </a:srgbClr>
                      </a:outerShdw>
                    </a:effectLst>
                    <a:latin typeface="Constantia" pitchFamily="18" charset="0"/>
                  </a:rPr>
                  <a:t>-</a:t>
                </a:r>
              </a:p>
            </p:txBody>
          </p:sp>
          <p:sp>
            <p:nvSpPr>
              <p:cNvPr id="28761" name="TextBox 274"/>
              <p:cNvSpPr txBox="1">
                <a:spLocks noChangeArrowheads="1"/>
              </p:cNvSpPr>
              <p:nvPr/>
            </p:nvSpPr>
            <p:spPr bwMode="auto">
              <a:xfrm>
                <a:off x="4357686" y="1988098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П</a:t>
                </a:r>
              </a:p>
            </p:txBody>
          </p:sp>
          <p:sp>
            <p:nvSpPr>
              <p:cNvPr id="28762" name="TextBox 275"/>
              <p:cNvSpPr txBox="1">
                <a:spLocks noChangeArrowheads="1"/>
              </p:cNvSpPr>
              <p:nvPr/>
            </p:nvSpPr>
            <p:spPr bwMode="auto">
              <a:xfrm>
                <a:off x="4357686" y="307181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А</a:t>
                </a:r>
              </a:p>
            </p:txBody>
          </p:sp>
          <p:sp>
            <p:nvSpPr>
              <p:cNvPr id="28763" name="TextBox 276"/>
              <p:cNvSpPr txBox="1">
                <a:spLocks noChangeArrowheads="1"/>
              </p:cNvSpPr>
              <p:nvPr/>
            </p:nvSpPr>
            <p:spPr bwMode="auto">
              <a:xfrm>
                <a:off x="4357686" y="271462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П</a:t>
                </a:r>
              </a:p>
            </p:txBody>
          </p:sp>
          <p:sp>
            <p:nvSpPr>
              <p:cNvPr id="28764" name="TextBox 277"/>
              <p:cNvSpPr txBox="1">
                <a:spLocks noChangeArrowheads="1"/>
              </p:cNvSpPr>
              <p:nvPr/>
            </p:nvSpPr>
            <p:spPr bwMode="auto">
              <a:xfrm>
                <a:off x="4357686" y="57148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У</a:t>
                </a:r>
              </a:p>
            </p:txBody>
          </p:sp>
        </p:grpSp>
      </p:grpSp>
      <p:sp>
        <p:nvSpPr>
          <p:cNvPr id="142" name="Лента лицом вверх 141"/>
          <p:cNvSpPr/>
          <p:nvPr/>
        </p:nvSpPr>
        <p:spPr>
          <a:xfrm>
            <a:off x="5286375" y="2000250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xmlns:mc="http://schemas.openxmlformats.org/markup-compatibility/2006" xmlns:a14="http://schemas.microsoft.com/office/drawing/2010/main" val="FF9999" mc:Ignorable="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41" name="Лента лицом вверх 140"/>
          <p:cNvSpPr/>
          <p:nvPr/>
        </p:nvSpPr>
        <p:spPr>
          <a:xfrm>
            <a:off x="3786188" y="3500438"/>
            <a:ext cx="1857375" cy="785812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xmlns:mc="http://schemas.openxmlformats.org/markup-compatibility/2006" xmlns:a14="http://schemas.microsoft.com/office/drawing/2010/main" val="FFFF99" mc:Ignorable="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39" name="Лента лицом вверх 138"/>
          <p:cNvSpPr/>
          <p:nvPr/>
        </p:nvSpPr>
        <p:spPr>
          <a:xfrm>
            <a:off x="5214938" y="2714625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xmlns:mc="http://schemas.openxmlformats.org/markup-compatibility/2006" xmlns:a14="http://schemas.microsoft.com/office/drawing/2010/main" val="FFCCFF" mc:Ignorable="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37" name="Лента лицом вверх 136"/>
          <p:cNvSpPr/>
          <p:nvPr/>
        </p:nvSpPr>
        <p:spPr>
          <a:xfrm>
            <a:off x="4572000" y="2714625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xmlns:mc="http://schemas.openxmlformats.org/markup-compatibility/2006" xmlns:a14="http://schemas.microsoft.com/office/drawing/2010/main" val="66CCFF" mc:Ignorable="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32" name="Лента лицом вверх 31"/>
          <p:cNvSpPr/>
          <p:nvPr/>
        </p:nvSpPr>
        <p:spPr>
          <a:xfrm>
            <a:off x="4429125" y="1785938"/>
            <a:ext cx="1857375" cy="785812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xmlns:mc="http://schemas.openxmlformats.org/markup-compatibility/2006" xmlns:a14="http://schemas.microsoft.com/office/drawing/2010/main" val="99FFCC" mc:Ignorable="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81" name="Лента лицом вверх 180"/>
          <p:cNvSpPr/>
          <p:nvPr/>
        </p:nvSpPr>
        <p:spPr>
          <a:xfrm>
            <a:off x="5000625" y="3357563"/>
            <a:ext cx="1857375" cy="785812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xmlns:mc="http://schemas.openxmlformats.org/markup-compatibility/2006" xmlns:a14="http://schemas.microsoft.com/office/drawing/2010/main" val="CC99FF" mc:Ignorable="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3714744" y="214290"/>
            <a:ext cx="500066" cy="500066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CC99FF" mc:Ignorable="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cs typeface="David" pitchFamily="34" charset="-79"/>
              </a:rPr>
              <a:t>6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  <a:latin typeface="Constantia" pitchFamily="18" charset="0"/>
              <a:cs typeface="David" pitchFamily="34" charset="-79"/>
            </a:endParaRPr>
          </a:p>
        </p:txBody>
      </p:sp>
      <p:sp>
        <p:nvSpPr>
          <p:cNvPr id="184" name="Лента лицом вверх 183"/>
          <p:cNvSpPr/>
          <p:nvPr/>
        </p:nvSpPr>
        <p:spPr>
          <a:xfrm>
            <a:off x="5929313" y="4071938"/>
            <a:ext cx="1857375" cy="785812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xmlns:mc="http://schemas.openxmlformats.org/markup-compatibility/2006" xmlns:a14="http://schemas.microsoft.com/office/drawing/2010/main" val="00FFCC" mc:Ignorable="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3500430" y="1285860"/>
            <a:ext cx="428628" cy="43201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FFCC" mc:Ignorable="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b"/>
          <a:lstStyle/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Constantia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2" name="Лента лицом вверх 191"/>
          <p:cNvSpPr/>
          <p:nvPr/>
        </p:nvSpPr>
        <p:spPr>
          <a:xfrm>
            <a:off x="5715000" y="2857500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xmlns:mc="http://schemas.openxmlformats.org/markup-compatibility/2006" xmlns:a14="http://schemas.microsoft.com/office/drawing/2010/main" val="92D050" mc:Ignorable="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5414962" y="83127"/>
            <a:ext cx="428628" cy="42862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2D050" mc:Ignorable="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Constantia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6" name="Лента лицом вверх 195"/>
          <p:cNvSpPr/>
          <p:nvPr/>
        </p:nvSpPr>
        <p:spPr>
          <a:xfrm>
            <a:off x="3643313" y="3286125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xmlns:mc="http://schemas.openxmlformats.org/markup-compatibility/2006" xmlns:a14="http://schemas.microsoft.com/office/drawing/2010/main" val="FFFF66" mc:Ignorable="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2071670" y="4071942"/>
            <a:ext cx="428628" cy="44077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66" mc:Ignorable="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3600" b="1" dirty="0">
                <a:solidFill>
                  <a:schemeClr val="tx1"/>
                </a:solidFill>
                <a:latin typeface="Constantia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071670" y="4786322"/>
            <a:ext cx="428628" cy="432017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Constantia" pitchFamily="18" charset="0"/>
              </a:rPr>
              <a:t>5</a:t>
            </a:r>
          </a:p>
        </p:txBody>
      </p:sp>
      <p:sp>
        <p:nvSpPr>
          <p:cNvPr id="200" name="Лента лицом вверх 199"/>
          <p:cNvSpPr/>
          <p:nvPr/>
        </p:nvSpPr>
        <p:spPr>
          <a:xfrm>
            <a:off x="6072188" y="3857625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chemeClr val="accent6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31" name="Овальная выноска 30"/>
          <p:cNvSpPr/>
          <p:nvPr/>
        </p:nvSpPr>
        <p:spPr>
          <a:xfrm>
            <a:off x="1428728" y="3071810"/>
            <a:ext cx="3286148" cy="1500198"/>
          </a:xfrm>
          <a:prstGeom prst="wedgeEllipseCallout">
            <a:avLst>
              <a:gd name="adj1" fmla="val -12336"/>
              <a:gd name="adj2" fmla="val -63880"/>
            </a:avLst>
          </a:prstGeom>
          <a:solidFill>
            <a:srgbClr xmlns:mc="http://schemas.openxmlformats.org/markup-compatibility/2006" xmlns:a14="http://schemas.microsoft.com/office/drawing/2010/main" val="99FFCC" mc:Ignorable="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xmlns:mc="http://schemas.openxmlformats.org/markup-compatibility/2006" xmlns:a14="http://schemas.microsoft.com/office/drawing/2010/main" val="000080" mc:Ignorable="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Всегда прячет свою сумку под подушку. </a:t>
            </a:r>
          </a:p>
        </p:txBody>
      </p:sp>
      <p:sp>
        <p:nvSpPr>
          <p:cNvPr id="115" name="Овальная выноска 114"/>
          <p:cNvSpPr/>
          <p:nvPr/>
        </p:nvSpPr>
        <p:spPr>
          <a:xfrm>
            <a:off x="4357686" y="3000372"/>
            <a:ext cx="3429024" cy="1643050"/>
          </a:xfrm>
          <a:prstGeom prst="wedgeEllipseCallout">
            <a:avLst>
              <a:gd name="adj1" fmla="val -65350"/>
              <a:gd name="adj2" fmla="val -50631"/>
            </a:avLst>
          </a:prstGeom>
          <a:solidFill>
            <a:srgbClr xmlns:mc="http://schemas.openxmlformats.org/markup-compatibility/2006" xmlns:a14="http://schemas.microsoft.com/office/drawing/2010/main" val="FF9999" mc:Ignorable="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xmlns:mc="http://schemas.openxmlformats.org/markup-compatibility/2006" xmlns:a14="http://schemas.microsoft.com/office/drawing/2010/main" val="000080" mc:Ignorable="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Главный герой сказочной повести.</a:t>
            </a:r>
          </a:p>
        </p:txBody>
      </p:sp>
      <p:sp>
        <p:nvSpPr>
          <p:cNvPr id="183" name="Овальная выноска 182"/>
          <p:cNvSpPr/>
          <p:nvPr/>
        </p:nvSpPr>
        <p:spPr>
          <a:xfrm>
            <a:off x="5000628" y="1857364"/>
            <a:ext cx="4143372" cy="2071702"/>
          </a:xfrm>
          <a:prstGeom prst="wedgeEllipseCallout">
            <a:avLst>
              <a:gd name="adj1" fmla="val -49246"/>
              <a:gd name="adj2" fmla="val -56486"/>
            </a:avLst>
          </a:prstGeom>
          <a:solidFill>
            <a:srgbClr xmlns:mc="http://schemas.openxmlformats.org/markup-compatibility/2006" xmlns:a14="http://schemas.microsoft.com/office/drawing/2010/main" val="00FFCC" mc:Ignorable="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xmlns:mc="http://schemas.openxmlformats.org/markup-compatibility/2006" xmlns:a14="http://schemas.microsoft.com/office/drawing/2010/main" val="000080" mc:Ignorable="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Тот усталый путник, который нёс большой чемодан с секретом внутри.</a:t>
            </a:r>
          </a:p>
        </p:txBody>
      </p:sp>
      <p:sp>
        <p:nvSpPr>
          <p:cNvPr id="188" name="Овальная выноска 187"/>
          <p:cNvSpPr/>
          <p:nvPr/>
        </p:nvSpPr>
        <p:spPr>
          <a:xfrm>
            <a:off x="4857752" y="3929066"/>
            <a:ext cx="4143404" cy="1857388"/>
          </a:xfrm>
          <a:prstGeom prst="wedgeEllipseCallout">
            <a:avLst>
              <a:gd name="adj1" fmla="val -32963"/>
              <a:gd name="adj2" fmla="val -58967"/>
            </a:avLst>
          </a:prstGeom>
          <a:solidFill>
            <a:srgbClr xmlns:mc="http://schemas.openxmlformats.org/markup-compatibility/2006" xmlns:a14="http://schemas.microsoft.com/office/drawing/2010/main" val="92D050" mc:Ignorable="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xmlns:mc="http://schemas.openxmlformats.org/markup-compatibility/2006" xmlns:a14="http://schemas.microsoft.com/office/drawing/2010/main" val="000080" mc:Ignorable="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Носит </a:t>
            </a:r>
          </a:p>
          <a:p>
            <a:pPr algn="ctr">
              <a:defRPr/>
            </a:pPr>
            <a:r>
              <a:rPr lang="ru-RU" sz="2400" b="1" dirty="0">
                <a:solidFill>
                  <a:srgbClr xmlns:mc="http://schemas.openxmlformats.org/markup-compatibility/2006" xmlns:a14="http://schemas.microsoft.com/office/drawing/2010/main" val="000080" mc:Ignorable="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черный плащ,</a:t>
            </a:r>
          </a:p>
          <a:p>
            <a:pPr algn="ctr">
              <a:defRPr/>
            </a:pPr>
            <a:r>
              <a:rPr lang="ru-RU" sz="2400" b="1" dirty="0">
                <a:solidFill>
                  <a:srgbClr xmlns:mc="http://schemas.openxmlformats.org/markup-compatibility/2006" xmlns:a14="http://schemas.microsoft.com/office/drawing/2010/main" val="000080" mc:Ignorable="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передвигается по воздуху на черной пантере.</a:t>
            </a:r>
          </a:p>
        </p:txBody>
      </p:sp>
      <p:sp>
        <p:nvSpPr>
          <p:cNvPr id="195" name="Овальная выноска 194"/>
          <p:cNvSpPr/>
          <p:nvPr/>
        </p:nvSpPr>
        <p:spPr>
          <a:xfrm>
            <a:off x="4857752" y="4572008"/>
            <a:ext cx="4143404" cy="2000240"/>
          </a:xfrm>
          <a:prstGeom prst="wedgeEllipseCallout">
            <a:avLst>
              <a:gd name="adj1" fmla="val -53594"/>
              <a:gd name="adj2" fmla="val -32970"/>
            </a:avLst>
          </a:prstGeom>
          <a:solidFill>
            <a:srgbClr xmlns:mc="http://schemas.openxmlformats.org/markup-compatibility/2006" xmlns:a14="http://schemas.microsoft.com/office/drawing/2010/main" val="FFFF66" mc:Ignorable="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xmlns:mc="http://schemas.openxmlformats.org/markup-compatibility/2006" xmlns:a14="http://schemas.microsoft.com/office/drawing/2010/main" val="000080" mc:Ignorable="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У них нет ни дара речи, ни слуха, только зрение, и то совсем никудышное.</a:t>
            </a:r>
          </a:p>
        </p:txBody>
      </p:sp>
      <p:sp>
        <p:nvSpPr>
          <p:cNvPr id="138" name="Овальная выноска 137"/>
          <p:cNvSpPr/>
          <p:nvPr/>
        </p:nvSpPr>
        <p:spPr>
          <a:xfrm>
            <a:off x="1928794" y="714356"/>
            <a:ext cx="3429024" cy="1571636"/>
          </a:xfrm>
          <a:prstGeom prst="wedgeEllipseCallout">
            <a:avLst>
              <a:gd name="adj1" fmla="val -65131"/>
              <a:gd name="adj2" fmla="val -21290"/>
            </a:avLst>
          </a:prstGeom>
          <a:solidFill>
            <a:srgbClr xmlns:mc="http://schemas.openxmlformats.org/markup-compatibility/2006" xmlns:a14="http://schemas.microsoft.com/office/drawing/2010/main" val="FFCCFF" mc:Ignorable="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xmlns:mc="http://schemas.openxmlformats.org/markup-compatibility/2006" xmlns:a14="http://schemas.microsoft.com/office/drawing/2010/main" val="000080" mc:Ignorable="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Всегда просыпается на неделю позже других.</a:t>
            </a:r>
            <a:endParaRPr lang="ru-RU" sz="2400" b="1" dirty="0">
              <a:latin typeface="Constantia" pitchFamily="18" charset="0"/>
              <a:ea typeface="JournalC-Italic"/>
              <a:cs typeface="Times New Roman" pitchFamily="18" charset="0"/>
            </a:endParaRPr>
          </a:p>
        </p:txBody>
      </p:sp>
      <p:sp>
        <p:nvSpPr>
          <p:cNvPr id="135" name="Овальная выноска 134"/>
          <p:cNvSpPr/>
          <p:nvPr/>
        </p:nvSpPr>
        <p:spPr>
          <a:xfrm>
            <a:off x="2071670" y="0"/>
            <a:ext cx="3429024" cy="1928802"/>
          </a:xfrm>
          <a:prstGeom prst="wedgeEllipseCallout">
            <a:avLst>
              <a:gd name="adj1" fmla="val -56099"/>
              <a:gd name="adj2" fmla="val 28705"/>
            </a:avLst>
          </a:prstGeom>
          <a:solidFill>
            <a:srgbClr xmlns:mc="http://schemas.openxmlformats.org/markup-compatibility/2006" xmlns:a14="http://schemas.microsoft.com/office/drawing/2010/main" val="66CCFF" mc:Ignorable="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xmlns:mc="http://schemas.openxmlformats.org/markup-compatibility/2006" xmlns:a14="http://schemas.microsoft.com/office/drawing/2010/main" val="000080" mc:Ignorable="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Тот, кто рассказал таинственную историю про волшебника.</a:t>
            </a:r>
            <a:endParaRPr lang="ru-RU" sz="2400" dirty="0">
              <a:latin typeface="Constantia" pitchFamily="18" charset="0"/>
            </a:endParaRPr>
          </a:p>
        </p:txBody>
      </p:sp>
      <p:sp>
        <p:nvSpPr>
          <p:cNvPr id="140" name="Овальная выноска 139"/>
          <p:cNvSpPr/>
          <p:nvPr/>
        </p:nvSpPr>
        <p:spPr>
          <a:xfrm>
            <a:off x="2786050" y="1857364"/>
            <a:ext cx="3929058" cy="1214446"/>
          </a:xfrm>
          <a:prstGeom prst="wedgeEllipseCallout">
            <a:avLst>
              <a:gd name="adj1" fmla="val -51701"/>
              <a:gd name="adj2" fmla="val -52544"/>
            </a:avLst>
          </a:prstGeom>
          <a:solidFill>
            <a:srgbClr xmlns:mc="http://schemas.openxmlformats.org/markup-compatibility/2006" xmlns:a14="http://schemas.microsoft.com/office/drawing/2010/main" val="FFFF99" mc:Ignorable="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xmlns:mc="http://schemas.openxmlformats.org/markup-compatibility/2006" xmlns:a14="http://schemas.microsoft.com/office/drawing/2010/main" val="000080" mc:Ignorable=""/>
                </a:solidFill>
                <a:latin typeface="Times New Roman" pitchFamily="18" charset="0"/>
                <a:ea typeface="JournalC-Italic"/>
                <a:cs typeface="Times New Roman" pitchFamily="18" charset="0"/>
              </a:rPr>
              <a:t>Обладатель полной коллекции марок.</a:t>
            </a:r>
          </a:p>
        </p:txBody>
      </p:sp>
      <p:sp>
        <p:nvSpPr>
          <p:cNvPr id="180" name="Овальная выноска 179"/>
          <p:cNvSpPr/>
          <p:nvPr/>
        </p:nvSpPr>
        <p:spPr>
          <a:xfrm>
            <a:off x="5000628" y="857232"/>
            <a:ext cx="2643206" cy="1000132"/>
          </a:xfrm>
          <a:prstGeom prst="wedgeEllipseCallout">
            <a:avLst>
              <a:gd name="adj1" fmla="val -56365"/>
              <a:gd name="adj2" fmla="val -48603"/>
            </a:avLst>
          </a:prstGeom>
          <a:solidFill>
            <a:srgbClr xmlns:mc="http://schemas.openxmlformats.org/markup-compatibility/2006" xmlns:a14="http://schemas.microsoft.com/office/drawing/2010/main" val="CC99FF" mc:Ignorable="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b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xmlns:mc="http://schemas.openxmlformats.org/markup-compatibility/2006" xmlns:a14="http://schemas.microsoft.com/office/drawing/2010/main" val="000080" mc:Ignorable="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Глава семейства.</a:t>
            </a:r>
            <a:endParaRPr lang="ru-RU" sz="2400" b="1" dirty="0">
              <a:latin typeface="Constantia" pitchFamily="18" charset="0"/>
              <a:ea typeface="JournalC-Italic"/>
              <a:cs typeface="Times New Roman" pitchFamily="18" charset="0"/>
            </a:endParaRPr>
          </a:p>
        </p:txBody>
      </p:sp>
      <p:sp>
        <p:nvSpPr>
          <p:cNvPr id="199" name="Овальная выноска 198"/>
          <p:cNvSpPr/>
          <p:nvPr/>
        </p:nvSpPr>
        <p:spPr>
          <a:xfrm>
            <a:off x="5572132" y="1714488"/>
            <a:ext cx="3000396" cy="1643074"/>
          </a:xfrm>
          <a:prstGeom prst="wedgeEllipseCallout">
            <a:avLst>
              <a:gd name="adj1" fmla="val -26996"/>
              <a:gd name="adj2" fmla="val 75284"/>
            </a:avLst>
          </a:prstGeom>
          <a:solidFill>
            <a:schemeClr val="accent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Мастер наводить во всём порядок</a:t>
            </a:r>
          </a:p>
        </p:txBody>
      </p:sp>
      <p:pic>
        <p:nvPicPr>
          <p:cNvPr id="28752" name="Picture 2" descr="http://www.radionetplus.ru/Mobile/page/animpage/zhivotnxe/176%27x%27220/radionetazh19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75" y="4762500"/>
            <a:ext cx="16764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3" name="TextBox 332"/>
          <p:cNvSpPr txBox="1"/>
          <p:nvPr/>
        </p:nvSpPr>
        <p:spPr>
          <a:xfrm>
            <a:off x="1000100" y="2357430"/>
            <a:ext cx="428628" cy="43201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FFCC" mc:Ignorable="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Constantia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1028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6" presetClass="exit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0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6" presetClass="exit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4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4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>
                      <p:stCondLst>
                        <p:cond delay="0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00"/>
                            </p:stCondLst>
                            <p:childTnLst>
                              <p:par>
                                <p:cTn id="232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3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000"/>
                            </p:stCondLst>
                            <p:childTnLst>
                              <p:par>
                                <p:cTn id="24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142" grpId="0" animBg="1"/>
      <p:bldP spid="141" grpId="0" animBg="1"/>
      <p:bldP spid="141" grpId="1" animBg="1"/>
      <p:bldP spid="139" grpId="0" animBg="1"/>
      <p:bldP spid="137" grpId="0" animBg="1"/>
      <p:bldP spid="32" grpId="0" animBg="1"/>
      <p:bldP spid="32" grpId="1" animBg="1"/>
      <p:bldP spid="181" grpId="0" animBg="1"/>
      <p:bldP spid="181" grpId="1" animBg="1"/>
      <p:bldP spid="184" grpId="0" animBg="1"/>
      <p:bldP spid="184" grpId="1" animBg="1"/>
      <p:bldP spid="192" grpId="0" animBg="1"/>
      <p:bldP spid="192" grpId="1" animBg="1"/>
      <p:bldP spid="196" grpId="0" animBg="1"/>
      <p:bldP spid="196" grpId="1" animBg="1"/>
      <p:bldP spid="200" grpId="0" animBg="1"/>
      <p:bldP spid="200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926" y="-28579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82775" y="1196752"/>
            <a:ext cx="8557856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Актуализация знаний учащихся</a:t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Цели данного этапа: </a:t>
            </a:r>
          </a:p>
          <a:p>
            <a:pPr marL="571500" indent="-571500" algn="ctr"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психологический настрой учащихся;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71500" indent="-571500" algn="ctr"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обеспечение нормальной 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обстановки на уроке.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xmlns:mc="http://schemas.openxmlformats.org/markup-compatibility/2006" xmlns:a14="http://schemas.microsoft.com/office/drawing/2010/main" val="000000" mc:Ignorable="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261990"/>
            <a:ext cx="24618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65000"/>
                    </a:srgbClr>
                  </a:outerShdw>
                </a:effectLst>
              </a:rPr>
              <a:t>ВЫВОД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xmlns:mc="http://schemas.openxmlformats.org/markup-compatibility/2006" xmlns:a14="http://schemas.microsoft.com/office/drawing/2010/main" val="000000" mc:Ignorable="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166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124744"/>
            <a:ext cx="8316416" cy="371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2) тренировку соответствующих мыслительных операций.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В завершение этапа создаётся затруднение  в индивидуальной деятельности учащихся,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которое фиксируется ими самими.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5454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988840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Цель этапа – получить представление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качестве усвоения учащимися материала, определить опорные знания. </a:t>
            </a:r>
          </a:p>
        </p:txBody>
      </p:sp>
    </p:spTree>
    <p:extLst>
      <p:ext uri="{BB962C8B-B14F-4D97-AF65-F5344CB8AC3E}">
        <p14:creationId xmlns:p14="http://schemas.microsoft.com/office/powerpoint/2010/main" val="34705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06" y="285728"/>
            <a:ext cx="4424394" cy="6572272"/>
          </a:xfr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Arial" pitchFamily="34" charset="0"/>
                <a:cs typeface="Arial" pitchFamily="34" charset="0"/>
              </a:rPr>
              <a:t>Приём  “Цепочка признаков“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Универсальный приём ТРИЗ, направленный на актуализацию знаний учащихся о признаках тех объектов, которые включаются в работу.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Формирует: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умение описывать объект через имена и значения признаков;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умение определять по заданным частям модели скрытые части;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умение составлять внутренний план действий.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1-й ученик называет объект и его признак («у белки – падеж»);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2-й называет другой объект с тем же значением указанного признака и другой признак («у него – часть речи»);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3-й называет свой объект по аналогичному признаку и новый признак («я – количество слогов») и т. п., до тех пор, пока находится кто-то, способный продолжить цепочку.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2852"/>
            <a:ext cx="4495800" cy="6715148"/>
          </a:xfr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Arial" pitchFamily="34" charset="0"/>
                <a:cs typeface="Arial" pitchFamily="34" charset="0"/>
              </a:rPr>
              <a:t>Приём “Да-нет”.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Универсальный приём технологии ТРИЗ: способен увлечь и маленьких, и взрослых; ставит учащихся в активную позицию. 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Формирует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следующие универсальные учебные действия: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умение связывать разрозненные факты в единую картину;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умение систематизировать уже имеющуюся информацию;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умение слушать и слышать друг друга.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загадывает нечто (число, предмет, литературного героя, историческое лицо и др.). Учащиеся пытаются найти ответ, задавая вопросы, на которые учитель может ответить только словами: "да", "нет", "и да и нет". </a:t>
            </a:r>
          </a:p>
          <a:p>
            <a:pPr>
              <a:buNone/>
            </a:pPr>
            <a:endParaRPr lang="ru-RU" sz="3200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4357686" y="557214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42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12" y="-22832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42852"/>
            <a:ext cx="4495800" cy="6715148"/>
          </a:xfrm>
        </p:spPr>
        <p:txBody>
          <a:bodyPr>
            <a:normAutofit fontScale="47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2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Arial" pitchFamily="34" charset="0"/>
                <a:cs typeface="Arial" pitchFamily="34" charset="0"/>
              </a:rPr>
              <a:t>Приём  “Я беру тебя с собой»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Универсальный приём ТРИЗ, направленный на актуализацию знаний учащихся, способствующий накоплению информации о признаках объектов.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Формирует: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умение объединять объекты по общему значению признака;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умение определять имя признака, по которому объекты имеют общее значение;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умение сопоставлять, сравнивать большое количество объектов;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умение составлять целостный образ объекта из отдельных его признаков.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Педагог загадывает признак, по которому собирается множество объектов и называет первый объект. Ученики пытаются угадать этот признак и по очереди называют объекты, обладающие, по их мнению, тем же значением признака. Учитель отвечает, берет он этот объект или нет. Игра продолжается до тех пор, пока кто-то из детей не определит, по какому признаку собирается множество. Можно использовать в качестве разминки на уроках.</a:t>
            </a:r>
            <a:endParaRPr lang="ru-RU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buNone/>
            </a:pP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2066" y="214290"/>
            <a:ext cx="4071934" cy="6500858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  <a:defRPr/>
            </a:pPr>
            <a:r>
              <a:rPr lang="ru-RU" sz="42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Arial" pitchFamily="34" charset="0"/>
                <a:cs typeface="Arial" pitchFamily="34" charset="0"/>
              </a:rPr>
              <a:t>Приём “Шаг за шагом”.</a:t>
            </a:r>
          </a:p>
          <a:p>
            <a:pPr algn="ctr">
              <a:buNone/>
              <a:defRPr/>
            </a:pP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None/>
              <a:defRPr/>
            </a:pPr>
            <a:r>
              <a:rPr lang="ru-RU" sz="42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lang="ru-RU" sz="4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риём интерактивного обучения. Используется для активизации полученных ранее знаний. Автор - Е.Д.Тимашева (г.Люберцы). </a:t>
            </a:r>
          </a:p>
          <a:p>
            <a:pPr eaLnBrk="0" hangingPunct="0">
              <a:buNone/>
              <a:defRPr/>
            </a:pPr>
            <a:r>
              <a:rPr lang="ru-RU" sz="4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Ученики, шагая к доске, на каждый шаг называют термин, понятие, явление и т.д. из изученного ранее материала. </a:t>
            </a:r>
          </a:p>
          <a:p>
            <a:pPr>
              <a:buNone/>
            </a:pPr>
            <a:endParaRPr lang="ru-RU" sz="4200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6000760" y="550070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56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14290"/>
            <a:ext cx="4495800" cy="6500858"/>
          </a:xfrm>
        </p:spPr>
        <p:txBody>
          <a:bodyPr>
            <a:normAutofit fontScale="77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Приём  «Жокей и лошадь»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2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Приём интерактивного обучения. Форма коллективного обучения. Автор - А.Каменский. Класс делится на две группы: «жокеев» и «лошадей». Первые получают карточки с вопросами, вторые – с правильными ответами. Каждый «жокей» должен найти свою «лошадь». Эта игрушка применима даже на уроках изучения нового материала. Самая неприятная её черта – необходимость всему коллективу учащихся одновременно ходить по классу, это требует определённой сформированности культуры поведения.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85728"/>
            <a:ext cx="4352956" cy="6429420"/>
          </a:xfrm>
        </p:spPr>
        <p:txBody>
          <a:bodyPr>
            <a:normAutofit fontScale="77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Приём “Игровая цель”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2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Универсальный приём-игра, направленный на активизацию мыслительной деятельности учащихся на уроке. Позволяет включить в игровую оболочку большое число однообразных примеров или заданий.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dirty="0" smtClean="0"/>
              <a:t>Формирует: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учебные умения;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умение работать в команде;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умение слушать и слышать друг друга.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Предлагается в игровой форме команде или группе учащихся выполнить ряд однотипных заданий на скорость и правильность. </a:t>
            </a:r>
          </a:p>
          <a:p>
            <a:endParaRPr lang="ru-RU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4143372" y="564357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1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06" y="142852"/>
            <a:ext cx="4424394" cy="6715148"/>
          </a:xfrm>
        </p:spPr>
        <p:txBody>
          <a:bodyPr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Приём  “Корзина идей, понятий, имен”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2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/>
              <a:t>Это прием организации индивидуальной и групповой работы учащихся на начальной стадии урока, когда идет актуализация имеющегося у них опыта и знаний. Он позволяет выяснить все, что знают или думают ученики по обсуждаемой теме урока. На доске можно нарисовать значок корзины, в которой условно будет собрано все то, что все ученики вместе знают об изучаемой теме.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i="1" dirty="0" smtClean="0"/>
              <a:t>Пример.</a:t>
            </a:r>
            <a:r>
              <a:rPr lang="ru-RU" sz="3200" dirty="0" smtClean="0"/>
              <a:t> Многие уроки изучения нового материала начинаются с приема «Корзина», на доске демонстрируются или выводятся через проектор основные идеи предстоящего урока. 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4290"/>
            <a:ext cx="4495800" cy="6429420"/>
          </a:xfrm>
        </p:spPr>
        <p:txBody>
          <a:bodyPr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800" b="1" dirty="0" smtClean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8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Приём “Развивающий канон”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8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i="1" dirty="0" smtClean="0"/>
              <a:t>Описание:</a:t>
            </a:r>
            <a:r>
              <a:rPr lang="ru-RU" sz="3200" dirty="0" smtClean="0"/>
              <a:t> Прием на развитие логического мышления. Даны три слова, первые два находятся в определенных отношениях. Найди четвертое слово, чтобы оно с третьим было в таких же отношениях.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i="1" dirty="0" smtClean="0"/>
              <a:t>Пример.</a:t>
            </a:r>
            <a:r>
              <a:rPr lang="ru-RU" sz="3200" dirty="0" smtClean="0"/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/>
              <a:t>Слагаемое – сумма = множители - 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/>
              <a:t>Круг – окружность = шар -?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/>
              <a:t>Береза – дерево = стихотворение - 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dirty="0" smtClean="0"/>
              <a:t>Песня – композитор = самолет - ? </a:t>
            </a:r>
            <a:endParaRPr lang="ru-RU" sz="3200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4714876" y="557214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12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48" y="0"/>
            <a:ext cx="9158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2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2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Приём  «До-После»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i="1" dirty="0" smtClean="0"/>
              <a:t>Описание:</a:t>
            </a:r>
            <a:r>
              <a:rPr lang="ru-RU" sz="2800" dirty="0" smtClean="0"/>
              <a:t> прием из технологии развития критического мышления. Он может быть использован на 1 этапе урока, как прием, актуализирующий знания учащихся. А также на этапе рефлексии.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dirty="0" smtClean="0"/>
              <a:t>Формирует: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умение прогнозировать события;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умение соотносить известные и неизвестные факты;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умение выражать свои мысли;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умение сравнивать и делать вывод.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В таблице из двух столбцов заполянется часть "До", в которой учащийся записывает свои предположения о теме урока, о решении задачи, может записать гипотезу.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Часть "После" заполняется в конце урока, когда изучен новый материал, проведен эксперимент, прочитан текст и т.д.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24394" cy="6715148"/>
          </a:xfrm>
        </p:spPr>
        <p:txBody>
          <a:bodyPr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Приём “Ложная альтернатива”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8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Универсальный прием ТРИЗ. Внимание слушателя уводится в сторону с помощью альтернативы "или-или", совершенно произвольно выраженной. Ни один из предлагаемых ответов не является верным.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i="1" dirty="0" smtClean="0"/>
              <a:t>Пример.</a:t>
            </a:r>
            <a:r>
              <a:rPr lang="ru-RU" sz="2800" dirty="0" smtClean="0"/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Учитель предлагает вразброс обычные загадки и лжезагадки, дети должны их угадывать и указывать их тип. Например: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Сколько будет 8 и 4: 11 или 12 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Что растет не березе - яблоки или груши?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Слово "часы" - пишется как "чесы" или "чисы"?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Кто быстрее плавает - утенок или цыпленок?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Столица России - Москва или Минск?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Какие звери живут в Африке - мамонты или динозавры?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/>
              <a:t>Сколько в минуте секунд - 10 или 100?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>
            <a:off x="3714744" y="5715016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89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1684</Words>
  <Application>Microsoft Office PowerPoint</Application>
  <PresentationFormat>Экран (4:3)</PresentationFormat>
  <Paragraphs>315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Найдите прямоугольники, определите их свойства </vt:lpstr>
      <vt:lpstr>Какие из четырехугольников  прямоугольники? Докажите.</vt:lpstr>
      <vt:lpstr>Пример приема «с удивлением»</vt:lpstr>
      <vt:lpstr>Пример приема «с удивлением»</vt:lpstr>
      <vt:lpstr>Пример приема «с удивлением»</vt:lpstr>
      <vt:lpstr>Пример приема «с затруднением»</vt:lpstr>
      <vt:lpstr>Я вам предлагаю следующий отрывок из литературного произведения: Л.Н.Толстой. Рассказ аэронавта. Герой рассказа поднялся в воздух на воздушном шаре. “Я посмотрел на барометр. Теперь я уже был на пять верст над землею и чувствовал, что мне воздуха мало, и я стал часто дышать. Я потянул за веревку, чтобы выпустить газ и спускаться, но ослабел ли я, или сломалось что – нибудь, – клапан не открывался…”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SamLab.ws</dc:creator>
  <cp:lastModifiedBy>SamLab.ws</cp:lastModifiedBy>
  <cp:revision>7</cp:revision>
  <dcterms:created xsi:type="dcterms:W3CDTF">2013-10-13T19:17:11Z</dcterms:created>
  <dcterms:modified xsi:type="dcterms:W3CDTF">2014-02-19T11:54:08Z</dcterms:modified>
</cp:coreProperties>
</file>