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64" r:id="rId6"/>
    <p:sldId id="266" r:id="rId7"/>
    <p:sldId id="267" r:id="rId8"/>
    <p:sldId id="259" r:id="rId9"/>
    <p:sldId id="268" r:id="rId10"/>
    <p:sldId id="260" r:id="rId11"/>
    <p:sldId id="261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CC0099" mc:Ignorable=""/>
    <a:srgbClr xmlns:mc="http://schemas.openxmlformats.org/markup-compatibility/2006" xmlns:a14="http://schemas.microsoft.com/office/drawing/2010/main" val="A50021" mc:Ignorable=""/>
    <a:srgbClr xmlns:mc="http://schemas.openxmlformats.org/markup-compatibility/2006" xmlns:a14="http://schemas.microsoft.com/office/drawing/2010/main" val="006600" mc:Ignorable=""/>
    <a:srgbClr xmlns:mc="http://schemas.openxmlformats.org/markup-compatibility/2006" xmlns:a14="http://schemas.microsoft.com/office/drawing/2010/main" val="000000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B23E-E905-4E44-8453-F9DFF9BDBA1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BC6-108F-410C-AC20-FCC90DDA2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3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B23E-E905-4E44-8453-F9DFF9BDBA1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BC6-108F-410C-AC20-FCC90DDA2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4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B23E-E905-4E44-8453-F9DFF9BDBA1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BC6-108F-410C-AC20-FCC90DDA2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13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7554-B109-4ACD-B40A-7C0C66EB21EA}" type="slidenum">
              <a: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60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BCDCF-C6BE-4C2A-BC67-7D11D28169F8}" type="slidenum">
              <a: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8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94137-C000-4741-976A-D24AE64520DD}" type="slidenum">
              <a: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09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AD2F-AEB4-4E09-AFA7-2C8F919E48C1}" type="slidenum">
              <a: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1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8C933-E0FA-4B55-B750-BA7595EFE223}" type="slidenum">
              <a: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84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2D90F-53B6-4F41-BA64-35213CF3C148}" type="slidenum">
              <a: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93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115-96D8-41A4-A5BA-2E83F046E6E0}" type="slidenum">
              <a: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54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C26AF-926E-4F95-9E21-C47B23FEFA7E}" type="slidenum">
              <a: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4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B23E-E905-4E44-8453-F9DFF9BDBA1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BC6-108F-410C-AC20-FCC90DDA2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82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73896-9A40-47AB-8007-48C97050F37C}" type="slidenum">
              <a: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02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83C97-CB27-43EB-9F63-FCB7542F441C}" type="slidenum">
              <a: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6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B1C6-B918-43A1-9AB7-F6D6056C3916}" type="slidenum">
              <a: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4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B23E-E905-4E44-8453-F9DFF9BDBA1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BC6-108F-410C-AC20-FCC90DDA2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4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B23E-E905-4E44-8453-F9DFF9BDBA1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BC6-108F-410C-AC20-FCC90DDA2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3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B23E-E905-4E44-8453-F9DFF9BDBA1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BC6-108F-410C-AC20-FCC90DDA2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3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B23E-E905-4E44-8453-F9DFF9BDBA1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BC6-108F-410C-AC20-FCC90DDA2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5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B23E-E905-4E44-8453-F9DFF9BDBA1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BC6-108F-410C-AC20-FCC90DDA2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9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B23E-E905-4E44-8453-F9DFF9BDBA1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BC6-108F-410C-AC20-FCC90DDA2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5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B23E-E905-4E44-8453-F9DFF9BDBA1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BC6-108F-410C-AC20-FCC90DDA2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5B23E-E905-4E44-8453-F9DFF9BDBA1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1BC6-108F-410C-AC20-FCC90DDA2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5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6932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6932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F3F69-1243-47AA-AC70-6FEBDDBB0631}" type="slidenum">
              <a: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693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80989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762000"/>
          </a:xfrm>
        </p:spPr>
        <p:txBody>
          <a:bodyPr/>
          <a:lstStyle/>
          <a:p>
            <a:pPr eaLnBrk="1" hangingPunct="1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Новые подходы к оценке достижений младших школьников в условиях </a:t>
            </a:r>
            <a:r>
              <a:rPr lang="ru-RU" b="1" dirty="0" err="1" smtClean="0">
                <a:effectLst/>
                <a:latin typeface="Times New Roman" pitchFamily="18" charset="0"/>
                <a:cs typeface="Times New Roman" pitchFamily="18" charset="0"/>
              </a:rPr>
              <a:t>безотметочного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 обучения</a:t>
            </a:r>
            <a:endParaRPr lang="en-US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587" name="Group 46"/>
          <p:cNvGrpSpPr>
            <a:grpSpLocks/>
          </p:cNvGrpSpPr>
          <p:nvPr/>
        </p:nvGrpSpPr>
        <p:grpSpPr bwMode="auto">
          <a:xfrm>
            <a:off x="553948" y="1928812"/>
            <a:ext cx="8122508" cy="4596532"/>
            <a:chOff x="851" y="1152"/>
            <a:chExt cx="3901" cy="2486"/>
          </a:xfrm>
        </p:grpSpPr>
        <p:grpSp>
          <p:nvGrpSpPr>
            <p:cNvPr id="67588" name="Group 47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67605" name="AutoShape 4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Arial" charset="0"/>
                </a:endParaRPr>
              </a:p>
            </p:txBody>
          </p:sp>
          <p:sp>
            <p:nvSpPr>
              <p:cNvPr id="67606" name="AutoShape 4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xmlns:mc="http://schemas.openxmlformats.org/markup-compatibility/2006" xmlns:a14="http://schemas.microsoft.com/office/drawing/2010/main" val="E6E6E6" mc:Ignorable=""/>
                  </a:gs>
                  <a:gs pos="7500">
                    <a:srgbClr xmlns:mc="http://schemas.openxmlformats.org/markup-compatibility/2006" xmlns:a14="http://schemas.microsoft.com/office/drawing/2010/main" val="7D8496" mc:Ignorable=""/>
                  </a:gs>
                  <a:gs pos="26500">
                    <a:srgbClr xmlns:mc="http://schemas.openxmlformats.org/markup-compatibility/2006" xmlns:a14="http://schemas.microsoft.com/office/drawing/2010/main" val="E6E6E6" mc:Ignorable=""/>
                  </a:gs>
                  <a:gs pos="34000">
                    <a:srgbClr xmlns:mc="http://schemas.openxmlformats.org/markup-compatibility/2006" xmlns:a14="http://schemas.microsoft.com/office/drawing/2010/main" val="7D8496" mc:Ignorable=""/>
                  </a:gs>
                  <a:gs pos="46500">
                    <a:srgbClr xmlns:mc="http://schemas.openxmlformats.org/markup-compatibility/2006" xmlns:a14="http://schemas.microsoft.com/office/drawing/2010/main" val="E6E6E6" mc:Ignorable=""/>
                  </a:gs>
                  <a:gs pos="50000">
                    <a:srgbClr xmlns:mc="http://schemas.openxmlformats.org/markup-compatibility/2006" xmlns:a14="http://schemas.microsoft.com/office/drawing/2010/main" val="FFFFFF" mc:Ignorable=""/>
                  </a:gs>
                  <a:gs pos="53500">
                    <a:srgbClr xmlns:mc="http://schemas.openxmlformats.org/markup-compatibility/2006" xmlns:a14="http://schemas.microsoft.com/office/drawing/2010/main" val="E6E6E6" mc:Ignorable=""/>
                  </a:gs>
                  <a:gs pos="66000">
                    <a:srgbClr xmlns:mc="http://schemas.openxmlformats.org/markup-compatibility/2006" xmlns:a14="http://schemas.microsoft.com/office/drawing/2010/main" val="7D8496" mc:Ignorable=""/>
                  </a:gs>
                  <a:gs pos="73500">
                    <a:srgbClr xmlns:mc="http://schemas.openxmlformats.org/markup-compatibility/2006" xmlns:a14="http://schemas.microsoft.com/office/drawing/2010/main" val="E6E6E6" mc:Ignorable=""/>
                  </a:gs>
                  <a:gs pos="92500">
                    <a:srgbClr xmlns:mc="http://schemas.openxmlformats.org/markup-compatibility/2006" xmlns:a14="http://schemas.microsoft.com/office/drawing/2010/main" val="7D8496" mc:Ignorable=""/>
                  </a:gs>
                  <a:gs pos="100000">
                    <a:srgbClr xmlns:mc="http://schemas.openxmlformats.org/markup-compatibility/2006" xmlns:a14="http://schemas.microsoft.com/office/drawing/2010/main" val="E6E6E6" mc:Ignorable=""/>
                  </a:gs>
                </a:gsLst>
                <a:lin ang="2700000" scaled="1"/>
              </a:gradFill>
              <a:ln w="9525">
                <a:solidFill>
                  <a:srgbClr xmlns:mc="http://schemas.openxmlformats.org/markup-compatibility/2006" xmlns:a14="http://schemas.microsoft.com/office/drawing/2010/main" val="C0C0C0" mc:Ignorable="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Arial" charset="0"/>
                </a:endParaRPr>
              </a:p>
            </p:txBody>
          </p:sp>
          <p:sp>
            <p:nvSpPr>
              <p:cNvPr id="67607" name="AutoShape 5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xmlns:mc="http://schemas.openxmlformats.org/markup-compatibility/2006" xmlns:a14="http://schemas.microsoft.com/office/drawing/2010/main" val="7262EC" mc:Ignorable=""/>
                  </a:gs>
                  <a:gs pos="100000">
                    <a:srgbClr xmlns:mc="http://schemas.openxmlformats.org/markup-compatibility/2006" xmlns:a14="http://schemas.microsoft.com/office/drawing/2010/main" val="2614AA" mc:Ignorable="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Arial" charset="0"/>
                </a:endParaRPr>
              </a:p>
            </p:txBody>
          </p:sp>
        </p:grpSp>
        <p:grpSp>
          <p:nvGrpSpPr>
            <p:cNvPr id="67589" name="Group 51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67602" name="AutoShape 5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Arial" charset="0"/>
                </a:endParaRPr>
              </a:p>
            </p:txBody>
          </p:sp>
          <p:sp>
            <p:nvSpPr>
              <p:cNvPr id="67603" name="AutoShape 5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xmlns:mc="http://schemas.openxmlformats.org/markup-compatibility/2006" xmlns:a14="http://schemas.microsoft.com/office/drawing/2010/main" val="E6E6E6" mc:Ignorable=""/>
                  </a:gs>
                  <a:gs pos="7500">
                    <a:srgbClr xmlns:mc="http://schemas.openxmlformats.org/markup-compatibility/2006" xmlns:a14="http://schemas.microsoft.com/office/drawing/2010/main" val="7D8496" mc:Ignorable=""/>
                  </a:gs>
                  <a:gs pos="26500">
                    <a:srgbClr xmlns:mc="http://schemas.openxmlformats.org/markup-compatibility/2006" xmlns:a14="http://schemas.microsoft.com/office/drawing/2010/main" val="E6E6E6" mc:Ignorable=""/>
                  </a:gs>
                  <a:gs pos="34000">
                    <a:srgbClr xmlns:mc="http://schemas.openxmlformats.org/markup-compatibility/2006" xmlns:a14="http://schemas.microsoft.com/office/drawing/2010/main" val="7D8496" mc:Ignorable=""/>
                  </a:gs>
                  <a:gs pos="46500">
                    <a:srgbClr xmlns:mc="http://schemas.openxmlformats.org/markup-compatibility/2006" xmlns:a14="http://schemas.microsoft.com/office/drawing/2010/main" val="E6E6E6" mc:Ignorable=""/>
                  </a:gs>
                  <a:gs pos="50000">
                    <a:srgbClr xmlns:mc="http://schemas.openxmlformats.org/markup-compatibility/2006" xmlns:a14="http://schemas.microsoft.com/office/drawing/2010/main" val="FFFFFF" mc:Ignorable=""/>
                  </a:gs>
                  <a:gs pos="53500">
                    <a:srgbClr xmlns:mc="http://schemas.openxmlformats.org/markup-compatibility/2006" xmlns:a14="http://schemas.microsoft.com/office/drawing/2010/main" val="E6E6E6" mc:Ignorable=""/>
                  </a:gs>
                  <a:gs pos="66000">
                    <a:srgbClr xmlns:mc="http://schemas.openxmlformats.org/markup-compatibility/2006" xmlns:a14="http://schemas.microsoft.com/office/drawing/2010/main" val="7D8496" mc:Ignorable=""/>
                  </a:gs>
                  <a:gs pos="73500">
                    <a:srgbClr xmlns:mc="http://schemas.openxmlformats.org/markup-compatibility/2006" xmlns:a14="http://schemas.microsoft.com/office/drawing/2010/main" val="E6E6E6" mc:Ignorable=""/>
                  </a:gs>
                  <a:gs pos="92500">
                    <a:srgbClr xmlns:mc="http://schemas.openxmlformats.org/markup-compatibility/2006" xmlns:a14="http://schemas.microsoft.com/office/drawing/2010/main" val="7D8496" mc:Ignorable=""/>
                  </a:gs>
                  <a:gs pos="100000">
                    <a:srgbClr xmlns:mc="http://schemas.openxmlformats.org/markup-compatibility/2006" xmlns:a14="http://schemas.microsoft.com/office/drawing/2010/main" val="E6E6E6" mc:Ignorable=""/>
                  </a:gs>
                </a:gsLst>
                <a:lin ang="2700000" scaled="1"/>
              </a:gradFill>
              <a:ln w="9525">
                <a:solidFill>
                  <a:srgbClr xmlns:mc="http://schemas.openxmlformats.org/markup-compatibility/2006" xmlns:a14="http://schemas.microsoft.com/office/drawing/2010/main" val="C0C0C0" mc:Ignorable="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Arial" charset="0"/>
                </a:endParaRPr>
              </a:p>
            </p:txBody>
          </p:sp>
          <p:sp>
            <p:nvSpPr>
              <p:cNvPr id="67604" name="AutoShape 54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xmlns:mc="http://schemas.openxmlformats.org/markup-compatibility/2006" xmlns:a14="http://schemas.microsoft.com/office/drawing/2010/main" val="24B443" mc:Ignorable=""/>
                  </a:gs>
                  <a:gs pos="100000">
                    <a:srgbClr xmlns:mc="http://schemas.openxmlformats.org/markup-compatibility/2006" xmlns:a14="http://schemas.microsoft.com/office/drawing/2010/main" val="115D16" mc:Ignorable="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Arial" charset="0"/>
                </a:endParaRPr>
              </a:p>
            </p:txBody>
          </p:sp>
        </p:grpSp>
        <p:sp>
          <p:nvSpPr>
            <p:cNvPr id="67590" name="Text Box 55"/>
            <p:cNvSpPr txBox="1">
              <a:spLocks noChangeArrowheads="1"/>
            </p:cNvSpPr>
            <p:nvPr/>
          </p:nvSpPr>
          <p:spPr bwMode="gray">
            <a:xfrm>
              <a:off x="2829" y="1546"/>
              <a:ext cx="68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</p:txBody>
        </p:sp>
        <p:sp>
          <p:nvSpPr>
            <p:cNvPr id="67591" name="Text Box 56"/>
            <p:cNvSpPr txBox="1">
              <a:spLocks noChangeArrowheads="1"/>
            </p:cNvSpPr>
            <p:nvPr/>
          </p:nvSpPr>
          <p:spPr bwMode="gray">
            <a:xfrm>
              <a:off x="851" y="1939"/>
              <a:ext cx="1807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err="1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Разрабока</a:t>
              </a:r>
              <a:r>
                <a:rPr lang="ru-RU" sz="140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 положения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 о </a:t>
              </a:r>
              <a:r>
                <a:rPr lang="ru-RU" sz="1400" dirty="0" err="1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безотметочной</a:t>
              </a:r>
              <a:r>
                <a:rPr lang="ru-RU" sz="140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 оценке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результатов обучения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и развития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обучающихся 1-х классов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 в МБОУ «Февральская СОШ»</a:t>
              </a:r>
              <a:endParaRPr lang="en-US" sz="1400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</p:txBody>
        </p:sp>
        <p:grpSp>
          <p:nvGrpSpPr>
            <p:cNvPr id="67592" name="Group 57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67599" name="AutoShape 5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Arial" charset="0"/>
                </a:endParaRPr>
              </a:p>
            </p:txBody>
          </p:sp>
          <p:sp>
            <p:nvSpPr>
              <p:cNvPr id="67600" name="AutoShape 5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xmlns:mc="http://schemas.openxmlformats.org/markup-compatibility/2006" xmlns:a14="http://schemas.microsoft.com/office/drawing/2010/main" val="E6E6E6" mc:Ignorable=""/>
                  </a:gs>
                  <a:gs pos="7500">
                    <a:srgbClr xmlns:mc="http://schemas.openxmlformats.org/markup-compatibility/2006" xmlns:a14="http://schemas.microsoft.com/office/drawing/2010/main" val="7D8496" mc:Ignorable=""/>
                  </a:gs>
                  <a:gs pos="26500">
                    <a:srgbClr xmlns:mc="http://schemas.openxmlformats.org/markup-compatibility/2006" xmlns:a14="http://schemas.microsoft.com/office/drawing/2010/main" val="E6E6E6" mc:Ignorable=""/>
                  </a:gs>
                  <a:gs pos="34000">
                    <a:srgbClr xmlns:mc="http://schemas.openxmlformats.org/markup-compatibility/2006" xmlns:a14="http://schemas.microsoft.com/office/drawing/2010/main" val="7D8496" mc:Ignorable=""/>
                  </a:gs>
                  <a:gs pos="46500">
                    <a:srgbClr xmlns:mc="http://schemas.openxmlformats.org/markup-compatibility/2006" xmlns:a14="http://schemas.microsoft.com/office/drawing/2010/main" val="E6E6E6" mc:Ignorable=""/>
                  </a:gs>
                  <a:gs pos="50000">
                    <a:srgbClr xmlns:mc="http://schemas.openxmlformats.org/markup-compatibility/2006" xmlns:a14="http://schemas.microsoft.com/office/drawing/2010/main" val="FFFFFF" mc:Ignorable=""/>
                  </a:gs>
                  <a:gs pos="53500">
                    <a:srgbClr xmlns:mc="http://schemas.openxmlformats.org/markup-compatibility/2006" xmlns:a14="http://schemas.microsoft.com/office/drawing/2010/main" val="E6E6E6" mc:Ignorable=""/>
                  </a:gs>
                  <a:gs pos="66000">
                    <a:srgbClr xmlns:mc="http://schemas.openxmlformats.org/markup-compatibility/2006" xmlns:a14="http://schemas.microsoft.com/office/drawing/2010/main" val="7D8496" mc:Ignorable=""/>
                  </a:gs>
                  <a:gs pos="73500">
                    <a:srgbClr xmlns:mc="http://schemas.openxmlformats.org/markup-compatibility/2006" xmlns:a14="http://schemas.microsoft.com/office/drawing/2010/main" val="E6E6E6" mc:Ignorable=""/>
                  </a:gs>
                  <a:gs pos="92500">
                    <a:srgbClr xmlns:mc="http://schemas.openxmlformats.org/markup-compatibility/2006" xmlns:a14="http://schemas.microsoft.com/office/drawing/2010/main" val="7D8496" mc:Ignorable=""/>
                  </a:gs>
                  <a:gs pos="100000">
                    <a:srgbClr xmlns:mc="http://schemas.openxmlformats.org/markup-compatibility/2006" xmlns:a14="http://schemas.microsoft.com/office/drawing/2010/main" val="E6E6E6" mc:Ignorable=""/>
                  </a:gs>
                </a:gsLst>
                <a:lin ang="2700000" scaled="1"/>
              </a:gradFill>
              <a:ln w="9525">
                <a:solidFill>
                  <a:srgbClr xmlns:mc="http://schemas.openxmlformats.org/markup-compatibility/2006" xmlns:a14="http://schemas.microsoft.com/office/drawing/2010/main" val="C0C0C0" mc:Ignorable="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Arial" charset="0"/>
                </a:endParaRPr>
              </a:p>
            </p:txBody>
          </p:sp>
          <p:sp>
            <p:nvSpPr>
              <p:cNvPr id="67601" name="AutoShape 6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xmlns:mc="http://schemas.openxmlformats.org/markup-compatibility/2006" xmlns:a14="http://schemas.microsoft.com/office/drawing/2010/main" val="6D440E" mc:Ignorable=""/>
                  </a:gs>
                  <a:gs pos="100000">
                    <a:srgbClr xmlns:mc="http://schemas.openxmlformats.org/markup-compatibility/2006" xmlns:a14="http://schemas.microsoft.com/office/drawing/2010/main" val="EC941E" mc:Ignorable="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Arial" charset="0"/>
                </a:endParaRPr>
              </a:p>
            </p:txBody>
          </p:sp>
        </p:grpSp>
        <p:sp>
          <p:nvSpPr>
            <p:cNvPr id="67593" name="Text Box 61"/>
            <p:cNvSpPr txBox="1">
              <a:spLocks noChangeArrowheads="1"/>
            </p:cNvSpPr>
            <p:nvPr/>
          </p:nvSpPr>
          <p:spPr bwMode="gray">
            <a:xfrm>
              <a:off x="3481" y="1772"/>
              <a:ext cx="106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Times New Roman" pitchFamily="18" charset="0"/>
                  <a:cs typeface="Times New Roman" pitchFamily="18" charset="0"/>
                </a:rPr>
                <a:t>«Карта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Times New Roman" pitchFamily="18" charset="0"/>
                  <a:cs typeface="Times New Roman" pitchFamily="18" charset="0"/>
                </a:rPr>
                <a:t>диагностических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Times New Roman" pitchFamily="18" charset="0"/>
                  <a:cs typeface="Times New Roman" pitchFamily="18" charset="0"/>
                </a:rPr>
                <a:t>достижений»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Times New Roman" pitchFamily="18" charset="0"/>
                  <a:cs typeface="Times New Roman" pitchFamily="18" charset="0"/>
                </a:rPr>
                <a:t>«Оценочный лист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dirty="0" err="1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Times New Roman" pitchFamily="18" charset="0"/>
                  <a:cs typeface="Times New Roman" pitchFamily="18" charset="0"/>
                </a:rPr>
                <a:t>метапредметным</a:t>
              </a:r>
              <a:r>
                <a:rPr lang="ru-RU" dirty="0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dirty="0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Times New Roman" pitchFamily="18" charset="0"/>
                  <a:cs typeface="Times New Roman" pitchFamily="18" charset="0"/>
                </a:rPr>
                <a:t>езультатам»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Times New Roman" pitchFamily="18" charset="0"/>
                  <a:cs typeface="Times New Roman" pitchFamily="18" charset="0"/>
                </a:rPr>
                <a:t>«Карта учебных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Times New Roman" pitchFamily="18" charset="0"/>
                  <a:cs typeface="Times New Roman" pitchFamily="18" charset="0"/>
                </a:rPr>
                <a:t>достижений»</a:t>
              </a:r>
              <a:endParaRPr lang="en-US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7594" name="Group 62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67596" name="AutoShape 6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Arial" charset="0"/>
                </a:endParaRPr>
              </a:p>
            </p:txBody>
          </p:sp>
          <p:sp>
            <p:nvSpPr>
              <p:cNvPr id="67597" name="AutoShape 6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xmlns:mc="http://schemas.openxmlformats.org/markup-compatibility/2006" xmlns:a14="http://schemas.microsoft.com/office/drawing/2010/main" val="E6E6E6" mc:Ignorable=""/>
                  </a:gs>
                  <a:gs pos="7500">
                    <a:srgbClr xmlns:mc="http://schemas.openxmlformats.org/markup-compatibility/2006" xmlns:a14="http://schemas.microsoft.com/office/drawing/2010/main" val="7D8496" mc:Ignorable=""/>
                  </a:gs>
                  <a:gs pos="26500">
                    <a:srgbClr xmlns:mc="http://schemas.openxmlformats.org/markup-compatibility/2006" xmlns:a14="http://schemas.microsoft.com/office/drawing/2010/main" val="E6E6E6" mc:Ignorable=""/>
                  </a:gs>
                  <a:gs pos="34000">
                    <a:srgbClr xmlns:mc="http://schemas.openxmlformats.org/markup-compatibility/2006" xmlns:a14="http://schemas.microsoft.com/office/drawing/2010/main" val="7D8496" mc:Ignorable=""/>
                  </a:gs>
                  <a:gs pos="46500">
                    <a:srgbClr xmlns:mc="http://schemas.openxmlformats.org/markup-compatibility/2006" xmlns:a14="http://schemas.microsoft.com/office/drawing/2010/main" val="E6E6E6" mc:Ignorable=""/>
                  </a:gs>
                  <a:gs pos="50000">
                    <a:srgbClr xmlns:mc="http://schemas.openxmlformats.org/markup-compatibility/2006" xmlns:a14="http://schemas.microsoft.com/office/drawing/2010/main" val="FFFFFF" mc:Ignorable=""/>
                  </a:gs>
                  <a:gs pos="53500">
                    <a:srgbClr xmlns:mc="http://schemas.openxmlformats.org/markup-compatibility/2006" xmlns:a14="http://schemas.microsoft.com/office/drawing/2010/main" val="E6E6E6" mc:Ignorable=""/>
                  </a:gs>
                  <a:gs pos="66000">
                    <a:srgbClr xmlns:mc="http://schemas.openxmlformats.org/markup-compatibility/2006" xmlns:a14="http://schemas.microsoft.com/office/drawing/2010/main" val="7D8496" mc:Ignorable=""/>
                  </a:gs>
                  <a:gs pos="73500">
                    <a:srgbClr xmlns:mc="http://schemas.openxmlformats.org/markup-compatibility/2006" xmlns:a14="http://schemas.microsoft.com/office/drawing/2010/main" val="E6E6E6" mc:Ignorable=""/>
                  </a:gs>
                  <a:gs pos="92500">
                    <a:srgbClr xmlns:mc="http://schemas.openxmlformats.org/markup-compatibility/2006" xmlns:a14="http://schemas.microsoft.com/office/drawing/2010/main" val="7D8496" mc:Ignorable=""/>
                  </a:gs>
                  <a:gs pos="100000">
                    <a:srgbClr xmlns:mc="http://schemas.openxmlformats.org/markup-compatibility/2006" xmlns:a14="http://schemas.microsoft.com/office/drawing/2010/main" val="E6E6E6" mc:Ignorable=""/>
                  </a:gs>
                </a:gsLst>
                <a:lin ang="2700000" scaled="1"/>
              </a:gradFill>
              <a:ln w="9525">
                <a:solidFill>
                  <a:srgbClr xmlns:mc="http://schemas.openxmlformats.org/markup-compatibility/2006" xmlns:a14="http://schemas.microsoft.com/office/drawing/2010/main" val="C0C0C0" mc:Ignorable="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Arial" charset="0"/>
                </a:endParaRPr>
              </a:p>
            </p:txBody>
          </p:sp>
          <p:sp>
            <p:nvSpPr>
              <p:cNvPr id="67598" name="AutoShape 6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xmlns:mc="http://schemas.openxmlformats.org/markup-compatibility/2006" xmlns:a14="http://schemas.microsoft.com/office/drawing/2010/main" val="0066CC" mc:Ignorable=""/>
                  </a:gs>
                  <a:gs pos="100000">
                    <a:srgbClr xmlns:mc="http://schemas.openxmlformats.org/markup-compatibility/2006" xmlns:a14="http://schemas.microsoft.com/office/drawing/2010/main" val="002F5E" mc:Ignorable="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Arial" charset="0"/>
                </a:endParaRPr>
              </a:p>
            </p:txBody>
          </p:sp>
        </p:grpSp>
        <p:sp>
          <p:nvSpPr>
            <p:cNvPr id="67595" name="Text Box 66"/>
            <p:cNvSpPr txBox="1">
              <a:spLocks noChangeArrowheads="1"/>
            </p:cNvSpPr>
            <p:nvPr/>
          </p:nvSpPr>
          <p:spPr bwMode="gray">
            <a:xfrm>
              <a:off x="2404" y="2675"/>
              <a:ext cx="995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Times New Roman" pitchFamily="18" charset="0"/>
                  <a:cs typeface="Times New Roman" pitchFamily="18" charset="0"/>
                </a:rPr>
                <a:t>Плюсы и минусы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err="1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Times New Roman" pitchFamily="18" charset="0"/>
                  <a:cs typeface="Times New Roman" pitchFamily="18" charset="0"/>
                </a:rPr>
                <a:t>безотметочного</a:t>
              </a:r>
              <a:r>
                <a:rPr lang="ru-RU" b="1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Times New Roman" pitchFamily="18" charset="0"/>
                  <a:cs typeface="Times New Roman" pitchFamily="18" charset="0"/>
                </a:rPr>
                <a:t>обучения</a:t>
              </a:r>
              <a:endParaRPr lang="en-US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407898" y="2065343"/>
            <a:ext cx="2748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Новые подходы </a:t>
            </a:r>
            <a:endParaRPr lang="ru-RU" b="1" kern="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kern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 </a:t>
            </a:r>
            <a:r>
              <a:rPr lang="ru-RU" b="1" kern="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оценке достижений младших </a:t>
            </a:r>
            <a:r>
              <a:rPr lang="ru-RU" b="1" kern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школьников</a:t>
            </a:r>
          </a:p>
          <a:p>
            <a:pPr algn="ctr"/>
            <a:r>
              <a:rPr lang="ru-RU" b="1" kern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условиях </a:t>
            </a:r>
            <a:r>
              <a:rPr lang="ru-RU" b="1" kern="0" dirty="0" err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безотметочного</a:t>
            </a:r>
            <a:r>
              <a:rPr lang="ru-RU" b="1" kern="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обучения</a:t>
            </a:r>
            <a:endParaRPr lang="ru-RU" dirty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 descr="C:\Documents and Settings\User\Рабочий стол\фоны для през\фоновые рисунки\13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0498" y="404664"/>
            <a:ext cx="4554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САМООЦЕНКА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36912"/>
            <a:ext cx="5328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ретроспективная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8720" y="4149080"/>
            <a:ext cx="5234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прогностическ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ая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00498" y="1196752"/>
            <a:ext cx="1335398" cy="1512168"/>
          </a:xfrm>
          <a:prstGeom prst="straightConnector1">
            <a:avLst/>
          </a:prstGeom>
          <a:ln w="38100">
            <a:solidFill>
              <a:srgbClr xmlns:mc="http://schemas.openxmlformats.org/markup-compatibility/2006" xmlns:a14="http://schemas.microsoft.com/office/drawing/2010/main" val="0066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1327994"/>
            <a:ext cx="2448272" cy="2965102"/>
          </a:xfrm>
          <a:prstGeom prst="straightConnector1">
            <a:avLst/>
          </a:prstGeom>
          <a:ln w="38100">
            <a:solidFill>
              <a:srgbClr xmlns:mc="http://schemas.openxmlformats.org/markup-compatibility/2006" xmlns:a14="http://schemas.microsoft.com/office/drawing/2010/main" val="0066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88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 descr="C:\Documents and Settings\User\Рабочий стол\фоны для през\фоновые рисунки\13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3074" name="Рисунок 2" descr="G:\дневники\img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14695" r="10492" b="4681"/>
          <a:stretch/>
        </p:blipFill>
        <p:spPr bwMode="auto">
          <a:xfrm rot="10800000">
            <a:off x="323528" y="692696"/>
            <a:ext cx="3960440" cy="561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xmlns:mc="http://schemas.openxmlformats.org/markup-compatibility/2006" xmlns:a14="http://schemas.microsoft.com/office/drawing/2010/main" val="000000" mc:Ignorable="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xmlns:mc="http://schemas.openxmlformats.org/markup-compatibility/2006" xmlns:a14="http://schemas.microsoft.com/office/drawing/2010/main" val="FFFFFF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3075" name="Рисунок 3" descr="G:\дневники\img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6371" r="20344" b="6604"/>
          <a:stretch/>
        </p:blipFill>
        <p:spPr bwMode="auto">
          <a:xfrm rot="10800000">
            <a:off x="4644008" y="620688"/>
            <a:ext cx="4027984" cy="55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254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5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 descr="C:\Documents and Settings\User\Рабочий стол\фоны для през\фоновые рисунки\13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3923" y="1124744"/>
            <a:ext cx="85370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Выше уровень учебной активности;</a:t>
            </a:r>
          </a:p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ети стремятся к контакту с учителем,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боятся высказывать своё мнение.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923" y="3068960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3600" b="1" cap="none" spc="0" dirty="0" smtClean="0">
                <a:ln w="11430"/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Ниже уровень тревожности, </a:t>
            </a:r>
          </a:p>
          <a:p>
            <a:r>
              <a:rPr lang="ru-RU" sz="3600" b="1" cap="none" spc="0" dirty="0" smtClean="0">
                <a:ln w="11430"/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меньше проявлений  отрицательных эмоций.</a:t>
            </a:r>
            <a:endParaRPr lang="ru-RU" sz="3600" b="1" cap="none" spc="0" dirty="0">
              <a:ln w="11430"/>
              <a:solidFill>
                <a:srgbClr xmlns:mc="http://schemas.openxmlformats.org/markup-compatibility/2006" xmlns:a14="http://schemas.microsoft.com/office/drawing/2010/main" val="7030A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4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 descr="C:\Documents and Settings\User\Рабочий стол\фоны для през\фоновые рисунки\13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1392" y="116632"/>
            <a:ext cx="5150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xmlns:mc="http://schemas.openxmlformats.org/markup-compatibility/2006" xmlns:a14="http://schemas.microsoft.com/office/drawing/2010/main" val="CC0099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</a:rPr>
              <a:t>Я в школе приобрёл</a:t>
            </a:r>
            <a:endParaRPr lang="ru-RU" sz="5400" b="1" cap="none" spc="0" dirty="0">
              <a:ln w="11430"/>
              <a:solidFill>
                <a:srgbClr xmlns:mc="http://schemas.openxmlformats.org/markup-compatibility/2006" xmlns:a14="http://schemas.microsoft.com/office/drawing/2010/main" val="CC0099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6178" y="836712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С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955764"/>
            <a:ext cx="32271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пособность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04339" y="1674117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xmlns:mc="http://schemas.openxmlformats.org/markup-compatibility/2006" xmlns:a14="http://schemas.microsoft.com/office/drawing/2010/main" val="0066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П</a:t>
            </a:r>
            <a:endParaRPr lang="ru-RU" sz="4800" b="1" cap="none" spc="0" dirty="0">
              <a:ln w="11430"/>
              <a:solidFill>
                <a:srgbClr xmlns:mc="http://schemas.openxmlformats.org/markup-compatibility/2006" xmlns:a14="http://schemas.microsoft.com/office/drawing/2010/main" val="0066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7502" y="1662911"/>
            <a:ext cx="32607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solidFill>
                  <a:srgbClr xmlns:mc="http://schemas.openxmlformats.org/markup-compatibility/2006" xmlns:a14="http://schemas.microsoft.com/office/drawing/2010/main" val="0066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равдивость</a:t>
            </a:r>
            <a:endParaRPr lang="ru-RU" sz="4800" b="1" cap="none" spc="0" dirty="0">
              <a:ln w="11430"/>
              <a:solidFill>
                <a:srgbClr xmlns:mc="http://schemas.openxmlformats.org/markup-compatibility/2006" xmlns:a14="http://schemas.microsoft.com/office/drawing/2010/main" val="0066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8766" y="2420888"/>
            <a:ext cx="558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А</a:t>
            </a:r>
            <a:endParaRPr lang="ru-RU" sz="4800" b="1" cap="none" spc="0" dirty="0">
              <a:ln w="11430"/>
              <a:solidFill>
                <a:srgbClr xmlns:mc="http://schemas.openxmlformats.org/markup-compatibility/2006" xmlns:a14="http://schemas.microsoft.com/office/drawing/2010/main" val="7030A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2395652"/>
            <a:ext cx="34270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ккуратность</a:t>
            </a:r>
            <a:endParaRPr lang="ru-RU" sz="4800" b="1" cap="none" spc="0" dirty="0">
              <a:ln w="11430"/>
              <a:solidFill>
                <a:srgbClr xmlns:mc="http://schemas.openxmlformats.org/markup-compatibility/2006" xmlns:a14="http://schemas.microsoft.com/office/drawing/2010/main" val="7030A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42811" y="3140968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xmlns:mc="http://schemas.openxmlformats.org/markup-compatibility/2006" xmlns:a14="http://schemas.microsoft.com/office/drawing/2010/main" val="A50021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С</a:t>
            </a:r>
            <a:endParaRPr lang="ru-RU" sz="4800" b="1" cap="none" spc="0" dirty="0">
              <a:ln w="11430"/>
              <a:solidFill>
                <a:srgbClr xmlns:mc="http://schemas.openxmlformats.org/markup-compatibility/2006" xmlns:a14="http://schemas.microsoft.com/office/drawing/2010/main" val="A50021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50610" y="3140968"/>
            <a:ext cx="32663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solidFill>
                  <a:srgbClr xmlns:mc="http://schemas.openxmlformats.org/markup-compatibility/2006" xmlns:a14="http://schemas.microsoft.com/office/drawing/2010/main" val="A50021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покойствие</a:t>
            </a:r>
            <a:endParaRPr lang="ru-RU" sz="4800" b="1" cap="none" spc="0" dirty="0">
              <a:ln w="11430"/>
              <a:solidFill>
                <a:srgbClr xmlns:mc="http://schemas.openxmlformats.org/markup-compatibility/2006" xmlns:a14="http://schemas.microsoft.com/office/drawing/2010/main" val="A50021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39252" y="3861048"/>
            <a:ext cx="5854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xmlns:mc="http://schemas.openxmlformats.org/markup-compatibility/2006" xmlns:a14="http://schemas.microsoft.com/office/drawing/2010/main" val="0066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И</a:t>
            </a:r>
            <a:endParaRPr lang="ru-RU" sz="4800" b="1" cap="none" spc="0" dirty="0">
              <a:ln w="11430"/>
              <a:solidFill>
                <a:srgbClr xmlns:mc="http://schemas.openxmlformats.org/markup-compatibility/2006" xmlns:a14="http://schemas.microsoft.com/office/drawing/2010/main" val="0066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25130" y="3776575"/>
            <a:ext cx="19632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solidFill>
                  <a:srgbClr xmlns:mc="http://schemas.openxmlformats.org/markup-compatibility/2006" xmlns:a14="http://schemas.microsoft.com/office/drawing/2010/main" val="0066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нтерес</a:t>
            </a:r>
            <a:endParaRPr lang="ru-RU" sz="4800" b="1" cap="none" spc="0" dirty="0">
              <a:ln w="11430"/>
              <a:solidFill>
                <a:srgbClr xmlns:mc="http://schemas.openxmlformats.org/markup-compatibility/2006" xmlns:a14="http://schemas.microsoft.com/office/drawing/2010/main" val="0066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99024" y="4573466"/>
            <a:ext cx="526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Б</a:t>
            </a:r>
            <a:endParaRPr lang="ru-RU" sz="4800" b="1" cap="none" spc="0" dirty="0">
              <a:ln w="11430"/>
              <a:solidFill>
                <a:srgbClr xmlns:mc="http://schemas.openxmlformats.org/markup-compatibility/2006" xmlns:a14="http://schemas.microsoft.com/office/drawing/2010/main" val="7030A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09643" y="4573465"/>
            <a:ext cx="3802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лагодарность</a:t>
            </a:r>
            <a:endParaRPr lang="ru-RU" sz="4800" b="1" cap="none" spc="0" dirty="0">
              <a:ln w="11430"/>
              <a:solidFill>
                <a:srgbClr xmlns:mc="http://schemas.openxmlformats.org/markup-compatibility/2006" xmlns:a14="http://schemas.microsoft.com/office/drawing/2010/main" val="7030A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61354" y="5301208"/>
            <a:ext cx="6014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xmlns:mc="http://schemas.openxmlformats.org/markup-compatibility/2006" xmlns:a14="http://schemas.microsoft.com/office/drawing/2010/main" val="A50021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О</a:t>
            </a:r>
            <a:endParaRPr lang="ru-RU" sz="4800" b="1" cap="none" spc="0" dirty="0">
              <a:ln w="11430"/>
              <a:solidFill>
                <a:srgbClr xmlns:mc="http://schemas.openxmlformats.org/markup-compatibility/2006" xmlns:a14="http://schemas.microsoft.com/office/drawing/2010/main" val="A50021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88668" y="5275479"/>
            <a:ext cx="42341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solidFill>
                  <a:srgbClr xmlns:mc="http://schemas.openxmlformats.org/markup-compatibility/2006" xmlns:a14="http://schemas.microsoft.com/office/drawing/2010/main" val="A50021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пределённость</a:t>
            </a:r>
            <a:endParaRPr lang="ru-RU" sz="4800" b="1" cap="none" spc="0" dirty="0">
              <a:ln w="11430"/>
              <a:solidFill>
                <a:srgbClr xmlns:mc="http://schemas.openxmlformats.org/markup-compatibility/2006" xmlns:a14="http://schemas.microsoft.com/office/drawing/2010/main" val="A50021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96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 descr="C:\Documents and Settings\User\Рабочий стол\фоны для през\фоновые рисунки\13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3256" y="2618736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xmlns:mc="http://schemas.openxmlformats.org/markup-compatibility/2006" xmlns:a14="http://schemas.microsoft.com/office/drawing/2010/main" val="006600" mc:Ignorable=""/>
                </a:solidFill>
                <a:latin typeface="Times New Roman" pitchFamily="18" charset="0"/>
                <a:cs typeface="Times New Roman" pitchFamily="18" charset="0"/>
              </a:rPr>
              <a:t>Новые подходы </a:t>
            </a:r>
          </a:p>
          <a:p>
            <a:r>
              <a:rPr lang="ru-RU" sz="4800" b="1" dirty="0" smtClean="0">
                <a:solidFill>
                  <a:srgbClr xmlns:mc="http://schemas.openxmlformats.org/markup-compatibility/2006" xmlns:a14="http://schemas.microsoft.com/office/drawing/2010/main" val="006600" mc:Ignorable=""/>
                </a:solidFill>
                <a:latin typeface="Times New Roman" pitchFamily="18" charset="0"/>
                <a:cs typeface="Times New Roman" pitchFamily="18" charset="0"/>
              </a:rPr>
              <a:t>к оценке достижений </a:t>
            </a:r>
          </a:p>
          <a:p>
            <a:r>
              <a:rPr lang="ru-RU" sz="4800" b="1" dirty="0" smtClean="0">
                <a:solidFill>
                  <a:srgbClr xmlns:mc="http://schemas.openxmlformats.org/markup-compatibility/2006" xmlns:a14="http://schemas.microsoft.com/office/drawing/2010/main" val="006600" mc:Ignorable=""/>
                </a:solidFill>
                <a:latin typeface="Times New Roman" pitchFamily="18" charset="0"/>
                <a:cs typeface="Times New Roman" pitchFamily="18" charset="0"/>
              </a:rPr>
              <a:t>младших школьников </a:t>
            </a:r>
          </a:p>
          <a:p>
            <a:r>
              <a:rPr lang="ru-RU" sz="4800" b="1" dirty="0" smtClean="0">
                <a:solidFill>
                  <a:srgbClr xmlns:mc="http://schemas.openxmlformats.org/markup-compatibility/2006" xmlns:a14="http://schemas.microsoft.com/office/drawing/2010/main" val="006600" mc:Ignorable=""/>
                </a:solidFill>
                <a:latin typeface="Times New Roman" pitchFamily="18" charset="0"/>
                <a:cs typeface="Times New Roman" pitchFamily="18" charset="0"/>
              </a:rPr>
              <a:t>в условиях </a:t>
            </a:r>
            <a:r>
              <a:rPr lang="ru-RU" sz="4800" b="1" dirty="0" err="1" smtClean="0">
                <a:solidFill>
                  <a:srgbClr xmlns:mc="http://schemas.openxmlformats.org/markup-compatibility/2006" xmlns:a14="http://schemas.microsoft.com/office/drawing/2010/main" val="006600" mc:Ignorable=""/>
                </a:solidFill>
                <a:latin typeface="Times New Roman" pitchFamily="18" charset="0"/>
                <a:cs typeface="Times New Roman" pitchFamily="18" charset="0"/>
              </a:rPr>
              <a:t>безотметочного</a:t>
            </a:r>
            <a:r>
              <a:rPr lang="ru-RU" sz="4800" b="1" dirty="0" smtClean="0">
                <a:solidFill>
                  <a:srgbClr xmlns:mc="http://schemas.openxmlformats.org/markup-compatibility/2006" xmlns:a14="http://schemas.microsoft.com/office/drawing/2010/main" val="006600" mc:Ignorable=""/>
                </a:solidFill>
                <a:latin typeface="Times New Roman" pitchFamily="18" charset="0"/>
                <a:cs typeface="Times New Roman" pitchFamily="18" charset="0"/>
              </a:rPr>
              <a:t> обучения</a:t>
            </a:r>
            <a:endParaRPr lang="en-US" sz="4800" b="1" dirty="0">
              <a:solidFill>
                <a:srgbClr xmlns:mc="http://schemas.openxmlformats.org/markup-compatibility/2006" xmlns:a14="http://schemas.microsoft.com/office/drawing/2010/main" val="00660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6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 descr="C:\Documents and Settings\User\Рабочий стол\фоны для през\фоновые рисунки\13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419708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безотметочного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обучения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(по Г. А.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Цукерман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00128" y="1803320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Times New Roman" pitchFamily="18" charset="0"/>
                <a:cs typeface="Times New Roman" pitchFamily="18" charset="0"/>
              </a:rPr>
              <a:t>Самооценка ученика должна предшествовать учительской оценке.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3568" y="2708920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xmlns:mc="http://schemas.openxmlformats.org/markup-compatibility/2006" xmlns:a14="http://schemas.microsoft.com/office/drawing/2010/main" val="006600" mc:Ignorable=""/>
                </a:solidFill>
                <a:latin typeface="Times New Roman" pitchFamily="18" charset="0"/>
                <a:cs typeface="Times New Roman" pitchFamily="18" charset="0"/>
              </a:rPr>
              <a:t>Самооценка учащегося должна постепенно дифференцироваться.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00660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560" y="4509120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Times New Roman" pitchFamily="18" charset="0"/>
                <a:cs typeface="Times New Roman" pitchFamily="18" charset="0"/>
              </a:rPr>
              <a:t>Оцениваться должны только достижения учащихся, предъявляемые самими детьми для оценки, опираясь на правило «Добавлять, а не вычитать».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8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 descr="C:\Documents and Settings\User\Рабочий стол\фоны для през\фоновые рисунки\13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404664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безотметочного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обучения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(по Г. А.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Цукерман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00128" y="1803320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Times New Roman" pitchFamily="18" charset="0"/>
                <a:cs typeface="Times New Roman" pitchFamily="18" charset="0"/>
              </a:rPr>
              <a:t>Содержательное (само)оценивание должно быть неотрывно от умения себя контролировать.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0952" y="3356992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xmlns:mc="http://schemas.openxmlformats.org/markup-compatibility/2006" xmlns:a14="http://schemas.microsoft.com/office/drawing/2010/main" val="006600" mc:Ignorable=""/>
                </a:solidFill>
                <a:latin typeface="Times New Roman" pitchFamily="18" charset="0"/>
                <a:cs typeface="Times New Roman" pitchFamily="18" charset="0"/>
              </a:rPr>
              <a:t>Учащиеся должны иметь право на самостоятельный выбор  сложности контролируемых заданий.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00660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560" y="5013176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Times New Roman" pitchFamily="18" charset="0"/>
                <a:cs typeface="Times New Roman" pitchFamily="18" charset="0"/>
              </a:rPr>
              <a:t>Оцениваться должна динамика успешности учащихся относительно самих себя.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4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 descr="C:\Documents and Settings\User\Рабочий стол\фоны для през\фоновые рисунки\13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404664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безотметочного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обучения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(по Г. А.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Цукерман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0952" y="2420888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Times New Roman" pitchFamily="18" charset="0"/>
                <a:cs typeface="Times New Roman" pitchFamily="18" charset="0"/>
              </a:rPr>
              <a:t>Учащиеся должны иметь право на сомнение и незнание, которое оформляется в классе и дома особым образом.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0952" y="4365104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xmlns:mc="http://schemas.openxmlformats.org/markup-compatibility/2006" xmlns:a14="http://schemas.microsoft.com/office/drawing/2010/main" val="006600" mc:Ignorable=""/>
                </a:solidFill>
                <a:latin typeface="Times New Roman" pitchFamily="18" charset="0"/>
                <a:cs typeface="Times New Roman" pitchFamily="18" charset="0"/>
              </a:rPr>
              <a:t>Для итоговой аттестации учащихся должна использоваться накопительная система оценок.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00660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6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 descr="C:\Documents and Settings\User\Рабочий стол\фоны для през\фоновые рисунки\13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980728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Times New Roman" pitchFamily="18" charset="0"/>
                <a:cs typeface="Times New Roman" pitchFamily="18" charset="0"/>
              </a:rPr>
              <a:t>Подводное царство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1916832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xmlns:mc="http://schemas.openxmlformats.org/markup-compatibility/2006" xmlns:a14="http://schemas.microsoft.com/office/drawing/2010/main" val="006600" mc:Ignorable=""/>
                </a:solidFill>
                <a:latin typeface="Times New Roman" pitchFamily="18" charset="0"/>
                <a:cs typeface="Times New Roman" pitchFamily="18" charset="0"/>
              </a:rPr>
              <a:t>Наш сказочный лес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00660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52536" y="2774136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99592" y="3632448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3200" dirty="0" err="1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Times New Roman" pitchFamily="18" charset="0"/>
                <a:cs typeface="Times New Roman" pitchFamily="18" charset="0"/>
              </a:rPr>
              <a:t>Мультяшки</a:t>
            </a:r>
            <a:r>
              <a:rPr lang="ru-RU" sz="3200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Times New Roman" pitchFamily="18" charset="0"/>
                <a:cs typeface="Times New Roman" pitchFamily="18" charset="0"/>
              </a:rPr>
              <a:t> на ступеньках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396552" y="4471360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xmlns:mc="http://schemas.openxmlformats.org/markup-compatibility/2006" xmlns:a14="http://schemas.microsoft.com/office/drawing/2010/main" val="006600" mc:Ignorable=""/>
                </a:solidFill>
                <a:latin typeface="Times New Roman" pitchFamily="18" charset="0"/>
                <a:cs typeface="Times New Roman" pitchFamily="18" charset="0"/>
              </a:rPr>
              <a:t>Мой замок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00660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83568" y="188640"/>
            <a:ext cx="7204264" cy="68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Приёмы оценочной деятельности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9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 descr="C:\Documents and Settings\User\Рабочий стол\фоны для през\фоновые рисунки\13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5327" y="548680"/>
            <a:ext cx="5605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Линеечка успеха -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3286" y="1988840"/>
            <a:ext cx="679993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едагогический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инструмент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оценки и самооценки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38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 descr="C:\Documents and Settings\User\Рабочий стол\фоны для през\фоновые рисунки\13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260648"/>
            <a:ext cx="5236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Линеечка успеха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http://p-shkola.by/nimages/s000091_323690.jpg"/>
          <p:cNvPicPr/>
          <p:nvPr/>
        </p:nvPicPr>
        <p:blipFill>
          <a:blip r:embed="rId3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5418"/>
            <a:ext cx="6840760" cy="511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85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 descr="C:\Documents and Settings\User\Рабочий стол\фоны для през\фоновые рисунки\13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10" y="1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87624" y="908720"/>
            <a:ext cx="0" cy="4248472"/>
          </a:xfrm>
          <a:prstGeom prst="line">
            <a:avLst/>
          </a:prstGeom>
          <a:ln w="57150">
            <a:solidFill>
              <a:srgbClr xmlns:mc="http://schemas.openxmlformats.org/markup-compatibility/2006" xmlns:a14="http://schemas.microsoft.com/office/drawing/2010/main" val="0066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31840" y="908720"/>
            <a:ext cx="0" cy="4248472"/>
          </a:xfrm>
          <a:prstGeom prst="line">
            <a:avLst/>
          </a:prstGeom>
          <a:ln w="57150">
            <a:solidFill>
              <a:srgbClr xmlns:mc="http://schemas.openxmlformats.org/markup-compatibility/2006" xmlns:a14="http://schemas.microsoft.com/office/drawing/2010/main" val="0066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932040" y="980728"/>
            <a:ext cx="0" cy="4248472"/>
          </a:xfrm>
          <a:prstGeom prst="line">
            <a:avLst/>
          </a:prstGeom>
          <a:ln w="57150">
            <a:solidFill>
              <a:srgbClr xmlns:mc="http://schemas.openxmlformats.org/markup-compatibility/2006" xmlns:a14="http://schemas.microsoft.com/office/drawing/2010/main" val="0066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32240" y="980728"/>
            <a:ext cx="0" cy="4248472"/>
          </a:xfrm>
          <a:prstGeom prst="line">
            <a:avLst/>
          </a:prstGeom>
          <a:ln w="57150">
            <a:solidFill>
              <a:srgbClr xmlns:mc="http://schemas.openxmlformats.org/markup-compatibility/2006" xmlns:a14="http://schemas.microsoft.com/office/drawing/2010/main" val="0066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899592" y="1484784"/>
            <a:ext cx="576064" cy="360040"/>
            <a:chOff x="899592" y="1772816"/>
            <a:chExt cx="576064" cy="36004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899592" y="1808820"/>
              <a:ext cx="576064" cy="288032"/>
            </a:xfrm>
            <a:prstGeom prst="line">
              <a:avLst/>
            </a:prstGeom>
            <a:ln w="57150">
              <a:solidFill>
                <a:srgbClr xmlns:mc="http://schemas.openxmlformats.org/markup-compatibility/2006" xmlns:a14="http://schemas.microsoft.com/office/drawing/2010/main" val="00660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899592" y="1772816"/>
              <a:ext cx="576064" cy="360040"/>
            </a:xfrm>
            <a:prstGeom prst="line">
              <a:avLst/>
            </a:prstGeom>
            <a:ln w="57150">
              <a:solidFill>
                <a:srgbClr xmlns:mc="http://schemas.openxmlformats.org/markup-compatibility/2006" xmlns:a14="http://schemas.microsoft.com/office/drawing/2010/main" val="00660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395536" y="18864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16507" y="21611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23180" y="16239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40211" y="162392"/>
            <a:ext cx="518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644008" y="1304764"/>
            <a:ext cx="576064" cy="360040"/>
            <a:chOff x="899592" y="1772816"/>
            <a:chExt cx="576064" cy="36004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899592" y="1808820"/>
              <a:ext cx="576064" cy="288032"/>
            </a:xfrm>
            <a:prstGeom prst="line">
              <a:avLst/>
            </a:prstGeom>
            <a:ln w="57150">
              <a:solidFill>
                <a:srgbClr xmlns:mc="http://schemas.openxmlformats.org/markup-compatibility/2006" xmlns:a14="http://schemas.microsoft.com/office/drawing/2010/main" val="00660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899592" y="1772816"/>
              <a:ext cx="576064" cy="360040"/>
            </a:xfrm>
            <a:prstGeom prst="line">
              <a:avLst/>
            </a:prstGeom>
            <a:ln w="57150">
              <a:solidFill>
                <a:srgbClr xmlns:mc="http://schemas.openxmlformats.org/markup-compatibility/2006" xmlns:a14="http://schemas.microsoft.com/office/drawing/2010/main" val="00660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2843808" y="2636912"/>
            <a:ext cx="576064" cy="360040"/>
            <a:chOff x="899592" y="1772816"/>
            <a:chExt cx="576064" cy="360040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899592" y="1808820"/>
              <a:ext cx="576064" cy="288032"/>
            </a:xfrm>
            <a:prstGeom prst="line">
              <a:avLst/>
            </a:prstGeom>
            <a:ln w="57150">
              <a:solidFill>
                <a:srgbClr xmlns:mc="http://schemas.openxmlformats.org/markup-compatibility/2006" xmlns:a14="http://schemas.microsoft.com/office/drawing/2010/main" val="00660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899592" y="1772816"/>
              <a:ext cx="576064" cy="360040"/>
            </a:xfrm>
            <a:prstGeom prst="line">
              <a:avLst/>
            </a:prstGeom>
            <a:ln w="57150">
              <a:solidFill>
                <a:srgbClr xmlns:mc="http://schemas.openxmlformats.org/markup-compatibility/2006" xmlns:a14="http://schemas.microsoft.com/office/drawing/2010/main" val="00660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6444208" y="1268760"/>
            <a:ext cx="576064" cy="360040"/>
            <a:chOff x="899592" y="1772816"/>
            <a:chExt cx="576064" cy="36004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899592" y="1808820"/>
              <a:ext cx="576064" cy="288032"/>
            </a:xfrm>
            <a:prstGeom prst="line">
              <a:avLst/>
            </a:prstGeom>
            <a:ln w="57150">
              <a:solidFill>
                <a:srgbClr xmlns:mc="http://schemas.openxmlformats.org/markup-compatibility/2006" xmlns:a14="http://schemas.microsoft.com/office/drawing/2010/main" val="00660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899592" y="1772816"/>
              <a:ext cx="576064" cy="360040"/>
            </a:xfrm>
            <a:prstGeom prst="line">
              <a:avLst/>
            </a:prstGeom>
            <a:ln w="57150">
              <a:solidFill>
                <a:srgbClr xmlns:mc="http://schemas.openxmlformats.org/markup-compatibility/2006" xmlns:a14="http://schemas.microsoft.com/office/drawing/2010/main" val="00660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Овал 20"/>
          <p:cNvSpPr/>
          <p:nvPr/>
        </p:nvSpPr>
        <p:spPr>
          <a:xfrm>
            <a:off x="719572" y="1126326"/>
            <a:ext cx="936104" cy="10928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892752" y="3052968"/>
            <a:ext cx="576064" cy="360040"/>
            <a:chOff x="899592" y="1772816"/>
            <a:chExt cx="576064" cy="36004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899592" y="1808820"/>
              <a:ext cx="576064" cy="288032"/>
            </a:xfrm>
            <a:prstGeom prst="line">
              <a:avLst/>
            </a:prstGeom>
            <a:ln w="57150">
              <a:solidFill>
                <a:srgbClr xmlns:mc="http://schemas.openxmlformats.org/markup-compatibility/2006" xmlns:a14="http://schemas.microsoft.com/office/drawing/2010/main" val="00206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899592" y="1772816"/>
              <a:ext cx="576064" cy="360040"/>
            </a:xfrm>
            <a:prstGeom prst="line">
              <a:avLst/>
            </a:prstGeom>
            <a:ln w="57150">
              <a:solidFill>
                <a:srgbClr xmlns:mc="http://schemas.openxmlformats.org/markup-compatibility/2006" xmlns:a14="http://schemas.microsoft.com/office/drawing/2010/main" val="00206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328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4">
  <a:themeElements>
    <a:clrScheme name="64 7">
      <a:dk1>
        <a:srgbClr xmlns:mc="http://schemas.openxmlformats.org/markup-compatibility/2006" xmlns:a14="http://schemas.microsoft.com/office/drawing/2010/main" val="003B76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3399" mc:Ignorable=""/>
      </a:dk2>
      <a:lt2>
        <a:srgbClr xmlns:mc="http://schemas.openxmlformats.org/markup-compatibility/2006" xmlns:a14="http://schemas.microsoft.com/office/drawing/2010/main" val="C0C0C0" mc:Ignorable=""/>
      </a:lt2>
      <a:accent1>
        <a:srgbClr xmlns:mc="http://schemas.openxmlformats.org/markup-compatibility/2006" xmlns:a14="http://schemas.microsoft.com/office/drawing/2010/main" val="FCC704" mc:Ignorable=""/>
      </a:accent1>
      <a:accent2>
        <a:srgbClr xmlns:mc="http://schemas.openxmlformats.org/markup-compatibility/2006" xmlns:a14="http://schemas.microsoft.com/office/drawing/2010/main" val="A01DD5" mc:Ignorable=""/>
      </a:accent2>
      <a:accent3>
        <a:srgbClr xmlns:mc="http://schemas.openxmlformats.org/markup-compatibility/2006" xmlns:a14="http://schemas.microsoft.com/office/drawing/2010/main" val="AAADCA" mc:Ignorable=""/>
      </a:accent3>
      <a:accent4>
        <a:srgbClr xmlns:mc="http://schemas.openxmlformats.org/markup-compatibility/2006" xmlns:a14="http://schemas.microsoft.com/office/drawing/2010/main" val="DADADA" mc:Ignorable=""/>
      </a:accent4>
      <a:accent5>
        <a:srgbClr xmlns:mc="http://schemas.openxmlformats.org/markup-compatibility/2006" xmlns:a14="http://schemas.microsoft.com/office/drawing/2010/main" val="FDE0AA" mc:Ignorable=""/>
      </a:accent5>
      <a:accent6>
        <a:srgbClr xmlns:mc="http://schemas.openxmlformats.org/markup-compatibility/2006" xmlns:a14="http://schemas.microsoft.com/office/drawing/2010/main" val="9119C1" mc:Ignorable=""/>
      </a:accent6>
      <a:hlink>
        <a:srgbClr xmlns:mc="http://schemas.openxmlformats.org/markup-compatibility/2006" xmlns:a14="http://schemas.microsoft.com/office/drawing/2010/main" val="66C5F4" mc:Ignorable=""/>
      </a:hlink>
      <a:folHlink>
        <a:srgbClr xmlns:mc="http://schemas.openxmlformats.org/markup-compatibility/2006" xmlns:a14="http://schemas.microsoft.com/office/drawing/2010/main" val="009999" mc:Ignorable=""/>
      </a:folHlink>
    </a:clrScheme>
    <a:fontScheme name="64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4 1">
        <a:dk1>
          <a:srgbClr xmlns:mc="http://schemas.openxmlformats.org/markup-compatibility/2006" xmlns:a14="http://schemas.microsoft.com/office/drawing/2010/main" val="6221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00000" mc:Ignorable=""/>
        </a:dk2>
        <a:lt2>
          <a:srgbClr xmlns:mc="http://schemas.openxmlformats.org/markup-compatibility/2006" xmlns:a14="http://schemas.microsoft.com/office/drawing/2010/main" val="FFFFCC" mc:Ignorable=""/>
        </a:lt2>
        <a:accent1>
          <a:srgbClr xmlns:mc="http://schemas.openxmlformats.org/markup-compatibility/2006" xmlns:a14="http://schemas.microsoft.com/office/drawing/2010/main" val="E42B00" mc:Ignorable=""/>
        </a:accent1>
        <a:accent2>
          <a:srgbClr xmlns:mc="http://schemas.openxmlformats.org/markup-compatibility/2006" xmlns:a14="http://schemas.microsoft.com/office/drawing/2010/main" val="996600" mc:Ignorable=""/>
        </a:accent2>
        <a:accent3>
          <a:srgbClr xmlns:mc="http://schemas.openxmlformats.org/markup-compatibility/2006" xmlns:a14="http://schemas.microsoft.com/office/drawing/2010/main" val="C0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EFACAA" mc:Ignorable=""/>
        </a:accent5>
        <a:accent6>
          <a:srgbClr xmlns:mc="http://schemas.openxmlformats.org/markup-compatibility/2006" xmlns:a14="http://schemas.microsoft.com/office/drawing/2010/main" val="8A5C00" mc:Ignorable=""/>
        </a:accent6>
        <a:hlink>
          <a:srgbClr xmlns:mc="http://schemas.openxmlformats.org/markup-compatibility/2006" xmlns:a14="http://schemas.microsoft.com/office/drawing/2010/main" val="FADF6C" mc:Ignorable=""/>
        </a:hlink>
        <a:folHlink>
          <a:srgbClr xmlns:mc="http://schemas.openxmlformats.org/markup-compatibility/2006" xmlns:a14="http://schemas.microsoft.com/office/drawing/2010/main" val="FF99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4 2">
        <a:dk1>
          <a:srgbClr xmlns:mc="http://schemas.openxmlformats.org/markup-compatibility/2006" xmlns:a14="http://schemas.microsoft.com/office/drawing/2010/main" val="5F4545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F6969" mc:Ignorable=""/>
        </a:dk2>
        <a:lt2>
          <a:srgbClr xmlns:mc="http://schemas.openxmlformats.org/markup-compatibility/2006" xmlns:a14="http://schemas.microsoft.com/office/drawing/2010/main" val="FFFFCC" mc:Ignorable=""/>
        </a:lt2>
        <a:accent1>
          <a:srgbClr xmlns:mc="http://schemas.openxmlformats.org/markup-compatibility/2006" xmlns:a14="http://schemas.microsoft.com/office/drawing/2010/main" val="CC6600" mc:Ignorable=""/>
        </a:accent1>
        <a:accent2>
          <a:srgbClr xmlns:mc="http://schemas.openxmlformats.org/markup-compatibility/2006" xmlns:a14="http://schemas.microsoft.com/office/drawing/2010/main" val="924C0C" mc:Ignorable=""/>
        </a:accent2>
        <a:accent3>
          <a:srgbClr xmlns:mc="http://schemas.openxmlformats.org/markup-compatibility/2006" xmlns:a14="http://schemas.microsoft.com/office/drawing/2010/main" val="C6B9B9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E2B8AA" mc:Ignorable=""/>
        </a:accent5>
        <a:accent6>
          <a:srgbClr xmlns:mc="http://schemas.openxmlformats.org/markup-compatibility/2006" xmlns:a14="http://schemas.microsoft.com/office/drawing/2010/main" val="84440A" mc:Ignorable=""/>
        </a:accent6>
        <a:hlink>
          <a:srgbClr xmlns:mc="http://schemas.openxmlformats.org/markup-compatibility/2006" xmlns:a14="http://schemas.microsoft.com/office/drawing/2010/main" val="CFD375" mc:Ignorable=""/>
        </a:hlink>
        <a:folHlink>
          <a:srgbClr xmlns:mc="http://schemas.openxmlformats.org/markup-compatibility/2006" xmlns:a14="http://schemas.microsoft.com/office/drawing/2010/main" val="98BB9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4 3">
        <a:dk1>
          <a:srgbClr xmlns:mc="http://schemas.openxmlformats.org/markup-compatibility/2006" xmlns:a14="http://schemas.microsoft.com/office/drawing/2010/main" val="003B7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66CC" mc:Ignorable=""/>
        </a:dk2>
        <a:lt2>
          <a:srgbClr xmlns:mc="http://schemas.openxmlformats.org/markup-compatibility/2006" xmlns:a14="http://schemas.microsoft.com/office/drawing/2010/main" val="CCECFF" mc:Ignorable=""/>
        </a:lt2>
        <a:accent1>
          <a:srgbClr xmlns:mc="http://schemas.openxmlformats.org/markup-compatibility/2006" xmlns:a14="http://schemas.microsoft.com/office/drawing/2010/main" val="33CCCC" mc:Ignorable=""/>
        </a:accent1>
        <a:accent2>
          <a:srgbClr xmlns:mc="http://schemas.openxmlformats.org/markup-compatibility/2006" xmlns:a14="http://schemas.microsoft.com/office/drawing/2010/main" val="66CCFF" mc:Ignorable=""/>
        </a:accent2>
        <a:accent3>
          <a:srgbClr xmlns:mc="http://schemas.openxmlformats.org/markup-compatibility/2006" xmlns:a14="http://schemas.microsoft.com/office/drawing/2010/main" val="AAB8E2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DE2E2" mc:Ignorable=""/>
        </a:accent5>
        <a:accent6>
          <a:srgbClr xmlns:mc="http://schemas.openxmlformats.org/markup-compatibility/2006" xmlns:a14="http://schemas.microsoft.com/office/drawing/2010/main" val="5CB9E7" mc:Ignorable=""/>
        </a:accent6>
        <a:hlink>
          <a:srgbClr xmlns:mc="http://schemas.openxmlformats.org/markup-compatibility/2006" xmlns:a14="http://schemas.microsoft.com/office/drawing/2010/main" val="FFFFCC" mc:Ignorable=""/>
        </a:hlink>
        <a:folHlink>
          <a:srgbClr xmlns:mc="http://schemas.openxmlformats.org/markup-compatibility/2006" xmlns:a14="http://schemas.microsoft.com/office/drawing/2010/main" val="FFCC66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4 4">
        <a:dk1>
          <a:srgbClr xmlns:mc="http://schemas.openxmlformats.org/markup-compatibility/2006" xmlns:a14="http://schemas.microsoft.com/office/drawing/2010/main" val="00585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8080" mc:Ignorable=""/>
        </a:dk2>
        <a:lt2>
          <a:srgbClr xmlns:mc="http://schemas.openxmlformats.org/markup-compatibility/2006" xmlns:a14="http://schemas.microsoft.com/office/drawing/2010/main" val="FFFFCC" mc:Ignorable=""/>
        </a:lt2>
        <a:accent1>
          <a:srgbClr xmlns:mc="http://schemas.openxmlformats.org/markup-compatibility/2006" xmlns:a14="http://schemas.microsoft.com/office/drawing/2010/main" val="0099CC" mc:Ignorable=""/>
        </a:accent1>
        <a:accent2>
          <a:srgbClr xmlns:mc="http://schemas.openxmlformats.org/markup-compatibility/2006" xmlns:a14="http://schemas.microsoft.com/office/drawing/2010/main" val="00CCFF" mc:Ignorable=""/>
        </a:accent2>
        <a:accent3>
          <a:srgbClr xmlns:mc="http://schemas.openxmlformats.org/markup-compatibility/2006" xmlns:a14="http://schemas.microsoft.com/office/drawing/2010/main" val="AAC0C0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CAE2" mc:Ignorable=""/>
        </a:accent5>
        <a:accent6>
          <a:srgbClr xmlns:mc="http://schemas.openxmlformats.org/markup-compatibility/2006" xmlns:a14="http://schemas.microsoft.com/office/drawing/2010/main" val="00B9E7" mc:Ignorable=""/>
        </a:accent6>
        <a:hlink>
          <a:srgbClr xmlns:mc="http://schemas.openxmlformats.org/markup-compatibility/2006" xmlns:a14="http://schemas.microsoft.com/office/drawing/2010/main" val="1ACE9F" mc:Ignorable=""/>
        </a:hlink>
        <a:folHlink>
          <a:srgbClr xmlns:mc="http://schemas.openxmlformats.org/markup-compatibility/2006" xmlns:a14="http://schemas.microsoft.com/office/drawing/2010/main" val="948CCE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4 5">
        <a:dk1>
          <a:srgbClr xmlns:mc="http://schemas.openxmlformats.org/markup-compatibility/2006" xmlns:a14="http://schemas.microsoft.com/office/drawing/2010/main" val="4C4E44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86B5D" mc:Ignorable=""/>
        </a:dk2>
        <a:lt2>
          <a:srgbClr xmlns:mc="http://schemas.openxmlformats.org/markup-compatibility/2006" xmlns:a14="http://schemas.microsoft.com/office/drawing/2010/main" val="D6D5C6" mc:Ignorable=""/>
        </a:lt2>
        <a:accent1>
          <a:srgbClr xmlns:mc="http://schemas.openxmlformats.org/markup-compatibility/2006" xmlns:a14="http://schemas.microsoft.com/office/drawing/2010/main" val="898D79" mc:Ignorable=""/>
        </a:accent1>
        <a:accent2>
          <a:srgbClr xmlns:mc="http://schemas.openxmlformats.org/markup-compatibility/2006" xmlns:a14="http://schemas.microsoft.com/office/drawing/2010/main" val="4D4F45" mc:Ignorable=""/>
        </a:accent2>
        <a:accent3>
          <a:srgbClr xmlns:mc="http://schemas.openxmlformats.org/markup-compatibility/2006" xmlns:a14="http://schemas.microsoft.com/office/drawing/2010/main" val="B9BAB6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4C5BE" mc:Ignorable=""/>
        </a:accent5>
        <a:accent6>
          <a:srgbClr xmlns:mc="http://schemas.openxmlformats.org/markup-compatibility/2006" xmlns:a14="http://schemas.microsoft.com/office/drawing/2010/main" val="45473E" mc:Ignorable=""/>
        </a:accent6>
        <a:hlink>
          <a:srgbClr xmlns:mc="http://schemas.openxmlformats.org/markup-compatibility/2006" xmlns:a14="http://schemas.microsoft.com/office/drawing/2010/main" val="58BE67" mc:Ignorable=""/>
        </a:hlink>
        <a:folHlink>
          <a:srgbClr xmlns:mc="http://schemas.openxmlformats.org/markup-compatibility/2006" xmlns:a14="http://schemas.microsoft.com/office/drawing/2010/main" val="C0C64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4 6">
        <a:dk1>
          <a:srgbClr xmlns:mc="http://schemas.openxmlformats.org/markup-compatibility/2006" xmlns:a14="http://schemas.microsoft.com/office/drawing/2010/main" val="003B7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3399" mc:Ignorable=""/>
        </a:dk2>
        <a:lt2>
          <a:srgbClr xmlns:mc="http://schemas.openxmlformats.org/markup-compatibility/2006" xmlns:a14="http://schemas.microsoft.com/office/drawing/2010/main" val="C0C0C0" mc:Ignorable=""/>
        </a:lt2>
        <a:accent1>
          <a:srgbClr xmlns:mc="http://schemas.openxmlformats.org/markup-compatibility/2006" xmlns:a14="http://schemas.microsoft.com/office/drawing/2010/main" val="FCC704" mc:Ignorable=""/>
        </a:accent1>
        <a:accent2>
          <a:srgbClr xmlns:mc="http://schemas.openxmlformats.org/markup-compatibility/2006" xmlns:a14="http://schemas.microsoft.com/office/drawing/2010/main" val="A01DD5" mc:Ignorable=""/>
        </a:accent2>
        <a:accent3>
          <a:srgbClr xmlns:mc="http://schemas.openxmlformats.org/markup-compatibility/2006" xmlns:a14="http://schemas.microsoft.com/office/drawing/2010/main" val="AAAD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FDE0AA" mc:Ignorable=""/>
        </a:accent5>
        <a:accent6>
          <a:srgbClr xmlns:mc="http://schemas.openxmlformats.org/markup-compatibility/2006" xmlns:a14="http://schemas.microsoft.com/office/drawing/2010/main" val="9119C1" mc:Ignorable=""/>
        </a:accent6>
        <a:hlink>
          <a:srgbClr xmlns:mc="http://schemas.openxmlformats.org/markup-compatibility/2006" xmlns:a14="http://schemas.microsoft.com/office/drawing/2010/main" val="126CD0" mc:Ignorable=""/>
        </a:hlink>
        <a:folHlink>
          <a:srgbClr xmlns:mc="http://schemas.openxmlformats.org/markup-compatibility/2006" xmlns:a14="http://schemas.microsoft.com/office/drawing/2010/main" val="0099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4 7">
        <a:dk1>
          <a:srgbClr xmlns:mc="http://schemas.openxmlformats.org/markup-compatibility/2006" xmlns:a14="http://schemas.microsoft.com/office/drawing/2010/main" val="003B7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3399" mc:Ignorable=""/>
        </a:dk2>
        <a:lt2>
          <a:srgbClr xmlns:mc="http://schemas.openxmlformats.org/markup-compatibility/2006" xmlns:a14="http://schemas.microsoft.com/office/drawing/2010/main" val="C0C0C0" mc:Ignorable=""/>
        </a:lt2>
        <a:accent1>
          <a:srgbClr xmlns:mc="http://schemas.openxmlformats.org/markup-compatibility/2006" xmlns:a14="http://schemas.microsoft.com/office/drawing/2010/main" val="FCC704" mc:Ignorable=""/>
        </a:accent1>
        <a:accent2>
          <a:srgbClr xmlns:mc="http://schemas.openxmlformats.org/markup-compatibility/2006" xmlns:a14="http://schemas.microsoft.com/office/drawing/2010/main" val="A01DD5" mc:Ignorable=""/>
        </a:accent2>
        <a:accent3>
          <a:srgbClr xmlns:mc="http://schemas.openxmlformats.org/markup-compatibility/2006" xmlns:a14="http://schemas.microsoft.com/office/drawing/2010/main" val="AAAD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FDE0AA" mc:Ignorable=""/>
        </a:accent5>
        <a:accent6>
          <a:srgbClr xmlns:mc="http://schemas.openxmlformats.org/markup-compatibility/2006" xmlns:a14="http://schemas.microsoft.com/office/drawing/2010/main" val="9119C1" mc:Ignorable=""/>
        </a:accent6>
        <a:hlink>
          <a:srgbClr xmlns:mc="http://schemas.openxmlformats.org/markup-compatibility/2006" xmlns:a14="http://schemas.microsoft.com/office/drawing/2010/main" val="66C5F4" mc:Ignorable=""/>
        </a:hlink>
        <a:folHlink>
          <a:srgbClr xmlns:mc="http://schemas.openxmlformats.org/markup-compatibility/2006" xmlns:a14="http://schemas.microsoft.com/office/drawing/2010/main" val="0099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279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64</vt:lpstr>
      <vt:lpstr>Новые подходы к оценке достижений младших школьников в условиях безотметочного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подходы к оценке достижений младших школьников в условиях безотметочного обучения</dc:title>
  <dc:creator>SamLab.ws</dc:creator>
  <cp:lastModifiedBy>SamLab.ws</cp:lastModifiedBy>
  <cp:revision>10</cp:revision>
  <dcterms:created xsi:type="dcterms:W3CDTF">2013-02-05T20:10:51Z</dcterms:created>
  <dcterms:modified xsi:type="dcterms:W3CDTF">2013-02-05T21:50:49Z</dcterms:modified>
</cp:coreProperties>
</file>