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  <p:sldMasterId id="2147483974" r:id="rId2"/>
    <p:sldMasterId id="2147483986" r:id="rId3"/>
    <p:sldMasterId id="2147483998" r:id="rId4"/>
    <p:sldMasterId id="2147484010" r:id="rId5"/>
    <p:sldMasterId id="2147484022" r:id="rId6"/>
  </p:sldMasterIdLst>
  <p:notesMasterIdLst>
    <p:notesMasterId r:id="rId16"/>
  </p:notesMasterIdLst>
  <p:sldIdLst>
    <p:sldId id="256" r:id="rId7"/>
    <p:sldId id="315" r:id="rId8"/>
    <p:sldId id="313" r:id="rId9"/>
    <p:sldId id="314" r:id="rId10"/>
    <p:sldId id="316" r:id="rId11"/>
    <p:sldId id="318" r:id="rId12"/>
    <p:sldId id="317" r:id="rId13"/>
    <p:sldId id="323" r:id="rId14"/>
    <p:sldId id="31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xmlns:mc="http://schemas.openxmlformats.org/markup-compatibility/2006" xmlns:a14="http://schemas.microsoft.com/office/drawing/2010/main" val="000000" mc:Ignorable="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xmlns:mc="http://schemas.openxmlformats.org/markup-compatibility/2006" xmlns:a14="http://schemas.microsoft.com/office/drawing/2010/main" val="000000" mc:Ignorable="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xmlns:mc="http://schemas.openxmlformats.org/markup-compatibility/2006" xmlns:a14="http://schemas.microsoft.com/office/drawing/2010/main" val="000000" mc:Ignorable="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xmlns:mc="http://schemas.openxmlformats.org/markup-compatibility/2006" xmlns:a14="http://schemas.microsoft.com/office/drawing/2010/main" val="000000" mc:Ignorable="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xmlns:mc="http://schemas.openxmlformats.org/markup-compatibility/2006" xmlns:a14="http://schemas.microsoft.com/office/drawing/2010/main" val="000000" mc:Ignorable="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xmlns:mc="http://schemas.openxmlformats.org/markup-compatibility/2006" xmlns:a14="http://schemas.microsoft.com/office/drawing/2010/main" val="000000" mc:Ignorable="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xmlns:mc="http://schemas.openxmlformats.org/markup-compatibility/2006" xmlns:a14="http://schemas.microsoft.com/office/drawing/2010/main" val="000000" mc:Ignorable="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xmlns:mc="http://schemas.openxmlformats.org/markup-compatibility/2006" xmlns:a14="http://schemas.microsoft.com/office/drawing/2010/main" val="000000" mc:Ignorable="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xmlns:mc="http://schemas.openxmlformats.org/markup-compatibility/2006" xmlns:a14="http://schemas.microsoft.com/office/drawing/2010/main" val="000000" mc:Ignorable="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xmlns:mc="http://schemas.openxmlformats.org/markup-compatibility/2006" xmlns:a14="http://schemas.microsoft.com/office/drawing/2010/main" val="FF0000" mc:Ignorable="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xmlns:mc="http://schemas.openxmlformats.org/markup-compatibility/2006" xmlns:a14="http://schemas.microsoft.com/office/drawing/2010/main" val="66CCFF" mc:Ignorable=""/>
    <a:srgbClr xmlns:mc="http://schemas.openxmlformats.org/markup-compatibility/2006" xmlns:a14="http://schemas.microsoft.com/office/drawing/2010/main" val="008000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132" autoAdjust="0"/>
    <p:restoredTop sz="94682" autoAdjust="0"/>
  </p:normalViewPr>
  <p:slideViewPr>
    <p:cSldViewPr>
      <p:cViewPr>
        <p:scale>
          <a:sx n="117" d="100"/>
          <a:sy n="117" d="100"/>
        </p:scale>
        <p:origin x="-660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30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&#1056;&#1072;&#1073;&#1086;&#1095;&#1080;&#1081;%20&#1089;&#1090;&#1086;&#1083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школьная</a:t>
            </a:r>
            <a:r>
              <a:rPr lang="ru-RU" sz="32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aseline="0" dirty="0" smtClean="0">
                <a:latin typeface="Arial" pitchFamily="34" charset="0"/>
                <a:cs typeface="Arial" pitchFamily="34" charset="0"/>
              </a:rPr>
              <a:t>мотивация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[Книга1.xlsx]Лист1!$A$1:$A$4</c:f>
              <c:strCache>
                <c:ptCount val="4"/>
                <c:pt idx="0">
                  <c:v>высокий уровень</c:v>
                </c:pt>
                <c:pt idx="1">
                  <c:v>внешняя мотивация</c:v>
                </c:pt>
                <c:pt idx="2">
                  <c:v>низкий уровень</c:v>
                </c:pt>
                <c:pt idx="3">
                  <c:v>негативное отношение </c:v>
                </c:pt>
              </c:strCache>
            </c:strRef>
          </c:cat>
          <c:val>
            <c:numRef>
              <c:f>[Книга1.xlsx]Лист1!$B$1:$B$4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xmlns:mc="http://schemas.openxmlformats.org/markup-compatibility/2006" xmlns:a14="http://schemas.microsoft.com/office/drawing/2010/main" val="7030A0" mc:Ignorable=""/>
              </a:solidFill>
            </c:spPr>
          </c:dPt>
          <c:dPt>
            <c:idx val="1"/>
            <c:invertIfNegative val="0"/>
            <c:bubble3D val="0"/>
            <c:spPr>
              <a:solidFill>
                <a:srgbClr xmlns:mc="http://schemas.openxmlformats.org/markup-compatibility/2006" xmlns:a14="http://schemas.microsoft.com/office/drawing/2010/main" val="C00000" mc:Ignorable=""/>
              </a:solidFill>
            </c:spPr>
          </c:dPt>
          <c:dPt>
            <c:idx val="2"/>
            <c:invertIfNegative val="0"/>
            <c:bubble3D val="0"/>
            <c:spPr>
              <a:solidFill>
                <a:srgbClr xmlns:mc="http://schemas.openxmlformats.org/markup-compatibility/2006" xmlns:a14="http://schemas.microsoft.com/office/drawing/2010/main" val="008000" mc:Ignorable=""/>
              </a:solidFill>
            </c:spPr>
          </c:dPt>
          <c:dPt>
            <c:idx val="3"/>
            <c:invertIfNegative val="0"/>
            <c:bubble3D val="0"/>
            <c:spPr>
              <a:solidFill>
                <a:srgbClr xmlns:mc="http://schemas.openxmlformats.org/markup-compatibility/2006" xmlns:a14="http://schemas.microsoft.com/office/drawing/2010/main" val="FFC000" mc:Ignorable="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b="1">
                        <a:latin typeface="Arial" pitchFamily="34" charset="0"/>
                        <a:cs typeface="Arial" pitchFamily="34" charset="0"/>
                      </a:rPr>
                      <a:t>3</a:t>
                    </a:r>
                    <a:r>
                      <a:rPr lang="en-US" sz="1600" b="1">
                        <a:latin typeface="Arial" pitchFamily="34" charset="0"/>
                        <a:cs typeface="Arial" pitchFamily="34" charset="0"/>
                      </a:rPr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[Книга1.xlsx]Лист1!$A$1:$A$4</c:f>
              <c:strCache>
                <c:ptCount val="4"/>
                <c:pt idx="0">
                  <c:v>высокий уровень</c:v>
                </c:pt>
                <c:pt idx="1">
                  <c:v>внешняя мотивация</c:v>
                </c:pt>
                <c:pt idx="2">
                  <c:v>низкий уровень</c:v>
                </c:pt>
                <c:pt idx="3">
                  <c:v>негативное отношение </c:v>
                </c:pt>
              </c:strCache>
            </c:strRef>
          </c:cat>
          <c:val>
            <c:numRef>
              <c:f>[Книга1.xlsx]Лист1!$C$1:$C$4</c:f>
              <c:numCache>
                <c:formatCode>0%</c:formatCode>
                <c:ptCount val="4"/>
                <c:pt idx="0">
                  <c:v>0.32</c:v>
                </c:pt>
                <c:pt idx="1">
                  <c:v>0.53</c:v>
                </c:pt>
                <c:pt idx="2">
                  <c:v>0.14000000000000001</c:v>
                </c:pt>
                <c:pt idx="3">
                  <c:v>0.01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4514944"/>
        <c:axId val="174520576"/>
        <c:axId val="0"/>
      </c:bar3DChart>
      <c:catAx>
        <c:axId val="17451494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38100" cap="flat" cmpd="sng" algn="ctr">
            <a:solidFill>
              <a:schemeClr val="accent6"/>
            </a:solidFill>
            <a:prstDash val="solid"/>
          </a:ln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c:spPr>
        <c:txPr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ru-RU"/>
          </a:p>
        </c:txPr>
        <c:crossAx val="174520576"/>
        <c:crosses val="autoZero"/>
        <c:auto val="1"/>
        <c:lblAlgn val="ctr"/>
        <c:lblOffset val="100"/>
        <c:noMultiLvlLbl val="0"/>
      </c:catAx>
      <c:valAx>
        <c:axId val="17452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4514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sp>
      <p:sp>
        <p:nvSpPr>
          <p:cNvPr id="36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E22DAB3B-1140-4350-A288-5A1605920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485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686071B-BB3E-4014-BC23-A8DAAAFF273F}" type="slidenum">
              <a:rPr lang="ru-RU" sz="1200" smtClean="0">
                <a:latin typeface="Arial" charset="0"/>
              </a:rPr>
              <a:pPr eaLnBrk="1" hangingPunct="1"/>
              <a:t>1</a:t>
            </a:fld>
            <a:endParaRPr lang="ru-RU" sz="1200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5" name="Picture 8" descr="Expban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EXPHORS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10" descr="EXPHORS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5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ln w="76200" cmpd="tri"/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F69EB995-40CB-4EE3-B9EB-900ED2CB8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483227"/>
      </p:ext>
    </p:extLst>
  </p:cSld>
  <p:clrMapOvr>
    <a:masterClrMapping/>
  </p:clrMapOvr>
  <p:transition xmlns:p14="http://schemas.microsoft.com/office/powerpoint/2010/main"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55564-C920-4239-A77B-9EA8A2F9E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343990"/>
      </p:ext>
    </p:extLst>
  </p:cSld>
  <p:clrMapOvr>
    <a:masterClrMapping/>
  </p:clrMapOvr>
  <p:transition xmlns:p14="http://schemas.microsoft.com/office/powerpoint/2010/main"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0F881-A891-4627-86DE-BC28D4C7A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607964"/>
      </p:ext>
    </p:extLst>
  </p:cSld>
  <p:clrMapOvr>
    <a:masterClrMapping/>
  </p:clrMapOvr>
  <p:transition xmlns:p14="http://schemas.microsoft.com/office/powerpoint/2010/main" spd="slow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909E9-D4FC-4C2E-B575-04D54FBF7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883555"/>
      </p:ext>
    </p:extLst>
  </p:cSld>
  <p:clrMapOvr>
    <a:masterClrMapping/>
  </p:clrMapOvr>
  <p:transition xmlns:p14="http://schemas.microsoft.com/office/powerpoint/2010/main" spd="slow">
    <p:diamond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2038" y="1766888"/>
            <a:ext cx="7769225" cy="411321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3E46E-73E4-48FE-81AE-3ACCDCD98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822011"/>
      </p:ext>
    </p:extLst>
  </p:cSld>
  <p:clrMapOvr>
    <a:masterClrMapping/>
  </p:clrMapOvr>
  <p:transition xmlns:p14="http://schemas.microsoft.com/office/powerpoint/2010/main" spd="slow">
    <p:diamond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B92A7-15FF-4674-8109-C95247CCE401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98D00-FB27-4E75-B088-662304E6F0BC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806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3C249-693E-4DDA-8A46-D0DFA0FA8B0A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7B9D5-D923-4158-B93E-761F76A03868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43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FAE26-D91D-4ED0-954F-4A19F83F03E2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33D37-922A-4AC1-9369-E486B62494B0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431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46F6B-1744-4CC2-B2C7-6BCCBF9A6A71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FBEB0-71FF-4703-B2E1-E328597AD975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33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5436-5130-42D6-AB37-8A79C731CE6F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409F3-C855-4A82-9415-5BBDD11DF048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49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740AE-A643-4C98-8908-642250C3D247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4B2FD-FEAF-46E7-BAE7-5FC38D7CAB20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36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2DC04-4ADA-4FCC-8EEF-4743CD0BB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268336"/>
      </p:ext>
    </p:extLst>
  </p:cSld>
  <p:clrMapOvr>
    <a:masterClrMapping/>
  </p:clrMapOvr>
  <p:transition xmlns:p14="http://schemas.microsoft.com/office/powerpoint/2010/main" spd="slow">
    <p:diamond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DE390-B71F-4DDE-BC25-3AFFB2A23879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77CDE-EFAB-4903-B15E-1F750E46025D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34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F0BE0-25FF-4776-AC1D-39724A6128E7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F17C-D01A-4402-A249-19C486DD3393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6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AE29C-F5A2-4D54-BF99-F4F3CD329088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28F57-5D2E-48DA-BD7E-99068EFFCA0F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9575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1F054-A934-43BA-A7B1-8F037728E5AE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9ED20-9F9B-4EAE-B301-D302F28753F2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4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D1AAE-DB91-47F5-A512-1AF076283F16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A3BC8-1123-4B2C-99A0-2C91685D5282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697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B92A7-15FF-4674-8109-C95247CCE401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98D00-FB27-4E75-B088-662304E6F0BC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3647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3C249-693E-4DDA-8A46-D0DFA0FA8B0A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7B9D5-D923-4158-B93E-761F76A03868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8738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FAE26-D91D-4ED0-954F-4A19F83F03E2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33D37-922A-4AC1-9369-E486B62494B0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9213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46F6B-1744-4CC2-B2C7-6BCCBF9A6A71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FBEB0-71FF-4703-B2E1-E328597AD975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7628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5436-5130-42D6-AB37-8A79C731CE6F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409F3-C855-4A82-9415-5BBDD11DF048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0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0547F-953E-4889-BDE0-F8BB3BAF8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40996"/>
      </p:ext>
    </p:extLst>
  </p:cSld>
  <p:clrMapOvr>
    <a:masterClrMapping/>
  </p:clrMapOvr>
  <p:transition xmlns:p14="http://schemas.microsoft.com/office/powerpoint/2010/main" spd="slow">
    <p:diamond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740AE-A643-4C98-8908-642250C3D247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4B2FD-FEAF-46E7-BAE7-5FC38D7CAB20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416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DE390-B71F-4DDE-BC25-3AFFB2A23879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77CDE-EFAB-4903-B15E-1F750E46025D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1219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F0BE0-25FF-4776-AC1D-39724A6128E7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F17C-D01A-4402-A249-19C486DD3393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3919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AE29C-F5A2-4D54-BF99-F4F3CD329088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28F57-5D2E-48DA-BD7E-99068EFFCA0F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4382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1F054-A934-43BA-A7B1-8F037728E5AE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9ED20-9F9B-4EAE-B301-D302F28753F2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040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D1AAE-DB91-47F5-A512-1AF076283F16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A3BC8-1123-4B2C-99A0-2C91685D5282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0740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B92A7-15FF-4674-8109-C95247CCE401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98D00-FB27-4E75-B088-662304E6F0BC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5763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3C249-693E-4DDA-8A46-D0DFA0FA8B0A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7B9D5-D923-4158-B93E-761F76A03868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131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FAE26-D91D-4ED0-954F-4A19F83F03E2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33D37-922A-4AC1-9369-E486B62494B0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164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46F6B-1744-4CC2-B2C7-6BCCBF9A6A71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FBEB0-71FF-4703-B2E1-E328597AD975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12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3503C-DE2F-4BB5-B661-E8A4DAFB1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146803"/>
      </p:ext>
    </p:extLst>
  </p:cSld>
  <p:clrMapOvr>
    <a:masterClrMapping/>
  </p:clrMapOvr>
  <p:transition xmlns:p14="http://schemas.microsoft.com/office/powerpoint/2010/main" spd="slow">
    <p:diamond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5436-5130-42D6-AB37-8A79C731CE6F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409F3-C855-4A82-9415-5BBDD11DF048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1748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740AE-A643-4C98-8908-642250C3D247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4B2FD-FEAF-46E7-BAE7-5FC38D7CAB20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7622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DE390-B71F-4DDE-BC25-3AFFB2A23879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77CDE-EFAB-4903-B15E-1F750E46025D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6461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F0BE0-25FF-4776-AC1D-39724A6128E7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F17C-D01A-4402-A249-19C486DD3393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2686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AE29C-F5A2-4D54-BF99-F4F3CD329088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28F57-5D2E-48DA-BD7E-99068EFFCA0F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1699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1F054-A934-43BA-A7B1-8F037728E5AE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9ED20-9F9B-4EAE-B301-D302F28753F2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9824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D1AAE-DB91-47F5-A512-1AF076283F16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A3BC8-1123-4B2C-99A0-2C91685D5282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089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B2C48-7751-45A4-A109-EF16C018AB80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2784-AFFC-4AB2-8A45-4B41D8EEF4AA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203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BE4CB-3774-4BB0-A8E8-9E4943F71361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82943-60F6-4BE4-A930-1F71453102DD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300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B8BD8-E280-4B21-ACFC-854D48B92A6B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32ED3-2025-47B3-B86F-9522F8047DCC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90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36BBB-556C-48FD-9EC8-308CD0E40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565204"/>
      </p:ext>
    </p:extLst>
  </p:cSld>
  <p:clrMapOvr>
    <a:masterClrMapping/>
  </p:clrMapOvr>
  <p:transition xmlns:p14="http://schemas.microsoft.com/office/powerpoint/2010/main" spd="slow">
    <p:diamond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9F954-6FA7-4AA0-8EC0-081872F53264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D5C3F-FD38-4F3A-802D-9B94A0807D6D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0557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D68E1-32F4-417E-AD97-5255384EDC19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0737D-A238-4703-AC9B-E60170D5AE66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4928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CE322-8DE1-4F85-9365-5BD1AE7EA5AA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16C41-4F89-47CE-8D86-D36D055A7038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9655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03E9C-5CDE-4C0E-88BC-BF7225BB97D8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339F4-5D7E-4DB8-ADF5-A6EA067C6D49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6669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F4BAE-9C9E-44F3-ABC4-E2080803A7D5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E68D8-ED94-425B-8ED7-2BAD317C31F4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116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5F55D-93C9-4BEB-BFC0-CAD45D7D179F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8FAAD-F0F3-464A-B2BB-D1C70D942B42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340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35B4F-F7F6-44DC-A409-E67CAA96704D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E9B9C-2C4C-4713-80E0-D388A32A85F9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4191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C7EF3-D0AE-471D-8914-6D66DF622D16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9AAE8-EC39-46E0-A109-AC625FD8B420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5269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B2C48-7751-45A4-A109-EF16C018AB80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2784-AFFC-4AB2-8A45-4B41D8EEF4AA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84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BE4CB-3774-4BB0-A8E8-9E4943F71361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82943-60F6-4BE4-A930-1F71453102DD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04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DB9DF-6515-4622-9BE9-5ACE6220E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966218"/>
      </p:ext>
    </p:extLst>
  </p:cSld>
  <p:clrMapOvr>
    <a:masterClrMapping/>
  </p:clrMapOvr>
  <p:transition xmlns:p14="http://schemas.microsoft.com/office/powerpoint/2010/main" spd="slow">
    <p:diamond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B8BD8-E280-4B21-ACFC-854D48B92A6B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32ED3-2025-47B3-B86F-9522F8047DCC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018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9F954-6FA7-4AA0-8EC0-081872F53264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D5C3F-FD38-4F3A-802D-9B94A0807D6D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49874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D68E1-32F4-417E-AD97-5255384EDC19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0737D-A238-4703-AC9B-E60170D5AE66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3949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CE322-8DE1-4F85-9365-5BD1AE7EA5AA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16C41-4F89-47CE-8D86-D36D055A7038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7501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03E9C-5CDE-4C0E-88BC-BF7225BB97D8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339F4-5D7E-4DB8-ADF5-A6EA067C6D49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65029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F4BAE-9C9E-44F3-ABC4-E2080803A7D5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E68D8-ED94-425B-8ED7-2BAD317C31F4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0631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5F55D-93C9-4BEB-BFC0-CAD45D7D179F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8FAAD-F0F3-464A-B2BB-D1C70D942B42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2810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35B4F-F7F6-44DC-A409-E67CAA96704D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E9B9C-2C4C-4713-80E0-D388A32A85F9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7763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C7EF3-D0AE-471D-8914-6D66DF622D16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9AAE8-EC39-46E0-A109-AC625FD8B420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45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F142B-9E74-4521-902C-623029F4D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472062"/>
      </p:ext>
    </p:extLst>
  </p:cSld>
  <p:clrMapOvr>
    <a:masterClrMapping/>
  </p:clrMapOvr>
  <p:transition xmlns:p14="http://schemas.microsoft.com/office/powerpoint/2010/main"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129E1-81C3-474C-8630-679F083CE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36467"/>
      </p:ext>
    </p:extLst>
  </p:cSld>
  <p:clrMapOvr>
    <a:masterClrMapping/>
  </p:clrMapOvr>
  <p:transition xmlns:p14="http://schemas.microsoft.com/office/powerpoint/2010/main"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8B97D-49ED-4E3A-BC2F-2D9BA8D2F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547744"/>
      </p:ext>
    </p:extLst>
  </p:cSld>
  <p:clrMapOvr>
    <a:masterClrMapping/>
  </p:clrMapOvr>
  <p:transition xmlns:p14="http://schemas.microsoft.com/office/powerpoint/2010/main"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xpbanna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4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39445FD1-20DC-406B-8F70-EEC0DC2C3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7" descr="EXPHORSA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</p:sldLayoutIdLst>
  <p:transition xmlns:p14="http://schemas.microsoft.com/office/powerpoint/2010/main" spd="slow">
    <p:diamond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9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030CD4-811F-4543-9A2D-ABBA6212ECBC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  <a:effectLst/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  <a:effectLst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  <a:effectLst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50FFBC-3D68-4723-A147-B03F8D9FDF75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  <a:effectLst/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7219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030CD4-811F-4543-9A2D-ABBA6212ECBC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  <a:effectLst/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  <a:effectLst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  <a:effectLst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50FFBC-3D68-4723-A147-B03F8D9FDF75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  <a:effectLst/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794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030CD4-811F-4543-9A2D-ABBA6212ECBC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  <a:effectLst/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  <a:effectLst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  <a:effectLst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50FFBC-3D68-4723-A147-B03F8D9FDF75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  <a:effectLst/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7788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372E12-9F87-427E-9327-7EE56AE1A208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  <a:effectLst/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  <a:effectLst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  <a:effectLst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44BACF-7EDB-49A3-8E3B-98B81F7A9EEC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  <a:effectLst/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2129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372E12-9F87-427E-9327-7EE56AE1A208}" type="datetimeFigureOut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  <a:effectLst/>
              </a:rPr>
              <a:pPr>
                <a:defRPr/>
              </a:pPr>
              <a:t>26.08.2013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  <a:effectLst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  <a:effectLst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44BACF-7EDB-49A3-8E3B-98B81F7A9EEC}" type="slidenum">
              <a:rPr lang="ru-RU">
                <a:solidFill>
                  <a:srgbClr xmlns:mc="http://schemas.openxmlformats.org/markup-compatibility/2006" xmlns:a14="http://schemas.microsoft.com/office/drawing/2010/main" val="000000" mc:Ignorable="">
                    <a:tint val="75000"/>
                  </a:srgbClr>
                </a:solidFill>
                <a:effectLst/>
              </a:rPr>
              <a:pPr>
                <a:defRPr/>
              </a:pPr>
              <a:t>‹#›</a:t>
            </a:fld>
            <a:endParaRPr lang="ru-RU">
              <a:solidFill>
                <a:srgbClr xmlns:mc="http://schemas.openxmlformats.org/markup-compatibility/2006" xmlns:a14="http://schemas.microsoft.com/office/drawing/2010/main" val="000000" mc:Ignorable="">
                  <a:tint val="75000"/>
                </a:srgb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762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6" descr="und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33056"/>
            <a:ext cx="4033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23728" y="1628800"/>
            <a:ext cx="576064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</a:rPr>
              <a:t>Готовность ребёнка </a:t>
            </a:r>
          </a:p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</a:rPr>
              <a:t>к  школе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3131840" y="476671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МБОУ «Февральская СОШ»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08004" y="4653136"/>
            <a:ext cx="4248472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А. А. Кононыхина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326767" y="5877272"/>
            <a:ext cx="1044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2013 г.</a:t>
            </a:r>
            <a:endParaRPr lang="ru-RU" dirty="0"/>
          </a:p>
        </p:txBody>
      </p:sp>
    </p:spTree>
  </p:cSld>
  <p:clrMapOvr>
    <a:masterClrMapping/>
  </p:clrMapOvr>
  <p:transition xmlns:p14="http://schemas.microsoft.com/office/powerpoint/2010/main" spd="slow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D:\Школа\Рисунки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2924944"/>
            <a:ext cx="7992888" cy="1081087"/>
          </a:xfrm>
          <a:noFill/>
        </p:spPr>
        <p:txBody>
          <a:bodyPr/>
          <a:lstStyle/>
          <a:p>
            <a:pPr algn="l" eaLnBrk="1" hangingPunct="1">
              <a:spcBef>
                <a:spcPct val="30000"/>
              </a:spcBef>
            </a:pPr>
            <a:r>
              <a:rPr lang="ru-RU" sz="360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  <a:latin typeface="Arial" charset="0"/>
              </a:rPr>
              <a:t>Школьное обучение никогда не начинается с пустого места, </a:t>
            </a:r>
            <a:br>
              <a:rPr lang="ru-RU" sz="360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  <a:latin typeface="Arial" charset="0"/>
              </a:rPr>
            </a:br>
            <a:r>
              <a:rPr lang="ru-RU" sz="360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  <a:latin typeface="Arial" charset="0"/>
              </a:rPr>
              <a:t>а всегда опирается на определённую стадию развития, проделанную ребёнком.</a:t>
            </a:r>
            <a:br>
              <a:rPr lang="ru-RU" sz="360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  <a:latin typeface="Arial" charset="0"/>
              </a:rPr>
            </a:br>
            <a:r>
              <a:rPr lang="ru-RU" sz="3600" b="1" dirty="0">
                <a:solidFill>
                  <a:srgbClr xmlns:mc="http://schemas.openxmlformats.org/markup-compatibility/2006" xmlns:a14="http://schemas.microsoft.com/office/drawing/2010/main" val="0033CC" mc:Ignorable=""/>
                </a:solidFill>
                <a:latin typeface="Arial" charset="0"/>
              </a:rPr>
              <a:t> </a:t>
            </a:r>
            <a:r>
              <a:rPr lang="ru-RU" sz="3600" b="1" dirty="0" smtClean="0">
                <a:solidFill>
                  <a:srgbClr xmlns:mc="http://schemas.openxmlformats.org/markup-compatibility/2006" xmlns:a14="http://schemas.microsoft.com/office/drawing/2010/main" val="0033CC" mc:Ignorable=""/>
                </a:solidFill>
                <a:latin typeface="Arial" charset="0"/>
              </a:rPr>
              <a:t>                                </a:t>
            </a:r>
            <a:br>
              <a:rPr lang="ru-RU" sz="3600" b="1" dirty="0" smtClean="0">
                <a:solidFill>
                  <a:srgbClr xmlns:mc="http://schemas.openxmlformats.org/markup-compatibility/2006" xmlns:a14="http://schemas.microsoft.com/office/drawing/2010/main" val="0033CC" mc:Ignorable=""/>
                </a:solidFill>
                <a:latin typeface="Arial" charset="0"/>
              </a:rPr>
            </a:br>
            <a:r>
              <a:rPr lang="ru-RU" sz="3600" b="1" dirty="0">
                <a:solidFill>
                  <a:srgbClr xmlns:mc="http://schemas.openxmlformats.org/markup-compatibility/2006" xmlns:a14="http://schemas.microsoft.com/office/drawing/2010/main" val="0033CC" mc:Ignorable=""/>
                </a:solidFill>
                <a:latin typeface="Arial" charset="0"/>
              </a:rPr>
              <a:t> </a:t>
            </a:r>
            <a:r>
              <a:rPr lang="ru-RU" sz="3600" b="1" dirty="0" smtClean="0">
                <a:solidFill>
                  <a:srgbClr xmlns:mc="http://schemas.openxmlformats.org/markup-compatibility/2006" xmlns:a14="http://schemas.microsoft.com/office/drawing/2010/main" val="0033CC" mc:Ignorable=""/>
                </a:solidFill>
                <a:latin typeface="Arial" charset="0"/>
              </a:rPr>
              <a:t>                              Л. С. Выготский</a:t>
            </a:r>
          </a:p>
        </p:txBody>
      </p:sp>
    </p:spTree>
    <p:extLst>
      <p:ext uri="{BB962C8B-B14F-4D97-AF65-F5344CB8AC3E}">
        <p14:creationId xmlns:p14="http://schemas.microsoft.com/office/powerpoint/2010/main" val="2740043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D:\Школа\Рисунки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539750" y="1268413"/>
            <a:ext cx="8229600" cy="5840412"/>
          </a:xfrm>
        </p:spPr>
        <p:txBody>
          <a:bodyPr/>
          <a:lstStyle/>
          <a:p>
            <a:pPr marL="273050" indent="-273050" algn="ctr" eaLnBrk="1" hangingPunct="1">
              <a:buNone/>
            </a:pPr>
            <a:r>
              <a:rPr lang="ru-RU" dirty="0" smtClean="0">
                <a:solidFill>
                  <a:srgbClr xmlns:mc="http://schemas.openxmlformats.org/markup-compatibility/2006" xmlns:a14="http://schemas.microsoft.com/office/drawing/2010/main" val="EF035D" mc:Ignorable=""/>
                </a:solidFill>
                <a:cs typeface="Arial" charset="0"/>
              </a:rPr>
              <a:t>	</a:t>
            </a:r>
            <a:r>
              <a:rPr lang="ru-RU" sz="36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Times New Roman" pitchFamily="18" charset="0"/>
                <a:cs typeface="Times New Roman" pitchFamily="18" charset="0"/>
              </a:rPr>
              <a:t>Готовность к школе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ctr" eaLnBrk="1" hangingPunct="1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это совокупность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определённых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свойств и способов поведения (компетентностей)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ребёнка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необходимых ему для восприятия, переработки и усвоения учебных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стимулов. </a:t>
            </a:r>
            <a:endParaRPr lang="ru-RU" sz="3600" dirty="0" smtClean="0">
              <a:solidFill>
                <a:srgbClr xmlns:mc="http://schemas.openxmlformats.org/markup-compatibility/2006" xmlns:a14="http://schemas.microsoft.com/office/drawing/2010/main" val="FF0000" mc:Ignorable="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0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D:\Школа\Рисунки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  <a:latin typeface="Georgia" pitchFamily="18" charset="0"/>
              </a:rPr>
              <a:t>Готовность ребёнка к школе</a:t>
            </a:r>
            <a:endParaRPr lang="en-US" sz="3600" b="1" dirty="0" smtClean="0">
              <a:solidFill>
                <a:srgbClr xmlns:mc="http://schemas.openxmlformats.org/markup-compatibility/2006" xmlns:a14="http://schemas.microsoft.com/office/drawing/2010/main" val="C00000" mc:Ignorable=""/>
              </a:solidFill>
              <a:latin typeface="Georgia" pitchFamily="18" charset="0"/>
            </a:endParaRPr>
          </a:p>
        </p:txBody>
      </p:sp>
      <p:grpSp>
        <p:nvGrpSpPr>
          <p:cNvPr id="2" name="Group 172"/>
          <p:cNvGrpSpPr>
            <a:grpSpLocks/>
          </p:cNvGrpSpPr>
          <p:nvPr/>
        </p:nvGrpSpPr>
        <p:grpSpPr bwMode="auto">
          <a:xfrm>
            <a:off x="1755775" y="2332548"/>
            <a:ext cx="5334000" cy="768217"/>
            <a:chOff x="1209" y="3198"/>
            <a:chExt cx="3360" cy="333"/>
          </a:xfrm>
        </p:grpSpPr>
        <p:sp>
          <p:nvSpPr>
            <p:cNvPr id="6180" name="AutoShape 118"/>
            <p:cNvSpPr>
              <a:spLocks noChangeArrowheads="1"/>
            </p:cNvSpPr>
            <p:nvPr/>
          </p:nvSpPr>
          <p:spPr bwMode="gray">
            <a:xfrm>
              <a:off x="1209" y="3198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8D67E1" mc:Ignorable=""/>
                </a:gs>
                <a:gs pos="100000">
                  <a:srgbClr xmlns:mc="http://schemas.openxmlformats.org/markup-compatibility/2006" xmlns:a14="http://schemas.microsoft.com/office/drawing/2010/main" val="D5C8F4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</a:pPr>
              <a:endParaRPr lang="ru-RU" sz="180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Arial" charset="0"/>
              </a:endParaRPr>
            </a:p>
          </p:txBody>
        </p:sp>
        <p:sp>
          <p:nvSpPr>
            <p:cNvPr id="6181" name="AutoShape 119"/>
            <p:cNvSpPr>
              <a:spLocks noChangeArrowheads="1"/>
            </p:cNvSpPr>
            <p:nvPr/>
          </p:nvSpPr>
          <p:spPr bwMode="gray">
            <a:xfrm>
              <a:off x="1238" y="343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CFC0F2" mc:Ignorable=""/>
                </a:gs>
                <a:gs pos="100000">
                  <a:srgbClr xmlns:mc="http://schemas.openxmlformats.org/markup-compatibility/2006" xmlns:a14="http://schemas.microsoft.com/office/drawing/2010/main" val="E3DBF8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</a:pPr>
              <a:endParaRPr lang="ru-RU" sz="180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Arial" charset="0"/>
              </a:endParaRPr>
            </a:p>
          </p:txBody>
        </p:sp>
        <p:sp>
          <p:nvSpPr>
            <p:cNvPr id="6182" name="AutoShape 120"/>
            <p:cNvSpPr>
              <a:spLocks noChangeArrowheads="1"/>
            </p:cNvSpPr>
            <p:nvPr/>
          </p:nvSpPr>
          <p:spPr bwMode="gray">
            <a:xfrm>
              <a:off x="1238" y="320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CBBAF1" mc:Ignorable=""/>
                </a:gs>
                <a:gs pos="100000">
                  <a:srgbClr xmlns:mc="http://schemas.openxmlformats.org/markup-compatibility/2006" xmlns:a14="http://schemas.microsoft.com/office/drawing/2010/main" val="A080E6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</a:pPr>
              <a:endParaRPr lang="ru-RU" sz="180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Arial" charset="0"/>
              </a:endParaRPr>
            </a:p>
          </p:txBody>
        </p:sp>
        <p:sp>
          <p:nvSpPr>
            <p:cNvPr id="6183" name="Text Box 121"/>
            <p:cNvSpPr txBox="1">
              <a:spLocks noChangeArrowheads="1"/>
            </p:cNvSpPr>
            <p:nvPr/>
          </p:nvSpPr>
          <p:spPr bwMode="gray">
            <a:xfrm>
              <a:off x="1785" y="3236"/>
              <a:ext cx="2016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</a:pPr>
              <a:r>
                <a:rPr lang="ru-RU" sz="3200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</a:rPr>
                <a:t>мотивационная</a:t>
              </a:r>
              <a:endParaRPr lang="en-US" sz="32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</a:endParaRPr>
            </a:p>
          </p:txBody>
        </p:sp>
        <p:grpSp>
          <p:nvGrpSpPr>
            <p:cNvPr id="6184" name="Group 122"/>
            <p:cNvGrpSpPr>
              <a:grpSpLocks/>
            </p:cNvGrpSpPr>
            <p:nvPr/>
          </p:nvGrpSpPr>
          <p:grpSpPr bwMode="auto">
            <a:xfrm>
              <a:off x="1449" y="3198"/>
              <a:ext cx="336" cy="333"/>
              <a:chOff x="1289" y="582"/>
              <a:chExt cx="668" cy="668"/>
            </a:xfrm>
          </p:grpSpPr>
          <p:sp>
            <p:nvSpPr>
              <p:cNvPr id="6186" name="Oval 123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0"/>
                  </a:spcBef>
                </a:pPr>
                <a:endParaRPr lang="ru-RU" sz="18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87" name="Oval 124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0"/>
                  </a:spcBef>
                </a:pPr>
                <a:endParaRPr lang="ru-RU" sz="18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88" name="Oval 125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0"/>
                  </a:spcBef>
                </a:pPr>
                <a:endParaRPr lang="ru-RU" sz="18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89" name="Oval 126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0"/>
                  </a:spcBef>
                </a:pPr>
                <a:endParaRPr lang="ru-RU" sz="18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90" name="Oval 127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0"/>
                  </a:spcBef>
                </a:pPr>
                <a:endParaRPr lang="ru-RU" sz="18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6185" name="Text Box 128"/>
            <p:cNvSpPr txBox="1">
              <a:spLocks noChangeArrowheads="1"/>
            </p:cNvSpPr>
            <p:nvPr/>
          </p:nvSpPr>
          <p:spPr bwMode="gray">
            <a:xfrm>
              <a:off x="1497" y="320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</a:pPr>
              <a:r>
                <a: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</a:rPr>
                <a:t>1</a:t>
              </a:r>
              <a:endParaRPr lang="en-US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</a:endParaRPr>
            </a:p>
          </p:txBody>
        </p:sp>
      </p:grpSp>
      <p:grpSp>
        <p:nvGrpSpPr>
          <p:cNvPr id="4" name="Group 173"/>
          <p:cNvGrpSpPr>
            <a:grpSpLocks/>
          </p:cNvGrpSpPr>
          <p:nvPr/>
        </p:nvGrpSpPr>
        <p:grpSpPr bwMode="auto">
          <a:xfrm>
            <a:off x="1755775" y="3501008"/>
            <a:ext cx="5334000" cy="694635"/>
            <a:chOff x="1200" y="1800"/>
            <a:chExt cx="3360" cy="333"/>
          </a:xfrm>
        </p:grpSpPr>
        <p:grpSp>
          <p:nvGrpSpPr>
            <p:cNvPr id="6162" name="Group 129"/>
            <p:cNvGrpSpPr>
              <a:grpSpLocks/>
            </p:cNvGrpSpPr>
            <p:nvPr/>
          </p:nvGrpSpPr>
          <p:grpSpPr bwMode="auto">
            <a:xfrm>
              <a:off x="1440" y="1800"/>
              <a:ext cx="336" cy="333"/>
              <a:chOff x="1289" y="582"/>
              <a:chExt cx="668" cy="668"/>
            </a:xfrm>
          </p:grpSpPr>
          <p:sp>
            <p:nvSpPr>
              <p:cNvPr id="6175" name="Oval 130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0"/>
                  </a:spcBef>
                </a:pPr>
                <a:endParaRPr lang="ru-RU" sz="18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76" name="Oval 131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0"/>
                  </a:spcBef>
                </a:pPr>
                <a:endParaRPr lang="ru-RU" sz="18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77" name="Oval 132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0"/>
                  </a:spcBef>
                </a:pPr>
                <a:endParaRPr lang="ru-RU" sz="18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78" name="Oval 133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0"/>
                  </a:spcBef>
                </a:pPr>
                <a:endParaRPr lang="ru-RU" sz="18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79" name="Oval 134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0"/>
                  </a:spcBef>
                </a:pPr>
                <a:endParaRPr lang="ru-RU" sz="18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6163" name="Text Box 135"/>
            <p:cNvSpPr txBox="1">
              <a:spLocks noChangeArrowheads="1"/>
            </p:cNvSpPr>
            <p:nvPr/>
          </p:nvSpPr>
          <p:spPr bwMode="gray">
            <a:xfrm>
              <a:off x="1488" y="18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</a:pPr>
              <a:r>
                <a:rPr lang="en-US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</a:rPr>
                <a:t>1</a:t>
              </a:r>
            </a:p>
          </p:txBody>
        </p:sp>
        <p:sp>
          <p:nvSpPr>
            <p:cNvPr id="6164" name="AutoShape 137"/>
            <p:cNvSpPr>
              <a:spLocks noChangeArrowheads="1"/>
            </p:cNvSpPr>
            <p:nvPr/>
          </p:nvSpPr>
          <p:spPr bwMode="gray">
            <a:xfrm>
              <a:off x="1200" y="1808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E35E23" mc:Ignorable=""/>
                </a:gs>
                <a:gs pos="100000">
                  <a:srgbClr xmlns:mc="http://schemas.openxmlformats.org/markup-compatibility/2006" xmlns:a14="http://schemas.microsoft.com/office/drawing/2010/main" val="F1B194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</a:pPr>
              <a:endParaRPr lang="ru-RU" sz="180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Arial" charset="0"/>
              </a:endParaRPr>
            </a:p>
          </p:txBody>
        </p:sp>
        <p:sp>
          <p:nvSpPr>
            <p:cNvPr id="6165" name="AutoShape 138"/>
            <p:cNvSpPr>
              <a:spLocks noChangeArrowheads="1"/>
            </p:cNvSpPr>
            <p:nvPr/>
          </p:nvSpPr>
          <p:spPr bwMode="gray">
            <a:xfrm>
              <a:off x="1229" y="204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F0AB8C" mc:Ignorable=""/>
                </a:gs>
                <a:gs pos="100000">
                  <a:srgbClr xmlns:mc="http://schemas.openxmlformats.org/markup-compatibility/2006" xmlns:a14="http://schemas.microsoft.com/office/drawing/2010/main" val="F7D1C0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</a:pPr>
              <a:endParaRPr lang="ru-RU" sz="180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Arial" charset="0"/>
              </a:endParaRPr>
            </a:p>
          </p:txBody>
        </p:sp>
        <p:sp>
          <p:nvSpPr>
            <p:cNvPr id="6166" name="AutoShape 139"/>
            <p:cNvSpPr>
              <a:spLocks noChangeArrowheads="1"/>
            </p:cNvSpPr>
            <p:nvPr/>
          </p:nvSpPr>
          <p:spPr bwMode="gray">
            <a:xfrm>
              <a:off x="1229" y="181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FAD2C0" mc:Ignorable=""/>
                </a:gs>
                <a:gs pos="100000">
                  <a:srgbClr xmlns:mc="http://schemas.openxmlformats.org/markup-compatibility/2006" xmlns:a14="http://schemas.microsoft.com/office/drawing/2010/main" val="F17943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</a:pPr>
              <a:endParaRPr lang="ru-RU" sz="180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Arial" charset="0"/>
              </a:endParaRPr>
            </a:p>
          </p:txBody>
        </p:sp>
        <p:sp>
          <p:nvSpPr>
            <p:cNvPr id="6167" name="Text Box 140"/>
            <p:cNvSpPr txBox="1">
              <a:spLocks noChangeArrowheads="1"/>
            </p:cNvSpPr>
            <p:nvPr/>
          </p:nvSpPr>
          <p:spPr bwMode="gray">
            <a:xfrm>
              <a:off x="1336" y="1846"/>
              <a:ext cx="2016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</a:pPr>
              <a:r>
                <a:rPr lang="ru-RU" sz="3200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</a:rPr>
                <a:t>волевая</a:t>
              </a:r>
              <a:endParaRPr lang="en-US" sz="32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</a:endParaRPr>
            </a:p>
          </p:txBody>
        </p:sp>
        <p:grpSp>
          <p:nvGrpSpPr>
            <p:cNvPr id="6168" name="Group 141"/>
            <p:cNvGrpSpPr>
              <a:grpSpLocks/>
            </p:cNvGrpSpPr>
            <p:nvPr/>
          </p:nvGrpSpPr>
          <p:grpSpPr bwMode="auto">
            <a:xfrm>
              <a:off x="1440" y="1800"/>
              <a:ext cx="336" cy="333"/>
              <a:chOff x="1289" y="582"/>
              <a:chExt cx="668" cy="668"/>
            </a:xfrm>
          </p:grpSpPr>
          <p:sp>
            <p:nvSpPr>
              <p:cNvPr id="6170" name="Oval 142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0"/>
                  </a:spcBef>
                </a:pPr>
                <a:endParaRPr lang="ru-RU" sz="18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71" name="Oval 143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0"/>
                  </a:spcBef>
                </a:pPr>
                <a:endParaRPr lang="ru-RU" sz="18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72" name="Oval 144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0"/>
                  </a:spcBef>
                </a:pPr>
                <a:endParaRPr lang="ru-RU" sz="18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73" name="Oval 145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0"/>
                  </a:spcBef>
                </a:pPr>
                <a:endParaRPr lang="ru-RU" sz="18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74" name="Oval 146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0"/>
                  </a:spcBef>
                </a:pPr>
                <a:endParaRPr lang="ru-RU" sz="18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6169" name="Text Box 147"/>
            <p:cNvSpPr txBox="1">
              <a:spLocks noChangeArrowheads="1"/>
            </p:cNvSpPr>
            <p:nvPr/>
          </p:nvSpPr>
          <p:spPr bwMode="gray">
            <a:xfrm>
              <a:off x="1488" y="18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</a:pPr>
              <a:r>
                <a:rPr lang="en-US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effectLst/>
                </a:rPr>
                <a:t>2</a:t>
              </a:r>
            </a:p>
          </p:txBody>
        </p:sp>
      </p:grpSp>
      <p:grpSp>
        <p:nvGrpSpPr>
          <p:cNvPr id="35" name="Group 174"/>
          <p:cNvGrpSpPr>
            <a:grpSpLocks/>
          </p:cNvGrpSpPr>
          <p:nvPr/>
        </p:nvGrpSpPr>
        <p:grpSpPr bwMode="auto">
          <a:xfrm>
            <a:off x="1795272" y="4797422"/>
            <a:ext cx="5334000" cy="766915"/>
            <a:chOff x="1209" y="2280"/>
            <a:chExt cx="3360" cy="333"/>
          </a:xfrm>
        </p:grpSpPr>
        <p:sp>
          <p:nvSpPr>
            <p:cNvPr id="36" name="AutoShape 94"/>
            <p:cNvSpPr>
              <a:spLocks noChangeArrowheads="1"/>
            </p:cNvSpPr>
            <p:nvPr/>
          </p:nvSpPr>
          <p:spPr bwMode="gray">
            <a:xfrm>
              <a:off x="1209" y="2280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48BE67" mc:Ignorable=""/>
                </a:gs>
                <a:gs pos="100000">
                  <a:srgbClr xmlns:mc="http://schemas.openxmlformats.org/markup-compatibility/2006" xmlns:a14="http://schemas.microsoft.com/office/drawing/2010/main" val="BCE7C8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 dirty="0"/>
            </a:p>
          </p:txBody>
        </p:sp>
        <p:sp>
          <p:nvSpPr>
            <p:cNvPr id="37" name="AutoShape 95"/>
            <p:cNvSpPr>
              <a:spLocks noChangeArrowheads="1"/>
            </p:cNvSpPr>
            <p:nvPr/>
          </p:nvSpPr>
          <p:spPr bwMode="gray">
            <a:xfrm>
              <a:off x="1238" y="2517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9FE9AA" mc:Ignorable=""/>
                </a:gs>
                <a:gs pos="100000">
                  <a:srgbClr xmlns:mc="http://schemas.openxmlformats.org/markup-compatibility/2006" xmlns:a14="http://schemas.microsoft.com/office/drawing/2010/main" val="D6F6DB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8" name="AutoShape 96"/>
            <p:cNvSpPr>
              <a:spLocks noChangeArrowheads="1"/>
            </p:cNvSpPr>
            <p:nvPr/>
          </p:nvSpPr>
          <p:spPr bwMode="gray">
            <a:xfrm>
              <a:off x="1238" y="2287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C4EDD1" mc:Ignorable=""/>
                </a:gs>
                <a:gs pos="100000">
                  <a:srgbClr xmlns:mc="http://schemas.openxmlformats.org/markup-compatibility/2006" xmlns:a14="http://schemas.microsoft.com/office/drawing/2010/main" val="4DC976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9" name="Text Box 97"/>
            <p:cNvSpPr txBox="1">
              <a:spLocks noChangeArrowheads="1"/>
            </p:cNvSpPr>
            <p:nvPr/>
          </p:nvSpPr>
          <p:spPr bwMode="gray">
            <a:xfrm>
              <a:off x="1617" y="2318"/>
              <a:ext cx="2398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3200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психологическая</a:t>
              </a:r>
              <a:endParaRPr lang="en-US" sz="32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grpSp>
          <p:nvGrpSpPr>
            <p:cNvPr id="40" name="Group 98"/>
            <p:cNvGrpSpPr>
              <a:grpSpLocks/>
            </p:cNvGrpSpPr>
            <p:nvPr/>
          </p:nvGrpSpPr>
          <p:grpSpPr bwMode="auto">
            <a:xfrm>
              <a:off x="1449" y="2280"/>
              <a:ext cx="336" cy="333"/>
              <a:chOff x="1289" y="582"/>
              <a:chExt cx="668" cy="668"/>
            </a:xfrm>
          </p:grpSpPr>
          <p:sp>
            <p:nvSpPr>
              <p:cNvPr id="42" name="Oval 99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43" name="Oval 100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Oval 101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Oval 102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Oval 103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1" name="Text Box 104"/>
            <p:cNvSpPr txBox="1">
              <a:spLocks noChangeArrowheads="1"/>
            </p:cNvSpPr>
            <p:nvPr/>
          </p:nvSpPr>
          <p:spPr bwMode="gray">
            <a:xfrm>
              <a:off x="1497" y="228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4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7914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D:\Школа\Рисунки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1340768"/>
            <a:ext cx="7704137" cy="1081087"/>
          </a:xfrm>
          <a:noFill/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ru-RU" sz="54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Arial" charset="0"/>
              </a:rPr>
              <a:t>Мотивация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880718" y="2332347"/>
            <a:ext cx="3439032" cy="4203700"/>
            <a:chOff x="720" y="1296"/>
            <a:chExt cx="1475" cy="2648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4E91D4" mc:Ignorable=""/>
                </a:gs>
                <a:gs pos="100000">
                  <a:srgbClr xmlns:mc="http://schemas.openxmlformats.org/markup-compatibility/2006" xmlns:a14="http://schemas.microsoft.com/office/drawing/2010/main" val="3477A4" mc:Ignorable="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xmlns:mc="http://schemas.openxmlformats.org/markup-compatibility/2006" xmlns:a14="http://schemas.microsoft.com/office/drawing/2010/main" val="3CA1E6" mc:Ignorable="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3CA1E6" mc:Ignorable="">
                    <a:alpha val="0"/>
                  </a:srgbClr>
                </a:gs>
                <a:gs pos="100000">
                  <a:srgbClr xmlns:mc="http://schemas.openxmlformats.org/markup-compatibility/2006" xmlns:a14="http://schemas.microsoft.com/office/drawing/2010/main" val="9BCFF2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/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BEE0F7" mc:Ignorable=""/>
                </a:gs>
                <a:gs pos="100000">
                  <a:srgbClr xmlns:mc="http://schemas.openxmlformats.org/markup-compatibility/2006" xmlns:a14="http://schemas.microsoft.com/office/drawing/2010/main" val="3CA1E6" mc:Ignorable="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/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B2B2B2" mc:Ignorable=""/>
                </a:gs>
                <a:gs pos="100000">
                  <a:srgbClr xmlns:mc="http://schemas.openxmlformats.org/markup-compatibility/2006" xmlns:a14="http://schemas.microsoft.com/office/drawing/2010/main" val="FFFFFF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/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DDDDDD" mc:Ignorable=""/>
                </a:gs>
                <a:gs pos="100000">
                  <a:srgbClr xmlns:mc="http://schemas.openxmlformats.org/markup-compatibility/2006" xmlns:a14="http://schemas.microsoft.com/office/drawing/2010/main" val="FFFFFF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/>
            </a:p>
          </p:txBody>
        </p:sp>
        <p:grpSp>
          <p:nvGrpSpPr>
            <p:cNvPr id="13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16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ru-RU"/>
              </a:p>
            </p:txBody>
          </p:sp>
          <p:sp>
            <p:nvSpPr>
              <p:cNvPr id="17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0" hangingPunct="0"/>
                <a:endParaRPr lang="ru-RU"/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0" hangingPunct="0"/>
                <a:endParaRPr lang="ru-RU"/>
              </a:p>
            </p:txBody>
          </p:sp>
          <p:sp>
            <p:nvSpPr>
              <p:cNvPr id="19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0" hangingPunct="0"/>
                <a:endParaRPr lang="ru-RU"/>
              </a:p>
            </p:txBody>
          </p:sp>
          <p:sp>
            <p:nvSpPr>
              <p:cNvPr id="20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0" hangingPunct="0"/>
                <a:endParaRPr lang="ru-RU"/>
              </a:p>
            </p:txBody>
          </p:sp>
        </p:grpSp>
        <p:sp>
          <p:nvSpPr>
            <p:cNvPr id="14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400" b="1">
                  <a:solidFill>
                    <a:srgbClr xmlns:mc="http://schemas.openxmlformats.org/markup-compatibility/2006" xmlns:a14="http://schemas.microsoft.com/office/drawing/2010/main" val="336699" mc:Ignorable=""/>
                  </a:solidFill>
                </a:rPr>
                <a:t>1</a:t>
              </a: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gray">
            <a:xfrm>
              <a:off x="899" y="1800"/>
              <a:ext cx="1296" cy="2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latin typeface="Arial" pitchFamily="34" charset="0"/>
                  <a:cs typeface="Arial" pitchFamily="34" charset="0"/>
                </a:rPr>
                <a:t>ВНЕШНЯЯ</a:t>
              </a:r>
              <a:endParaRPr lang="ru-RU" sz="32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 charset="0"/>
                <a:cs typeface="Arial" pitchFamily="34" charset="0"/>
              </a:endParaRPr>
            </a:p>
            <a:p>
              <a:endParaRPr lang="ru-RU" sz="1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Verdana" pitchFamily="34" charset="0"/>
              </a:endParaRPr>
            </a:p>
            <a:p>
              <a:endParaRPr lang="ru-RU" sz="1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Verdana" pitchFamily="34" charset="0"/>
              </a:endParaRPr>
            </a:p>
            <a:p>
              <a:endParaRPr lang="ru-RU" sz="1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Verdana" pitchFamily="34" charset="0"/>
              </a:endParaRPr>
            </a:p>
            <a:p>
              <a:endParaRPr lang="ru-RU" sz="1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Verdana" pitchFamily="34" charset="0"/>
              </a:endParaRPr>
            </a:p>
            <a:p>
              <a:endParaRPr lang="ru-RU" sz="1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Verdana" pitchFamily="34" charset="0"/>
              </a:endParaRPr>
            </a:p>
            <a:p>
              <a:endParaRPr lang="ru-RU" sz="1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Verdana" pitchFamily="34" charset="0"/>
              </a:endParaRPr>
            </a:p>
            <a:p>
              <a:endParaRPr lang="ru-RU" sz="1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Verdana" pitchFamily="34" charset="0"/>
              </a:endParaRPr>
            </a:p>
            <a:p>
              <a:endParaRPr lang="ru-RU" sz="1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Verdana" pitchFamily="34" charset="0"/>
              </a:endParaRPr>
            </a:p>
            <a:p>
              <a:endParaRPr lang="en-US" sz="1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Verdana" pitchFamily="34" charset="0"/>
              </a:endParaRPr>
            </a:p>
          </p:txBody>
        </p:sp>
      </p:grp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4932040" y="2369725"/>
            <a:ext cx="3240360" cy="4165600"/>
            <a:chOff x="2208" y="1296"/>
            <a:chExt cx="1365" cy="2624"/>
          </a:xfrm>
        </p:grpSpPr>
        <p:sp>
          <p:nvSpPr>
            <p:cNvPr id="22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66AF35" mc:Ignorable=""/>
                </a:gs>
                <a:gs pos="100000">
                  <a:srgbClr xmlns:mc="http://schemas.openxmlformats.org/markup-compatibility/2006" xmlns:a14="http://schemas.microsoft.com/office/drawing/2010/main" val="588D3D" mc:Ignorable="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/>
            </a:p>
          </p:txBody>
        </p:sp>
        <p:sp>
          <p:nvSpPr>
            <p:cNvPr id="23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xmlns:mc="http://schemas.openxmlformats.org/markup-compatibility/2006" xmlns:a14="http://schemas.microsoft.com/office/drawing/2010/main" val="99D844" mc:Ignorable="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/>
            </a:p>
          </p:txBody>
        </p:sp>
        <p:sp>
          <p:nvSpPr>
            <p:cNvPr id="24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99D844" mc:Ignorable=""/>
                </a:gs>
                <a:gs pos="100000">
                  <a:srgbClr xmlns:mc="http://schemas.openxmlformats.org/markup-compatibility/2006" xmlns:a14="http://schemas.microsoft.com/office/drawing/2010/main" val="C7EA99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/>
            </a:p>
          </p:txBody>
        </p:sp>
        <p:sp>
          <p:nvSpPr>
            <p:cNvPr id="25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DDF2C1" mc:Ignorable=""/>
                </a:gs>
                <a:gs pos="100000">
                  <a:srgbClr xmlns:mc="http://schemas.openxmlformats.org/markup-compatibility/2006" xmlns:a14="http://schemas.microsoft.com/office/drawing/2010/main" val="99D844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/>
            </a:p>
          </p:txBody>
        </p:sp>
        <p:sp>
          <p:nvSpPr>
            <p:cNvPr id="26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xmlns:mc="http://schemas.openxmlformats.org/markup-compatibility/2006" xmlns:a14="http://schemas.microsoft.com/office/drawing/2010/main" val="333333" mc:Ignorable="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endParaRPr lang="ru-RU"/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636869" mc:Ignorable=""/>
                </a:gs>
                <a:gs pos="100000">
                  <a:srgbClr xmlns:mc="http://schemas.openxmlformats.org/markup-compatibility/2006" xmlns:a14="http://schemas.microsoft.com/office/drawing/2010/main" val="D6E1E2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0" hangingPunct="0"/>
              <a:endParaRPr lang="ru-RU"/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D6E1E2" mc:Ignorable="">
                    <a:alpha val="0"/>
                  </a:srgbClr>
                </a:gs>
                <a:gs pos="100000">
                  <a:srgbClr xmlns:mc="http://schemas.openxmlformats.org/markup-compatibility/2006" xmlns:a14="http://schemas.microsoft.com/office/drawing/2010/main" val="F1F5F5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0" hangingPunct="0"/>
              <a:endParaRPr lang="ru-RU"/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AAB2B3" mc:Ignorable=""/>
                </a:gs>
                <a:gs pos="100000">
                  <a:srgbClr xmlns:mc="http://schemas.openxmlformats.org/markup-compatibility/2006" xmlns:a14="http://schemas.microsoft.com/office/drawing/2010/main" val="D6E1E2" mc:Ignorable="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0" hangingPunct="0"/>
              <a:endParaRPr lang="ru-RU"/>
            </a:p>
          </p:txBody>
        </p:sp>
        <p:sp>
          <p:nvSpPr>
            <p:cNvPr id="30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FFFFFF" mc:Ignorable=""/>
                </a:gs>
                <a:gs pos="100000">
                  <a:srgbClr xmlns:mc="http://schemas.openxmlformats.org/markup-compatibility/2006" xmlns:a14="http://schemas.microsoft.com/office/drawing/2010/main" val="D6E1E2" mc:Ignorable="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algn="ctr" eaLnBrk="0" hangingPunct="0"/>
              <a:endParaRPr lang="ru-RU"/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400" b="1">
                  <a:solidFill>
                    <a:srgbClr xmlns:mc="http://schemas.openxmlformats.org/markup-compatibility/2006" xmlns:a14="http://schemas.microsoft.com/office/drawing/2010/main" val="336699" mc:Ignorable=""/>
                  </a:solidFill>
                </a:rPr>
                <a:t>2</a:t>
              </a:r>
            </a:p>
          </p:txBody>
        </p:sp>
        <p:sp>
          <p:nvSpPr>
            <p:cNvPr id="32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2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  <a:latin typeface="Arial" pitchFamily="34" charset="0"/>
                  <a:cs typeface="Arial" pitchFamily="34" charset="0"/>
                </a:rPr>
                <a:t>ВНУТРЕННЯЯ</a:t>
              </a:r>
              <a:endParaRPr lang="ru-RU" sz="32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 pitchFamily="34" charset="0"/>
                <a:cs typeface="Arial" pitchFamily="34" charset="0"/>
              </a:endParaRPr>
            </a:p>
            <a:p>
              <a:endParaRPr lang="ru-RU" sz="1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Verdana" pitchFamily="34" charset="0"/>
              </a:endParaRPr>
            </a:p>
            <a:p>
              <a:endParaRPr lang="ru-RU" sz="1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Verdana" pitchFamily="34" charset="0"/>
              </a:endParaRPr>
            </a:p>
            <a:p>
              <a:endParaRPr lang="ru-RU" sz="1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Verdana" pitchFamily="34" charset="0"/>
              </a:endParaRPr>
            </a:p>
            <a:p>
              <a:endParaRPr lang="ru-RU" sz="1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Verdana" pitchFamily="34" charset="0"/>
              </a:endParaRPr>
            </a:p>
            <a:p>
              <a:endParaRPr lang="ru-RU" sz="1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Verdana" pitchFamily="34" charset="0"/>
              </a:endParaRPr>
            </a:p>
            <a:p>
              <a:endParaRPr lang="ru-RU" sz="1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Verdana" pitchFamily="34" charset="0"/>
              </a:endParaRPr>
            </a:p>
            <a:p>
              <a:endParaRPr lang="ru-RU" sz="1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Verdana" pitchFamily="34" charset="0"/>
              </a:endParaRPr>
            </a:p>
            <a:p>
              <a:endParaRPr lang="ru-RU" sz="1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Verdana" pitchFamily="34" charset="0"/>
              </a:endParaRPr>
            </a:p>
            <a:p>
              <a:endParaRPr lang="en-US" sz="1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Verdana" pitchFamily="34" charset="0"/>
              </a:endParaRPr>
            </a:p>
          </p:txBody>
        </p:sp>
        <p:sp>
          <p:nvSpPr>
            <p:cNvPr id="33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B2B2B2" mc:Ignorable=""/>
                </a:gs>
                <a:gs pos="100000">
                  <a:srgbClr xmlns:mc="http://schemas.openxmlformats.org/markup-compatibility/2006" xmlns:a14="http://schemas.microsoft.com/office/drawing/2010/main" val="FFFFFF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/>
            </a:p>
          </p:txBody>
        </p:sp>
        <p:sp>
          <p:nvSpPr>
            <p:cNvPr id="34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DDDDDD" mc:Ignorable=""/>
                </a:gs>
                <a:gs pos="100000">
                  <a:srgbClr xmlns:mc="http://schemas.openxmlformats.org/markup-compatibility/2006" xmlns:a14="http://schemas.microsoft.com/office/drawing/2010/main" val="FFFFFF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709473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D:\Школа\Рисунки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05924"/>
              </p:ext>
            </p:extLst>
          </p:nvPr>
        </p:nvGraphicFramePr>
        <p:xfrm>
          <a:off x="611560" y="692696"/>
          <a:ext cx="784887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469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D:\Школа\Рисунки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32656"/>
            <a:ext cx="7704137" cy="1081087"/>
          </a:xfrm>
          <a:noFill/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ru-RU" sz="26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Arial" charset="0"/>
              </a:rPr>
              <a:t>Задачи сотрудничества школы и ДОУ</a:t>
            </a:r>
          </a:p>
        </p:txBody>
      </p:sp>
      <p:grpSp>
        <p:nvGrpSpPr>
          <p:cNvPr id="34" name="Group 172"/>
          <p:cNvGrpSpPr>
            <a:grpSpLocks/>
          </p:cNvGrpSpPr>
          <p:nvPr/>
        </p:nvGrpSpPr>
        <p:grpSpPr bwMode="auto">
          <a:xfrm>
            <a:off x="1669710" y="1183800"/>
            <a:ext cx="5334000" cy="830504"/>
            <a:chOff x="1209" y="3184"/>
            <a:chExt cx="3360" cy="360"/>
          </a:xfrm>
        </p:grpSpPr>
        <p:sp>
          <p:nvSpPr>
            <p:cNvPr id="35" name="AutoShape 118"/>
            <p:cNvSpPr>
              <a:spLocks noChangeArrowheads="1"/>
            </p:cNvSpPr>
            <p:nvPr/>
          </p:nvSpPr>
          <p:spPr bwMode="gray">
            <a:xfrm>
              <a:off x="1209" y="3198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8D67E1" mc:Ignorable=""/>
                </a:gs>
                <a:gs pos="100000">
                  <a:srgbClr xmlns:mc="http://schemas.openxmlformats.org/markup-compatibility/2006" xmlns:a14="http://schemas.microsoft.com/office/drawing/2010/main" val="D5C8F4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6" name="AutoShape 119"/>
            <p:cNvSpPr>
              <a:spLocks noChangeArrowheads="1"/>
            </p:cNvSpPr>
            <p:nvPr/>
          </p:nvSpPr>
          <p:spPr bwMode="gray">
            <a:xfrm>
              <a:off x="1238" y="343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CFC0F2" mc:Ignorable=""/>
                </a:gs>
                <a:gs pos="100000">
                  <a:srgbClr xmlns:mc="http://schemas.openxmlformats.org/markup-compatibility/2006" xmlns:a14="http://schemas.microsoft.com/office/drawing/2010/main" val="E3DBF8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7" name="AutoShape 120"/>
            <p:cNvSpPr>
              <a:spLocks noChangeArrowheads="1"/>
            </p:cNvSpPr>
            <p:nvPr/>
          </p:nvSpPr>
          <p:spPr bwMode="gray">
            <a:xfrm>
              <a:off x="1238" y="320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CBBAF1" mc:Ignorable=""/>
                </a:gs>
                <a:gs pos="100000">
                  <a:srgbClr xmlns:mc="http://schemas.openxmlformats.org/markup-compatibility/2006" xmlns:a14="http://schemas.microsoft.com/office/drawing/2010/main" val="A080E6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8" name="Text Box 121"/>
            <p:cNvSpPr txBox="1">
              <a:spLocks noChangeArrowheads="1"/>
            </p:cNvSpPr>
            <p:nvPr/>
          </p:nvSpPr>
          <p:spPr bwMode="gray">
            <a:xfrm>
              <a:off x="1764" y="3184"/>
              <a:ext cx="2765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1600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создание условий для благоприятного взаимодействия всех участников учебно- воспитательного процесса</a:t>
              </a:r>
              <a:endParaRPr lang="en-US" sz="16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grpSp>
          <p:nvGrpSpPr>
            <p:cNvPr id="39" name="Group 122"/>
            <p:cNvGrpSpPr>
              <a:grpSpLocks/>
            </p:cNvGrpSpPr>
            <p:nvPr/>
          </p:nvGrpSpPr>
          <p:grpSpPr bwMode="auto">
            <a:xfrm>
              <a:off x="1449" y="3198"/>
              <a:ext cx="336" cy="333"/>
              <a:chOff x="1289" y="582"/>
              <a:chExt cx="668" cy="668"/>
            </a:xfrm>
          </p:grpSpPr>
          <p:sp>
            <p:nvSpPr>
              <p:cNvPr id="41" name="Oval 123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42" name="Oval 124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Oval 125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Oval 126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Oval 127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 Box 128"/>
            <p:cNvSpPr txBox="1">
              <a:spLocks noChangeArrowheads="1"/>
            </p:cNvSpPr>
            <p:nvPr/>
          </p:nvSpPr>
          <p:spPr bwMode="gray">
            <a:xfrm>
              <a:off x="1497" y="320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24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1</a:t>
              </a:r>
              <a:endParaRPr lang="en-US" sz="240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</p:grpSp>
      <p:grpSp>
        <p:nvGrpSpPr>
          <p:cNvPr id="46" name="Group 173"/>
          <p:cNvGrpSpPr>
            <a:grpSpLocks/>
          </p:cNvGrpSpPr>
          <p:nvPr/>
        </p:nvGrpSpPr>
        <p:grpSpPr bwMode="auto">
          <a:xfrm>
            <a:off x="1642946" y="2060848"/>
            <a:ext cx="5334000" cy="694635"/>
            <a:chOff x="1200" y="1800"/>
            <a:chExt cx="3360" cy="333"/>
          </a:xfrm>
        </p:grpSpPr>
        <p:grpSp>
          <p:nvGrpSpPr>
            <p:cNvPr id="47" name="Group 129"/>
            <p:cNvGrpSpPr>
              <a:grpSpLocks/>
            </p:cNvGrpSpPr>
            <p:nvPr/>
          </p:nvGrpSpPr>
          <p:grpSpPr bwMode="auto">
            <a:xfrm>
              <a:off x="1440" y="1800"/>
              <a:ext cx="336" cy="333"/>
              <a:chOff x="1289" y="582"/>
              <a:chExt cx="668" cy="668"/>
            </a:xfrm>
          </p:grpSpPr>
          <p:sp>
            <p:nvSpPr>
              <p:cNvPr id="60" name="Oval 130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61" name="Oval 131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Oval 132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Oval 133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Oval 134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8" name="Text Box 135"/>
            <p:cNvSpPr txBox="1">
              <a:spLocks noChangeArrowheads="1"/>
            </p:cNvSpPr>
            <p:nvPr/>
          </p:nvSpPr>
          <p:spPr bwMode="gray">
            <a:xfrm>
              <a:off x="1488" y="18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4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1</a:t>
              </a:r>
            </a:p>
          </p:txBody>
        </p:sp>
        <p:sp>
          <p:nvSpPr>
            <p:cNvPr id="49" name="AutoShape 137"/>
            <p:cNvSpPr>
              <a:spLocks noChangeArrowheads="1"/>
            </p:cNvSpPr>
            <p:nvPr/>
          </p:nvSpPr>
          <p:spPr bwMode="gray">
            <a:xfrm>
              <a:off x="1200" y="1808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E35E23" mc:Ignorable=""/>
                </a:gs>
                <a:gs pos="100000">
                  <a:srgbClr xmlns:mc="http://schemas.openxmlformats.org/markup-compatibility/2006" xmlns:a14="http://schemas.microsoft.com/office/drawing/2010/main" val="F1B194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0" name="AutoShape 138"/>
            <p:cNvSpPr>
              <a:spLocks noChangeArrowheads="1"/>
            </p:cNvSpPr>
            <p:nvPr/>
          </p:nvSpPr>
          <p:spPr bwMode="gray">
            <a:xfrm>
              <a:off x="1229" y="204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F0AB8C" mc:Ignorable=""/>
                </a:gs>
                <a:gs pos="100000">
                  <a:srgbClr xmlns:mc="http://schemas.openxmlformats.org/markup-compatibility/2006" xmlns:a14="http://schemas.microsoft.com/office/drawing/2010/main" val="F7D1C0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1" name="AutoShape 139"/>
            <p:cNvSpPr>
              <a:spLocks noChangeArrowheads="1"/>
            </p:cNvSpPr>
            <p:nvPr/>
          </p:nvSpPr>
          <p:spPr bwMode="gray">
            <a:xfrm>
              <a:off x="1229" y="181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FAD2C0" mc:Ignorable=""/>
                </a:gs>
                <a:gs pos="100000">
                  <a:srgbClr xmlns:mc="http://schemas.openxmlformats.org/markup-compatibility/2006" xmlns:a14="http://schemas.microsoft.com/office/drawing/2010/main" val="F17943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2" name="Text Box 140"/>
            <p:cNvSpPr txBox="1">
              <a:spLocks noChangeArrowheads="1"/>
            </p:cNvSpPr>
            <p:nvPr/>
          </p:nvSpPr>
          <p:spPr bwMode="gray">
            <a:xfrm>
              <a:off x="1776" y="1846"/>
              <a:ext cx="2744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1600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всестороннее психолого- педагогическое просвещение родителей</a:t>
              </a:r>
              <a:endParaRPr lang="en-US" sz="16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grpSp>
          <p:nvGrpSpPr>
            <p:cNvPr id="53" name="Group 141"/>
            <p:cNvGrpSpPr>
              <a:grpSpLocks/>
            </p:cNvGrpSpPr>
            <p:nvPr/>
          </p:nvGrpSpPr>
          <p:grpSpPr bwMode="auto">
            <a:xfrm>
              <a:off x="1440" y="1800"/>
              <a:ext cx="336" cy="333"/>
              <a:chOff x="1289" y="582"/>
              <a:chExt cx="668" cy="668"/>
            </a:xfrm>
          </p:grpSpPr>
          <p:sp>
            <p:nvSpPr>
              <p:cNvPr id="55" name="Oval 142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6" name="Oval 143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Oval 144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Oval 145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Oval 146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4" name="Text Box 147"/>
            <p:cNvSpPr txBox="1">
              <a:spLocks noChangeArrowheads="1"/>
            </p:cNvSpPr>
            <p:nvPr/>
          </p:nvSpPr>
          <p:spPr bwMode="gray">
            <a:xfrm>
              <a:off x="1488" y="18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4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2</a:t>
              </a:r>
            </a:p>
          </p:txBody>
        </p:sp>
      </p:grpSp>
      <p:grpSp>
        <p:nvGrpSpPr>
          <p:cNvPr id="65" name="Group 174"/>
          <p:cNvGrpSpPr>
            <a:grpSpLocks/>
          </p:cNvGrpSpPr>
          <p:nvPr/>
        </p:nvGrpSpPr>
        <p:grpSpPr bwMode="auto">
          <a:xfrm>
            <a:off x="1606211" y="2852936"/>
            <a:ext cx="5334000" cy="766915"/>
            <a:chOff x="1209" y="2280"/>
            <a:chExt cx="3360" cy="333"/>
          </a:xfrm>
        </p:grpSpPr>
        <p:sp>
          <p:nvSpPr>
            <p:cNvPr id="66" name="AutoShape 94"/>
            <p:cNvSpPr>
              <a:spLocks noChangeArrowheads="1"/>
            </p:cNvSpPr>
            <p:nvPr/>
          </p:nvSpPr>
          <p:spPr bwMode="gray">
            <a:xfrm>
              <a:off x="1209" y="2280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48BE67" mc:Ignorable=""/>
                </a:gs>
                <a:gs pos="100000">
                  <a:srgbClr xmlns:mc="http://schemas.openxmlformats.org/markup-compatibility/2006" xmlns:a14="http://schemas.microsoft.com/office/drawing/2010/main" val="BCE7C8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 dirty="0"/>
            </a:p>
          </p:txBody>
        </p:sp>
        <p:sp>
          <p:nvSpPr>
            <p:cNvPr id="67" name="AutoShape 95"/>
            <p:cNvSpPr>
              <a:spLocks noChangeArrowheads="1"/>
            </p:cNvSpPr>
            <p:nvPr/>
          </p:nvSpPr>
          <p:spPr bwMode="gray">
            <a:xfrm>
              <a:off x="1238" y="2517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9FE9AA" mc:Ignorable=""/>
                </a:gs>
                <a:gs pos="100000">
                  <a:srgbClr xmlns:mc="http://schemas.openxmlformats.org/markup-compatibility/2006" xmlns:a14="http://schemas.microsoft.com/office/drawing/2010/main" val="D6F6DB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68" name="AutoShape 96"/>
            <p:cNvSpPr>
              <a:spLocks noChangeArrowheads="1"/>
            </p:cNvSpPr>
            <p:nvPr/>
          </p:nvSpPr>
          <p:spPr bwMode="gray">
            <a:xfrm>
              <a:off x="1238" y="2287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C4EDD1" mc:Ignorable=""/>
                </a:gs>
                <a:gs pos="100000">
                  <a:srgbClr xmlns:mc="http://schemas.openxmlformats.org/markup-compatibility/2006" xmlns:a14="http://schemas.microsoft.com/office/drawing/2010/main" val="4DC976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69" name="Text Box 97"/>
            <p:cNvSpPr txBox="1">
              <a:spLocks noChangeArrowheads="1"/>
            </p:cNvSpPr>
            <p:nvPr/>
          </p:nvSpPr>
          <p:spPr bwMode="gray">
            <a:xfrm>
              <a:off x="1785" y="2318"/>
              <a:ext cx="2016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1600" dirty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о</a:t>
              </a:r>
              <a:r>
                <a:rPr lang="ru-RU" sz="1600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казание психологической помощи</a:t>
              </a:r>
              <a:endParaRPr lang="en-US" sz="16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grpSp>
          <p:nvGrpSpPr>
            <p:cNvPr id="70" name="Group 98"/>
            <p:cNvGrpSpPr>
              <a:grpSpLocks/>
            </p:cNvGrpSpPr>
            <p:nvPr/>
          </p:nvGrpSpPr>
          <p:grpSpPr bwMode="auto">
            <a:xfrm>
              <a:off x="1449" y="2280"/>
              <a:ext cx="336" cy="333"/>
              <a:chOff x="1289" y="582"/>
              <a:chExt cx="668" cy="668"/>
            </a:xfrm>
          </p:grpSpPr>
          <p:sp>
            <p:nvSpPr>
              <p:cNvPr id="72" name="Oval 99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73" name="Oval 100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74" name="Oval 101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75" name="Oval 102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76" name="Oval 103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1" name="Text Box 104"/>
            <p:cNvSpPr txBox="1">
              <a:spLocks noChangeArrowheads="1"/>
            </p:cNvSpPr>
            <p:nvPr/>
          </p:nvSpPr>
          <p:spPr bwMode="gray">
            <a:xfrm>
              <a:off x="1497" y="228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4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3</a:t>
              </a:r>
            </a:p>
          </p:txBody>
        </p:sp>
      </p:grpSp>
      <p:grpSp>
        <p:nvGrpSpPr>
          <p:cNvPr id="77" name="Group 172"/>
          <p:cNvGrpSpPr>
            <a:grpSpLocks/>
          </p:cNvGrpSpPr>
          <p:nvPr/>
        </p:nvGrpSpPr>
        <p:grpSpPr bwMode="auto">
          <a:xfrm>
            <a:off x="1604507" y="3717032"/>
            <a:ext cx="5334000" cy="830504"/>
            <a:chOff x="1209" y="3184"/>
            <a:chExt cx="3360" cy="360"/>
          </a:xfrm>
        </p:grpSpPr>
        <p:sp>
          <p:nvSpPr>
            <p:cNvPr id="78" name="AutoShape 118"/>
            <p:cNvSpPr>
              <a:spLocks noChangeArrowheads="1"/>
            </p:cNvSpPr>
            <p:nvPr/>
          </p:nvSpPr>
          <p:spPr bwMode="gray">
            <a:xfrm>
              <a:off x="1209" y="3198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8D67E1" mc:Ignorable=""/>
                </a:gs>
                <a:gs pos="100000">
                  <a:srgbClr xmlns:mc="http://schemas.openxmlformats.org/markup-compatibility/2006" xmlns:a14="http://schemas.microsoft.com/office/drawing/2010/main" val="D5C8F4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9" name="AutoShape 119"/>
            <p:cNvSpPr>
              <a:spLocks noChangeArrowheads="1"/>
            </p:cNvSpPr>
            <p:nvPr/>
          </p:nvSpPr>
          <p:spPr bwMode="gray">
            <a:xfrm>
              <a:off x="1238" y="343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CFC0F2" mc:Ignorable=""/>
                </a:gs>
                <a:gs pos="100000">
                  <a:srgbClr xmlns:mc="http://schemas.openxmlformats.org/markup-compatibility/2006" xmlns:a14="http://schemas.microsoft.com/office/drawing/2010/main" val="E3DBF8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80" name="AutoShape 120"/>
            <p:cNvSpPr>
              <a:spLocks noChangeArrowheads="1"/>
            </p:cNvSpPr>
            <p:nvPr/>
          </p:nvSpPr>
          <p:spPr bwMode="gray">
            <a:xfrm>
              <a:off x="1238" y="320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CBBAF1" mc:Ignorable=""/>
                </a:gs>
                <a:gs pos="100000">
                  <a:srgbClr xmlns:mc="http://schemas.openxmlformats.org/markup-compatibility/2006" xmlns:a14="http://schemas.microsoft.com/office/drawing/2010/main" val="A080E6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81" name="Text Box 121"/>
            <p:cNvSpPr txBox="1">
              <a:spLocks noChangeArrowheads="1"/>
            </p:cNvSpPr>
            <p:nvPr/>
          </p:nvSpPr>
          <p:spPr bwMode="gray">
            <a:xfrm>
              <a:off x="1764" y="3184"/>
              <a:ext cx="2765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1600" dirty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ф</a:t>
              </a:r>
              <a:r>
                <a:rPr lang="ru-RU" sz="1600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ормирование позитивного отношения к активной общественной и социальной деятельности детей</a:t>
              </a:r>
              <a:endParaRPr lang="en-US" sz="16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grpSp>
          <p:nvGrpSpPr>
            <p:cNvPr id="82" name="Group 122"/>
            <p:cNvGrpSpPr>
              <a:grpSpLocks/>
            </p:cNvGrpSpPr>
            <p:nvPr/>
          </p:nvGrpSpPr>
          <p:grpSpPr bwMode="auto">
            <a:xfrm>
              <a:off x="1449" y="3198"/>
              <a:ext cx="336" cy="333"/>
              <a:chOff x="1289" y="582"/>
              <a:chExt cx="668" cy="668"/>
            </a:xfrm>
          </p:grpSpPr>
          <p:sp>
            <p:nvSpPr>
              <p:cNvPr id="84" name="Oval 123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85" name="Oval 124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86" name="Oval 125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Oval 126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88" name="Oval 127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3" name="Text Box 128"/>
            <p:cNvSpPr txBox="1">
              <a:spLocks noChangeArrowheads="1"/>
            </p:cNvSpPr>
            <p:nvPr/>
          </p:nvSpPr>
          <p:spPr bwMode="gray">
            <a:xfrm>
              <a:off x="1497" y="3206"/>
              <a:ext cx="24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4</a:t>
              </a:r>
              <a:endParaRPr lang="en-US" sz="2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</p:grpSp>
      <p:grpSp>
        <p:nvGrpSpPr>
          <p:cNvPr id="89" name="Group 173"/>
          <p:cNvGrpSpPr>
            <a:grpSpLocks/>
          </p:cNvGrpSpPr>
          <p:nvPr/>
        </p:nvGrpSpPr>
        <p:grpSpPr bwMode="auto">
          <a:xfrm>
            <a:off x="1639548" y="4560024"/>
            <a:ext cx="5364162" cy="1173232"/>
            <a:chOff x="1200" y="1800"/>
            <a:chExt cx="3360" cy="444"/>
          </a:xfrm>
        </p:grpSpPr>
        <p:grpSp>
          <p:nvGrpSpPr>
            <p:cNvPr id="90" name="Group 129"/>
            <p:cNvGrpSpPr>
              <a:grpSpLocks/>
            </p:cNvGrpSpPr>
            <p:nvPr/>
          </p:nvGrpSpPr>
          <p:grpSpPr bwMode="auto">
            <a:xfrm>
              <a:off x="1440" y="1800"/>
              <a:ext cx="336" cy="333"/>
              <a:chOff x="1289" y="582"/>
              <a:chExt cx="668" cy="668"/>
            </a:xfrm>
          </p:grpSpPr>
          <p:sp>
            <p:nvSpPr>
              <p:cNvPr id="103" name="Oval 130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04" name="Oval 131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Oval 132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106" name="Oval 133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Oval 134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1" name="Text Box 135"/>
            <p:cNvSpPr txBox="1">
              <a:spLocks noChangeArrowheads="1"/>
            </p:cNvSpPr>
            <p:nvPr/>
          </p:nvSpPr>
          <p:spPr bwMode="gray">
            <a:xfrm>
              <a:off x="1488" y="18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40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1</a:t>
              </a:r>
            </a:p>
          </p:txBody>
        </p:sp>
        <p:sp>
          <p:nvSpPr>
            <p:cNvPr id="92" name="AutoShape 137"/>
            <p:cNvSpPr>
              <a:spLocks noChangeArrowheads="1"/>
            </p:cNvSpPr>
            <p:nvPr/>
          </p:nvSpPr>
          <p:spPr bwMode="gray">
            <a:xfrm>
              <a:off x="1200" y="1808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E35E23" mc:Ignorable=""/>
                </a:gs>
                <a:gs pos="100000">
                  <a:srgbClr xmlns:mc="http://schemas.openxmlformats.org/markup-compatibility/2006" xmlns:a14="http://schemas.microsoft.com/office/drawing/2010/main" val="F1B194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93" name="AutoShape 138"/>
            <p:cNvSpPr>
              <a:spLocks noChangeArrowheads="1"/>
            </p:cNvSpPr>
            <p:nvPr/>
          </p:nvSpPr>
          <p:spPr bwMode="gray">
            <a:xfrm>
              <a:off x="1229" y="204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F0AB8C" mc:Ignorable=""/>
                </a:gs>
                <a:gs pos="100000">
                  <a:srgbClr xmlns:mc="http://schemas.openxmlformats.org/markup-compatibility/2006" xmlns:a14="http://schemas.microsoft.com/office/drawing/2010/main" val="F7D1C0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94" name="AutoShape 139"/>
            <p:cNvSpPr>
              <a:spLocks noChangeArrowheads="1"/>
            </p:cNvSpPr>
            <p:nvPr/>
          </p:nvSpPr>
          <p:spPr bwMode="gray">
            <a:xfrm>
              <a:off x="1229" y="181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FAD2C0" mc:Ignorable=""/>
                </a:gs>
                <a:gs pos="100000">
                  <a:srgbClr xmlns:mc="http://schemas.openxmlformats.org/markup-compatibility/2006" xmlns:a14="http://schemas.microsoft.com/office/drawing/2010/main" val="F17943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95" name="Text Box 140"/>
            <p:cNvSpPr txBox="1">
              <a:spLocks noChangeArrowheads="1"/>
            </p:cNvSpPr>
            <p:nvPr/>
          </p:nvSpPr>
          <p:spPr bwMode="gray">
            <a:xfrm>
              <a:off x="1776" y="1846"/>
              <a:ext cx="2744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1600" dirty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о</a:t>
              </a:r>
              <a:r>
                <a:rPr lang="ru-RU" sz="1600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беспечение естественности перехода воспитанников детского сада в начальную школу</a:t>
              </a:r>
              <a:endParaRPr lang="en-US" sz="16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grpSp>
          <p:nvGrpSpPr>
            <p:cNvPr id="96" name="Group 141"/>
            <p:cNvGrpSpPr>
              <a:grpSpLocks/>
            </p:cNvGrpSpPr>
            <p:nvPr/>
          </p:nvGrpSpPr>
          <p:grpSpPr bwMode="auto">
            <a:xfrm>
              <a:off x="1440" y="1800"/>
              <a:ext cx="336" cy="333"/>
              <a:chOff x="1289" y="582"/>
              <a:chExt cx="668" cy="668"/>
            </a:xfrm>
          </p:grpSpPr>
          <p:sp>
            <p:nvSpPr>
              <p:cNvPr id="98" name="Oval 142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99" name="Oval 143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100" name="Oval 144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101" name="Oval 145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Oval 146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7" name="Text Box 147"/>
            <p:cNvSpPr txBox="1">
              <a:spLocks noChangeArrowheads="1"/>
            </p:cNvSpPr>
            <p:nvPr/>
          </p:nvSpPr>
          <p:spPr bwMode="gray">
            <a:xfrm>
              <a:off x="1488" y="1808"/>
              <a:ext cx="240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5</a:t>
              </a:r>
              <a:endParaRPr lang="en-US" sz="2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</p:grpSp>
      <p:grpSp>
        <p:nvGrpSpPr>
          <p:cNvPr id="108" name="Group 174"/>
          <p:cNvGrpSpPr>
            <a:grpSpLocks/>
          </p:cNvGrpSpPr>
          <p:nvPr/>
        </p:nvGrpSpPr>
        <p:grpSpPr bwMode="auto">
          <a:xfrm>
            <a:off x="1654629" y="5589240"/>
            <a:ext cx="5334000" cy="766915"/>
            <a:chOff x="1209" y="2280"/>
            <a:chExt cx="3360" cy="333"/>
          </a:xfrm>
        </p:grpSpPr>
        <p:sp>
          <p:nvSpPr>
            <p:cNvPr id="109" name="AutoShape 94"/>
            <p:cNvSpPr>
              <a:spLocks noChangeArrowheads="1"/>
            </p:cNvSpPr>
            <p:nvPr/>
          </p:nvSpPr>
          <p:spPr bwMode="gray">
            <a:xfrm>
              <a:off x="1209" y="2280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48BE67" mc:Ignorable=""/>
                </a:gs>
                <a:gs pos="100000">
                  <a:srgbClr xmlns:mc="http://schemas.openxmlformats.org/markup-compatibility/2006" xmlns:a14="http://schemas.microsoft.com/office/drawing/2010/main" val="BCE7C8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 dirty="0"/>
            </a:p>
          </p:txBody>
        </p:sp>
        <p:sp>
          <p:nvSpPr>
            <p:cNvPr id="110" name="AutoShape 95"/>
            <p:cNvSpPr>
              <a:spLocks noChangeArrowheads="1"/>
            </p:cNvSpPr>
            <p:nvPr/>
          </p:nvSpPr>
          <p:spPr bwMode="gray">
            <a:xfrm>
              <a:off x="1238" y="2517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9FE9AA" mc:Ignorable=""/>
                </a:gs>
                <a:gs pos="100000">
                  <a:srgbClr xmlns:mc="http://schemas.openxmlformats.org/markup-compatibility/2006" xmlns:a14="http://schemas.microsoft.com/office/drawing/2010/main" val="D6F6DB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11" name="AutoShape 96"/>
            <p:cNvSpPr>
              <a:spLocks noChangeArrowheads="1"/>
            </p:cNvSpPr>
            <p:nvPr/>
          </p:nvSpPr>
          <p:spPr bwMode="gray">
            <a:xfrm>
              <a:off x="1238" y="2287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C4EDD1" mc:Ignorable=""/>
                </a:gs>
                <a:gs pos="100000">
                  <a:srgbClr xmlns:mc="http://schemas.openxmlformats.org/markup-compatibility/2006" xmlns:a14="http://schemas.microsoft.com/office/drawing/2010/main" val="4DC976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12" name="Text Box 97"/>
            <p:cNvSpPr txBox="1">
              <a:spLocks noChangeArrowheads="1"/>
            </p:cNvSpPr>
            <p:nvPr/>
          </p:nvSpPr>
          <p:spPr bwMode="gray">
            <a:xfrm>
              <a:off x="2003" y="2328"/>
              <a:ext cx="2016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1600" dirty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у</a:t>
              </a:r>
              <a:r>
                <a:rPr lang="ru-RU" sz="1600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глубление интереса к жизни в школе</a:t>
              </a:r>
              <a:endParaRPr lang="en-US" sz="16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grpSp>
          <p:nvGrpSpPr>
            <p:cNvPr id="113" name="Group 98"/>
            <p:cNvGrpSpPr>
              <a:grpSpLocks/>
            </p:cNvGrpSpPr>
            <p:nvPr/>
          </p:nvGrpSpPr>
          <p:grpSpPr bwMode="auto">
            <a:xfrm>
              <a:off x="1449" y="2280"/>
              <a:ext cx="336" cy="333"/>
              <a:chOff x="1289" y="582"/>
              <a:chExt cx="668" cy="668"/>
            </a:xfrm>
          </p:grpSpPr>
          <p:sp>
            <p:nvSpPr>
              <p:cNvPr id="115" name="Oval 99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16" name="Oval 100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117" name="Oval 101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118" name="Oval 102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119" name="Oval 103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4" name="Text Box 104"/>
            <p:cNvSpPr txBox="1">
              <a:spLocks noChangeArrowheads="1"/>
            </p:cNvSpPr>
            <p:nvPr/>
          </p:nvSpPr>
          <p:spPr bwMode="gray">
            <a:xfrm>
              <a:off x="1497" y="2288"/>
              <a:ext cx="24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6</a:t>
              </a:r>
              <a:endParaRPr lang="en-US" sz="24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3652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D:\Школа\Рисунки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" name="Group 172"/>
          <p:cNvGrpSpPr>
            <a:grpSpLocks/>
          </p:cNvGrpSpPr>
          <p:nvPr/>
        </p:nvGrpSpPr>
        <p:grpSpPr bwMode="auto">
          <a:xfrm>
            <a:off x="1669710" y="1216107"/>
            <a:ext cx="5334000" cy="835119"/>
            <a:chOff x="1209" y="3198"/>
            <a:chExt cx="3360" cy="362"/>
          </a:xfrm>
        </p:grpSpPr>
        <p:sp>
          <p:nvSpPr>
            <p:cNvPr id="35" name="AutoShape 118"/>
            <p:cNvSpPr>
              <a:spLocks noChangeArrowheads="1"/>
            </p:cNvSpPr>
            <p:nvPr/>
          </p:nvSpPr>
          <p:spPr bwMode="gray">
            <a:xfrm>
              <a:off x="1209" y="3198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8D67E1" mc:Ignorable=""/>
                </a:gs>
                <a:gs pos="100000">
                  <a:srgbClr xmlns:mc="http://schemas.openxmlformats.org/markup-compatibility/2006" xmlns:a14="http://schemas.microsoft.com/office/drawing/2010/main" val="D5C8F4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sp>
          <p:nvSpPr>
            <p:cNvPr id="36" name="AutoShape 119"/>
            <p:cNvSpPr>
              <a:spLocks noChangeArrowheads="1"/>
            </p:cNvSpPr>
            <p:nvPr/>
          </p:nvSpPr>
          <p:spPr bwMode="gray">
            <a:xfrm>
              <a:off x="1238" y="343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CFC0F2" mc:Ignorable=""/>
                </a:gs>
                <a:gs pos="100000">
                  <a:srgbClr xmlns:mc="http://schemas.openxmlformats.org/markup-compatibility/2006" xmlns:a14="http://schemas.microsoft.com/office/drawing/2010/main" val="E3DBF8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sp>
          <p:nvSpPr>
            <p:cNvPr id="37" name="AutoShape 120"/>
            <p:cNvSpPr>
              <a:spLocks noChangeArrowheads="1"/>
            </p:cNvSpPr>
            <p:nvPr/>
          </p:nvSpPr>
          <p:spPr bwMode="gray">
            <a:xfrm>
              <a:off x="1238" y="320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CBBAF1" mc:Ignorable=""/>
                </a:gs>
                <a:gs pos="100000">
                  <a:srgbClr xmlns:mc="http://schemas.openxmlformats.org/markup-compatibility/2006" xmlns:a14="http://schemas.microsoft.com/office/drawing/2010/main" val="A080E6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sp>
          <p:nvSpPr>
            <p:cNvPr id="38" name="Text Box 121"/>
            <p:cNvSpPr txBox="1">
              <a:spLocks noChangeArrowheads="1"/>
            </p:cNvSpPr>
            <p:nvPr/>
          </p:nvSpPr>
          <p:spPr bwMode="gray">
            <a:xfrm>
              <a:off x="1759" y="3253"/>
              <a:ext cx="276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2000" dirty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с</a:t>
              </a:r>
              <a:r>
                <a:rPr lang="ru-RU" sz="2000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остояние здоровья и физическое развитие детей</a:t>
              </a:r>
              <a:endParaRPr lang="en-US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grpSp>
          <p:nvGrpSpPr>
            <p:cNvPr id="39" name="Group 122"/>
            <p:cNvGrpSpPr>
              <a:grpSpLocks/>
            </p:cNvGrpSpPr>
            <p:nvPr/>
          </p:nvGrpSpPr>
          <p:grpSpPr bwMode="auto">
            <a:xfrm>
              <a:off x="1449" y="3198"/>
              <a:ext cx="336" cy="333"/>
              <a:chOff x="1289" y="582"/>
              <a:chExt cx="668" cy="668"/>
            </a:xfrm>
          </p:grpSpPr>
          <p:sp>
            <p:nvSpPr>
              <p:cNvPr id="41" name="Oval 123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42" name="Oval 124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43" name="Oval 125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44" name="Oval 126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45" name="Oval 127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</p:grpSp>
        <p:sp>
          <p:nvSpPr>
            <p:cNvPr id="40" name="Text Box 128"/>
            <p:cNvSpPr txBox="1">
              <a:spLocks noChangeArrowheads="1"/>
            </p:cNvSpPr>
            <p:nvPr/>
          </p:nvSpPr>
          <p:spPr bwMode="gray">
            <a:xfrm>
              <a:off x="1497" y="320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1</a:t>
              </a:r>
              <a:endParaRPr lang="en-US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</p:grpSp>
      <p:grpSp>
        <p:nvGrpSpPr>
          <p:cNvPr id="46" name="Group 173"/>
          <p:cNvGrpSpPr>
            <a:grpSpLocks/>
          </p:cNvGrpSpPr>
          <p:nvPr/>
        </p:nvGrpSpPr>
        <p:grpSpPr bwMode="auto">
          <a:xfrm>
            <a:off x="1650545" y="2107371"/>
            <a:ext cx="5334000" cy="738440"/>
            <a:chOff x="1200" y="1800"/>
            <a:chExt cx="3360" cy="354"/>
          </a:xfrm>
        </p:grpSpPr>
        <p:grpSp>
          <p:nvGrpSpPr>
            <p:cNvPr id="47" name="Group 129"/>
            <p:cNvGrpSpPr>
              <a:grpSpLocks/>
            </p:cNvGrpSpPr>
            <p:nvPr/>
          </p:nvGrpSpPr>
          <p:grpSpPr bwMode="auto">
            <a:xfrm>
              <a:off x="1440" y="1800"/>
              <a:ext cx="336" cy="333"/>
              <a:chOff x="1289" y="582"/>
              <a:chExt cx="668" cy="668"/>
            </a:xfrm>
          </p:grpSpPr>
          <p:sp>
            <p:nvSpPr>
              <p:cNvPr id="60" name="Oval 130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61" name="Oval 131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62" name="Oval 132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63" name="Oval 133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64" name="Oval 134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</p:grpSp>
        <p:sp>
          <p:nvSpPr>
            <p:cNvPr id="48" name="Text Box 135"/>
            <p:cNvSpPr txBox="1">
              <a:spLocks noChangeArrowheads="1"/>
            </p:cNvSpPr>
            <p:nvPr/>
          </p:nvSpPr>
          <p:spPr bwMode="gray">
            <a:xfrm>
              <a:off x="1488" y="18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1</a:t>
              </a:r>
            </a:p>
          </p:txBody>
        </p:sp>
        <p:sp>
          <p:nvSpPr>
            <p:cNvPr id="49" name="AutoShape 137"/>
            <p:cNvSpPr>
              <a:spLocks noChangeArrowheads="1"/>
            </p:cNvSpPr>
            <p:nvPr/>
          </p:nvSpPr>
          <p:spPr bwMode="gray">
            <a:xfrm>
              <a:off x="1200" y="1808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E35E23" mc:Ignorable=""/>
                </a:gs>
                <a:gs pos="100000">
                  <a:srgbClr xmlns:mc="http://schemas.openxmlformats.org/markup-compatibility/2006" xmlns:a14="http://schemas.microsoft.com/office/drawing/2010/main" val="F1B194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sp>
          <p:nvSpPr>
            <p:cNvPr id="50" name="AutoShape 138"/>
            <p:cNvSpPr>
              <a:spLocks noChangeArrowheads="1"/>
            </p:cNvSpPr>
            <p:nvPr/>
          </p:nvSpPr>
          <p:spPr bwMode="gray">
            <a:xfrm>
              <a:off x="1229" y="204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F0AB8C" mc:Ignorable=""/>
                </a:gs>
                <a:gs pos="100000">
                  <a:srgbClr xmlns:mc="http://schemas.openxmlformats.org/markup-compatibility/2006" xmlns:a14="http://schemas.microsoft.com/office/drawing/2010/main" val="F7D1C0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sp>
          <p:nvSpPr>
            <p:cNvPr id="51" name="AutoShape 139"/>
            <p:cNvSpPr>
              <a:spLocks noChangeArrowheads="1"/>
            </p:cNvSpPr>
            <p:nvPr/>
          </p:nvSpPr>
          <p:spPr bwMode="gray">
            <a:xfrm>
              <a:off x="1229" y="181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FAD2C0" mc:Ignorable=""/>
                </a:gs>
                <a:gs pos="100000">
                  <a:srgbClr xmlns:mc="http://schemas.openxmlformats.org/markup-compatibility/2006" xmlns:a14="http://schemas.microsoft.com/office/drawing/2010/main" val="F17943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sp>
          <p:nvSpPr>
            <p:cNvPr id="52" name="Text Box 140"/>
            <p:cNvSpPr txBox="1">
              <a:spLocks noChangeArrowheads="1"/>
            </p:cNvSpPr>
            <p:nvPr/>
          </p:nvSpPr>
          <p:spPr bwMode="gray">
            <a:xfrm>
              <a:off x="1737" y="1815"/>
              <a:ext cx="2744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2000" dirty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у</a:t>
              </a:r>
              <a:r>
                <a:rPr lang="ru-RU" sz="2000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ровень развития познавательной активности</a:t>
              </a:r>
              <a:endParaRPr lang="en-US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grpSp>
          <p:nvGrpSpPr>
            <p:cNvPr id="53" name="Group 141"/>
            <p:cNvGrpSpPr>
              <a:grpSpLocks/>
            </p:cNvGrpSpPr>
            <p:nvPr/>
          </p:nvGrpSpPr>
          <p:grpSpPr bwMode="auto">
            <a:xfrm>
              <a:off x="1440" y="1800"/>
              <a:ext cx="336" cy="333"/>
              <a:chOff x="1289" y="582"/>
              <a:chExt cx="668" cy="668"/>
            </a:xfrm>
          </p:grpSpPr>
          <p:sp>
            <p:nvSpPr>
              <p:cNvPr id="55" name="Oval 142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56" name="Oval 143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57" name="Oval 144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58" name="Oval 145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59" name="Oval 146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</p:grpSp>
        <p:sp>
          <p:nvSpPr>
            <p:cNvPr id="54" name="Text Box 147"/>
            <p:cNvSpPr txBox="1">
              <a:spLocks noChangeArrowheads="1"/>
            </p:cNvSpPr>
            <p:nvPr/>
          </p:nvSpPr>
          <p:spPr bwMode="gray">
            <a:xfrm>
              <a:off x="1488" y="18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2</a:t>
              </a:r>
            </a:p>
          </p:txBody>
        </p:sp>
      </p:grpSp>
      <p:grpSp>
        <p:nvGrpSpPr>
          <p:cNvPr id="65" name="Group 174"/>
          <p:cNvGrpSpPr>
            <a:grpSpLocks/>
          </p:cNvGrpSpPr>
          <p:nvPr/>
        </p:nvGrpSpPr>
        <p:grpSpPr bwMode="auto">
          <a:xfrm>
            <a:off x="1626106" y="2948867"/>
            <a:ext cx="5334000" cy="769218"/>
            <a:chOff x="1209" y="2280"/>
            <a:chExt cx="3360" cy="334"/>
          </a:xfrm>
        </p:grpSpPr>
        <p:sp>
          <p:nvSpPr>
            <p:cNvPr id="66" name="AutoShape 94"/>
            <p:cNvSpPr>
              <a:spLocks noChangeArrowheads="1"/>
            </p:cNvSpPr>
            <p:nvPr/>
          </p:nvSpPr>
          <p:spPr bwMode="gray">
            <a:xfrm>
              <a:off x="1209" y="2280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48BE67" mc:Ignorable=""/>
                </a:gs>
                <a:gs pos="100000">
                  <a:srgbClr xmlns:mc="http://schemas.openxmlformats.org/markup-compatibility/2006" xmlns:a14="http://schemas.microsoft.com/office/drawing/2010/main" val="BCE7C8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sp>
          <p:nvSpPr>
            <p:cNvPr id="67" name="AutoShape 95"/>
            <p:cNvSpPr>
              <a:spLocks noChangeArrowheads="1"/>
            </p:cNvSpPr>
            <p:nvPr/>
          </p:nvSpPr>
          <p:spPr bwMode="gray">
            <a:xfrm>
              <a:off x="1238" y="2517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9FE9AA" mc:Ignorable=""/>
                </a:gs>
                <a:gs pos="100000">
                  <a:srgbClr xmlns:mc="http://schemas.openxmlformats.org/markup-compatibility/2006" xmlns:a14="http://schemas.microsoft.com/office/drawing/2010/main" val="D6F6DB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sp>
          <p:nvSpPr>
            <p:cNvPr id="68" name="AutoShape 96"/>
            <p:cNvSpPr>
              <a:spLocks noChangeArrowheads="1"/>
            </p:cNvSpPr>
            <p:nvPr/>
          </p:nvSpPr>
          <p:spPr bwMode="gray">
            <a:xfrm>
              <a:off x="1238" y="2287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C4EDD1" mc:Ignorable=""/>
                </a:gs>
                <a:gs pos="100000">
                  <a:srgbClr xmlns:mc="http://schemas.openxmlformats.org/markup-compatibility/2006" xmlns:a14="http://schemas.microsoft.com/office/drawing/2010/main" val="4DC976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sp>
          <p:nvSpPr>
            <p:cNvPr id="69" name="Text Box 97"/>
            <p:cNvSpPr txBox="1">
              <a:spLocks noChangeArrowheads="1"/>
            </p:cNvSpPr>
            <p:nvPr/>
          </p:nvSpPr>
          <p:spPr bwMode="gray">
            <a:xfrm>
              <a:off x="1880" y="2307"/>
              <a:ext cx="250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2000" dirty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у</a:t>
              </a:r>
              <a:r>
                <a:rPr lang="ru-RU" sz="2000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мственные и нравственные способности учащихся</a:t>
              </a:r>
              <a:endParaRPr lang="en-US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grpSp>
          <p:nvGrpSpPr>
            <p:cNvPr id="70" name="Group 98"/>
            <p:cNvGrpSpPr>
              <a:grpSpLocks/>
            </p:cNvGrpSpPr>
            <p:nvPr/>
          </p:nvGrpSpPr>
          <p:grpSpPr bwMode="auto">
            <a:xfrm>
              <a:off x="1449" y="2280"/>
              <a:ext cx="336" cy="333"/>
              <a:chOff x="1289" y="582"/>
              <a:chExt cx="668" cy="668"/>
            </a:xfrm>
          </p:grpSpPr>
          <p:sp>
            <p:nvSpPr>
              <p:cNvPr id="72" name="Oval 99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73" name="Oval 100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74" name="Oval 101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75" name="Oval 102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76" name="Oval 103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</p:grpSp>
        <p:sp>
          <p:nvSpPr>
            <p:cNvPr id="71" name="Text Box 104"/>
            <p:cNvSpPr txBox="1">
              <a:spLocks noChangeArrowheads="1"/>
            </p:cNvSpPr>
            <p:nvPr/>
          </p:nvSpPr>
          <p:spPr bwMode="gray">
            <a:xfrm>
              <a:off x="1497" y="228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3</a:t>
              </a:r>
            </a:p>
          </p:txBody>
        </p:sp>
      </p:grpSp>
      <p:grpSp>
        <p:nvGrpSpPr>
          <p:cNvPr id="77" name="Group 172"/>
          <p:cNvGrpSpPr>
            <a:grpSpLocks/>
          </p:cNvGrpSpPr>
          <p:nvPr/>
        </p:nvGrpSpPr>
        <p:grpSpPr bwMode="auto">
          <a:xfrm>
            <a:off x="1604507" y="4023864"/>
            <a:ext cx="5334000" cy="768217"/>
            <a:chOff x="1209" y="3198"/>
            <a:chExt cx="3360" cy="333"/>
          </a:xfrm>
        </p:grpSpPr>
        <p:sp>
          <p:nvSpPr>
            <p:cNvPr id="78" name="AutoShape 118"/>
            <p:cNvSpPr>
              <a:spLocks noChangeArrowheads="1"/>
            </p:cNvSpPr>
            <p:nvPr/>
          </p:nvSpPr>
          <p:spPr bwMode="gray">
            <a:xfrm>
              <a:off x="1209" y="3198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8D67E1" mc:Ignorable=""/>
                </a:gs>
                <a:gs pos="100000">
                  <a:srgbClr xmlns:mc="http://schemas.openxmlformats.org/markup-compatibility/2006" xmlns:a14="http://schemas.microsoft.com/office/drawing/2010/main" val="D5C8F4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sp>
          <p:nvSpPr>
            <p:cNvPr id="79" name="AutoShape 119"/>
            <p:cNvSpPr>
              <a:spLocks noChangeArrowheads="1"/>
            </p:cNvSpPr>
            <p:nvPr/>
          </p:nvSpPr>
          <p:spPr bwMode="gray">
            <a:xfrm>
              <a:off x="1238" y="343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CFC0F2" mc:Ignorable=""/>
                </a:gs>
                <a:gs pos="100000">
                  <a:srgbClr xmlns:mc="http://schemas.openxmlformats.org/markup-compatibility/2006" xmlns:a14="http://schemas.microsoft.com/office/drawing/2010/main" val="E3DBF8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sp>
          <p:nvSpPr>
            <p:cNvPr id="80" name="AutoShape 120"/>
            <p:cNvSpPr>
              <a:spLocks noChangeArrowheads="1"/>
            </p:cNvSpPr>
            <p:nvPr/>
          </p:nvSpPr>
          <p:spPr bwMode="gray">
            <a:xfrm>
              <a:off x="1238" y="320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CBBAF1" mc:Ignorable=""/>
                </a:gs>
                <a:gs pos="100000">
                  <a:srgbClr xmlns:mc="http://schemas.openxmlformats.org/markup-compatibility/2006" xmlns:a14="http://schemas.microsoft.com/office/drawing/2010/main" val="A080E6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sp>
          <p:nvSpPr>
            <p:cNvPr id="81" name="Text Box 121"/>
            <p:cNvSpPr txBox="1">
              <a:spLocks noChangeArrowheads="1"/>
            </p:cNvSpPr>
            <p:nvPr/>
          </p:nvSpPr>
          <p:spPr bwMode="gray">
            <a:xfrm>
              <a:off x="1668" y="3208"/>
              <a:ext cx="276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2000" dirty="0" err="1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с</a:t>
              </a:r>
              <a:r>
                <a:rPr lang="ru-RU" sz="2000" dirty="0" err="1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формированность</a:t>
              </a:r>
              <a:r>
                <a:rPr lang="ru-RU" sz="2000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 творческого воображения</a:t>
              </a:r>
              <a:endParaRPr lang="en-US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grpSp>
          <p:nvGrpSpPr>
            <p:cNvPr id="82" name="Group 122"/>
            <p:cNvGrpSpPr>
              <a:grpSpLocks/>
            </p:cNvGrpSpPr>
            <p:nvPr/>
          </p:nvGrpSpPr>
          <p:grpSpPr bwMode="auto">
            <a:xfrm>
              <a:off x="1449" y="3198"/>
              <a:ext cx="336" cy="333"/>
              <a:chOff x="1289" y="582"/>
              <a:chExt cx="668" cy="668"/>
            </a:xfrm>
          </p:grpSpPr>
          <p:sp>
            <p:nvSpPr>
              <p:cNvPr id="84" name="Oval 123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85" name="Oval 124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86" name="Oval 125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87" name="Oval 126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88" name="Oval 127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</p:grpSp>
        <p:sp>
          <p:nvSpPr>
            <p:cNvPr id="83" name="Text Box 128"/>
            <p:cNvSpPr txBox="1">
              <a:spLocks noChangeArrowheads="1"/>
            </p:cNvSpPr>
            <p:nvPr/>
          </p:nvSpPr>
          <p:spPr bwMode="gray">
            <a:xfrm>
              <a:off x="1497" y="3206"/>
              <a:ext cx="24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4</a:t>
              </a:r>
              <a:endParaRPr lang="en-US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</p:grpSp>
      <p:grpSp>
        <p:nvGrpSpPr>
          <p:cNvPr id="89" name="Group 173"/>
          <p:cNvGrpSpPr>
            <a:grpSpLocks/>
          </p:cNvGrpSpPr>
          <p:nvPr/>
        </p:nvGrpSpPr>
        <p:grpSpPr bwMode="auto">
          <a:xfrm>
            <a:off x="1630361" y="5043586"/>
            <a:ext cx="5364162" cy="879924"/>
            <a:chOff x="1200" y="1800"/>
            <a:chExt cx="3360" cy="333"/>
          </a:xfrm>
        </p:grpSpPr>
        <p:grpSp>
          <p:nvGrpSpPr>
            <p:cNvPr id="90" name="Group 129"/>
            <p:cNvGrpSpPr>
              <a:grpSpLocks/>
            </p:cNvGrpSpPr>
            <p:nvPr/>
          </p:nvGrpSpPr>
          <p:grpSpPr bwMode="auto">
            <a:xfrm>
              <a:off x="1440" y="1800"/>
              <a:ext cx="336" cy="333"/>
              <a:chOff x="1289" y="582"/>
              <a:chExt cx="668" cy="668"/>
            </a:xfrm>
          </p:grpSpPr>
          <p:sp>
            <p:nvSpPr>
              <p:cNvPr id="103" name="Oval 130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104" name="Oval 131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105" name="Oval 132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106" name="Oval 133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107" name="Oval 134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</p:grpSp>
        <p:sp>
          <p:nvSpPr>
            <p:cNvPr id="91" name="Text Box 135"/>
            <p:cNvSpPr txBox="1">
              <a:spLocks noChangeArrowheads="1"/>
            </p:cNvSpPr>
            <p:nvPr/>
          </p:nvSpPr>
          <p:spPr bwMode="gray">
            <a:xfrm>
              <a:off x="1488" y="18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1</a:t>
              </a:r>
            </a:p>
          </p:txBody>
        </p:sp>
        <p:sp>
          <p:nvSpPr>
            <p:cNvPr id="92" name="AutoShape 137"/>
            <p:cNvSpPr>
              <a:spLocks noChangeArrowheads="1"/>
            </p:cNvSpPr>
            <p:nvPr/>
          </p:nvSpPr>
          <p:spPr bwMode="gray">
            <a:xfrm>
              <a:off x="1200" y="1808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E35E23" mc:Ignorable=""/>
                </a:gs>
                <a:gs pos="100000">
                  <a:srgbClr xmlns:mc="http://schemas.openxmlformats.org/markup-compatibility/2006" xmlns:a14="http://schemas.microsoft.com/office/drawing/2010/main" val="F1B194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sp>
          <p:nvSpPr>
            <p:cNvPr id="93" name="AutoShape 138"/>
            <p:cNvSpPr>
              <a:spLocks noChangeArrowheads="1"/>
            </p:cNvSpPr>
            <p:nvPr/>
          </p:nvSpPr>
          <p:spPr bwMode="gray">
            <a:xfrm>
              <a:off x="1229" y="204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F0AB8C" mc:Ignorable=""/>
                </a:gs>
                <a:gs pos="100000">
                  <a:srgbClr xmlns:mc="http://schemas.openxmlformats.org/markup-compatibility/2006" xmlns:a14="http://schemas.microsoft.com/office/drawing/2010/main" val="F7D1C0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sp>
          <p:nvSpPr>
            <p:cNvPr id="94" name="AutoShape 139"/>
            <p:cNvSpPr>
              <a:spLocks noChangeArrowheads="1"/>
            </p:cNvSpPr>
            <p:nvPr/>
          </p:nvSpPr>
          <p:spPr bwMode="gray">
            <a:xfrm>
              <a:off x="1229" y="181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FAD2C0" mc:Ignorable=""/>
                </a:gs>
                <a:gs pos="100000">
                  <a:srgbClr xmlns:mc="http://schemas.openxmlformats.org/markup-compatibility/2006" xmlns:a14="http://schemas.microsoft.com/office/drawing/2010/main" val="F17943" mc:Ignorable="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sp>
          <p:nvSpPr>
            <p:cNvPr id="95" name="Text Box 140"/>
            <p:cNvSpPr txBox="1">
              <a:spLocks noChangeArrowheads="1"/>
            </p:cNvSpPr>
            <p:nvPr/>
          </p:nvSpPr>
          <p:spPr bwMode="gray">
            <a:xfrm>
              <a:off x="1776" y="1846"/>
              <a:ext cx="2744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2000" dirty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р</a:t>
              </a:r>
              <a:r>
                <a:rPr lang="ru-RU" sz="2000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азвитие коммуникативных умений</a:t>
              </a:r>
              <a:endParaRPr lang="en-US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  <p:grpSp>
          <p:nvGrpSpPr>
            <p:cNvPr id="96" name="Group 141"/>
            <p:cNvGrpSpPr>
              <a:grpSpLocks/>
            </p:cNvGrpSpPr>
            <p:nvPr/>
          </p:nvGrpSpPr>
          <p:grpSpPr bwMode="auto">
            <a:xfrm>
              <a:off x="1440" y="1800"/>
              <a:ext cx="336" cy="333"/>
              <a:chOff x="1289" y="582"/>
              <a:chExt cx="668" cy="668"/>
            </a:xfrm>
          </p:grpSpPr>
          <p:sp>
            <p:nvSpPr>
              <p:cNvPr id="98" name="Oval 142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xmlns:mc="http://schemas.openxmlformats.org/markup-compatibility/2006" xmlns:a14="http://schemas.microsoft.com/office/drawing/2010/main" val="333333" mc:Ignorable="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99" name="Oval 143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636869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100" name="Oval 144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D6E1E2" mc:Ignorable="">
                      <a:alpha val="0"/>
                    </a:srgbClr>
                  </a:gs>
                  <a:gs pos="100000">
                    <a:srgbClr xmlns:mc="http://schemas.openxmlformats.org/markup-compatibility/2006" xmlns:a14="http://schemas.microsoft.com/office/drawing/2010/main" val="F1F5F5" mc:Ignorable="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101" name="Oval 145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AAB2B3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  <p:sp>
            <p:nvSpPr>
              <p:cNvPr id="102" name="Oval 146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FFFFFF" mc:Ignorable=""/>
                  </a:gs>
                  <a:gs pos="100000">
                    <a:srgbClr xmlns:mc="http://schemas.openxmlformats.org/markup-compatibility/2006" xmlns:a14="http://schemas.microsoft.com/office/drawing/2010/main" val="D6E1E2" mc:Ignorable="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endParaRPr>
              </a:p>
            </p:txBody>
          </p:sp>
        </p:grpSp>
        <p:sp>
          <p:nvSpPr>
            <p:cNvPr id="97" name="Text Box 147"/>
            <p:cNvSpPr txBox="1">
              <a:spLocks noChangeArrowheads="1"/>
            </p:cNvSpPr>
            <p:nvPr/>
          </p:nvSpPr>
          <p:spPr bwMode="gray">
            <a:xfrm>
              <a:off x="1488" y="1808"/>
              <a:ext cx="240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dirty="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5</a:t>
              </a:r>
              <a:endParaRPr lang="en-US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0880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D:\Школа\Рисунки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78" y="116632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0271" y="149488"/>
            <a:ext cx="7704137" cy="1081087"/>
          </a:xfrm>
          <a:noFill/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ru-RU" sz="40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Arial" charset="0"/>
              </a:rPr>
              <a:t>Методическая работа</a:t>
            </a: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4739846" y="1062538"/>
            <a:ext cx="3528392" cy="2736304"/>
            <a:chOff x="2880" y="1344"/>
            <a:chExt cx="2126" cy="1968"/>
          </a:xfrm>
        </p:grpSpPr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2894" y="1872"/>
              <a:ext cx="2112" cy="1440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D8F4BE" mc:Ignorable="">
                    <a:gamma/>
                    <a:tint val="0"/>
                    <a:invGamma/>
                  </a:srgbClr>
                </a:gs>
                <a:gs pos="100000">
                  <a:srgbClr xmlns:mc="http://schemas.openxmlformats.org/markup-compatibility/2006" xmlns:a14="http://schemas.microsoft.com/office/drawing/2010/main" val="D8F4BE" mc:Ignorable=""/>
                </a:gs>
              </a:gsLst>
              <a:lin ang="2700000" scaled="1"/>
            </a:gradFill>
            <a:ln w="50800">
              <a:solidFill>
                <a:srgbClr xmlns:mc="http://schemas.openxmlformats.org/markup-compatibility/2006" xmlns:a14="http://schemas.microsoft.com/office/drawing/2010/main" val="44988C" mc:Ignorable=""/>
              </a:solidFill>
              <a:round/>
              <a:headEnd/>
              <a:tailEnd/>
            </a:ln>
            <a:effectLst>
              <a:outerShdw dist="107763" dir="2700000" algn="ctr" rotWithShape="0">
                <a:srgbClr xmlns:mc="http://schemas.openxmlformats.org/markup-compatibility/2006" xmlns:a14="http://schemas.microsoft.com/office/drawing/2010/main" val="C0C0C0" mc:Ignorable="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/>
            </a:p>
          </p:txBody>
        </p:sp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2880" y="1344"/>
              <a:ext cx="498" cy="1245"/>
              <a:chOff x="2880" y="1344"/>
              <a:chExt cx="498" cy="1245"/>
            </a:xfrm>
          </p:grpSpPr>
          <p:sp>
            <p:nvSpPr>
              <p:cNvPr id="13" name="Freeform 13"/>
              <p:cNvSpPr>
                <a:spLocks/>
              </p:cNvSpPr>
              <p:nvPr/>
            </p:nvSpPr>
            <p:spPr bwMode="gray">
              <a:xfrm>
                <a:off x="3001" y="1344"/>
                <a:ext cx="233" cy="254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44988C" mc:Ignorable="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xmlns:mc="http://schemas.openxmlformats.org/markup-compatibility/2006" xmlns:a14="http://schemas.microsoft.com/office/drawing/2010/main" val="C0C0C0" mc:Ignorable="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gray">
              <a:xfrm>
                <a:off x="2880" y="1625"/>
                <a:ext cx="498" cy="964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44988C" mc:Ignorable="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xmlns:mc="http://schemas.openxmlformats.org/markup-compatibility/2006" xmlns:a14="http://schemas.microsoft.com/office/drawing/2010/main" val="C0C0C0" mc:Ignorable="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</p:grpSp>
      </p:grpSp>
      <p:grpSp>
        <p:nvGrpSpPr>
          <p:cNvPr id="2" name="Группа 1"/>
          <p:cNvGrpSpPr/>
          <p:nvPr/>
        </p:nvGrpSpPr>
        <p:grpSpPr>
          <a:xfrm>
            <a:off x="276225" y="1052736"/>
            <a:ext cx="3503687" cy="4217588"/>
            <a:chOff x="276225" y="1052736"/>
            <a:chExt cx="3503687" cy="4217588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276225" y="1052736"/>
              <a:ext cx="3503687" cy="2527894"/>
              <a:chOff x="672" y="1344"/>
              <a:chExt cx="2130" cy="1968"/>
            </a:xfrm>
          </p:grpSpPr>
          <p:sp>
            <p:nvSpPr>
              <p:cNvPr id="5" name="AutoShape 3"/>
              <p:cNvSpPr>
                <a:spLocks noChangeArrowheads="1"/>
              </p:cNvSpPr>
              <p:nvPr/>
            </p:nvSpPr>
            <p:spPr bwMode="gray">
              <a:xfrm>
                <a:off x="672" y="1872"/>
                <a:ext cx="2112" cy="1440"/>
              </a:xfrm>
              <a:prstGeom prst="roundRect">
                <a:avLst>
                  <a:gd name="adj" fmla="val 10347"/>
                </a:avLst>
              </a:prstGeom>
              <a:gradFill rotWithShape="1">
                <a:gsLst>
                  <a:gs pos="0">
                    <a:srgbClr xmlns:mc="http://schemas.openxmlformats.org/markup-compatibility/2006" xmlns:a14="http://schemas.microsoft.com/office/drawing/2010/main" val="CCECFF" mc:Ignorable=""/>
                  </a:gs>
                  <a:gs pos="100000">
                    <a:srgbClr xmlns:mc="http://schemas.openxmlformats.org/markup-compatibility/2006" xmlns:a14="http://schemas.microsoft.com/office/drawing/2010/main" val="CCECFF" mc:Ignorable="">
                      <a:gamma/>
                      <a:tint val="0"/>
                      <a:invGamma/>
                    </a:srgbClr>
                  </a:gs>
                </a:gsLst>
                <a:lin ang="18900000" scaled="1"/>
              </a:gradFill>
              <a:ln w="50800">
                <a:solidFill>
                  <a:srgbClr xmlns:mc="http://schemas.openxmlformats.org/markup-compatibility/2006" xmlns:a14="http://schemas.microsoft.com/office/drawing/2010/main" val="7099E2" mc:Ignorable=""/>
                </a:solidFill>
                <a:round/>
                <a:headEnd/>
                <a:tailEnd/>
              </a:ln>
              <a:effectLst>
                <a:outerShdw dist="107763" dir="2700000" algn="ctr" rotWithShape="0">
                  <a:srgbClr xmlns:mc="http://schemas.openxmlformats.org/markup-compatibility/2006" xmlns:a14="http://schemas.microsoft.com/office/drawing/2010/main" val="C0C0C0" mc:Ignorable="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  <p:grpSp>
            <p:nvGrpSpPr>
              <p:cNvPr id="6" name="Group 4"/>
              <p:cNvGrpSpPr>
                <a:grpSpLocks/>
              </p:cNvGrpSpPr>
              <p:nvPr/>
            </p:nvGrpSpPr>
            <p:grpSpPr bwMode="auto">
              <a:xfrm>
                <a:off x="2304" y="1344"/>
                <a:ext cx="498" cy="1245"/>
                <a:chOff x="2304" y="1344"/>
                <a:chExt cx="498" cy="1245"/>
              </a:xfrm>
            </p:grpSpPr>
            <p:sp>
              <p:nvSpPr>
                <p:cNvPr id="7" name="Freeform 5"/>
                <p:cNvSpPr>
                  <a:spLocks/>
                </p:cNvSpPr>
                <p:nvPr/>
              </p:nvSpPr>
              <p:spPr bwMode="gray">
                <a:xfrm>
                  <a:off x="2425" y="1344"/>
                  <a:ext cx="233" cy="254"/>
                </a:xfrm>
                <a:custGeom>
                  <a:avLst/>
                  <a:gdLst/>
                  <a:ahLst/>
                  <a:cxnLst>
                    <a:cxn ang="0">
                      <a:pos x="133" y="0"/>
                    </a:cxn>
                    <a:cxn ang="0">
                      <a:pos x="161" y="3"/>
                    </a:cxn>
                    <a:cxn ang="0">
                      <a:pos x="186" y="12"/>
                    </a:cxn>
                    <a:cxn ang="0">
                      <a:pos x="209" y="25"/>
                    </a:cxn>
                    <a:cxn ang="0">
                      <a:pos x="228" y="42"/>
                    </a:cxn>
                    <a:cxn ang="0">
                      <a:pos x="245" y="64"/>
                    </a:cxn>
                    <a:cxn ang="0">
                      <a:pos x="257" y="88"/>
                    </a:cxn>
                    <a:cxn ang="0">
                      <a:pos x="265" y="116"/>
                    </a:cxn>
                    <a:cxn ang="0">
                      <a:pos x="267" y="146"/>
                    </a:cxn>
                    <a:cxn ang="0">
                      <a:pos x="265" y="175"/>
                    </a:cxn>
                    <a:cxn ang="0">
                      <a:pos x="257" y="203"/>
                    </a:cxn>
                    <a:cxn ang="0">
                      <a:pos x="245" y="227"/>
                    </a:cxn>
                    <a:cxn ang="0">
                      <a:pos x="228" y="249"/>
                    </a:cxn>
                    <a:cxn ang="0">
                      <a:pos x="209" y="267"/>
                    </a:cxn>
                    <a:cxn ang="0">
                      <a:pos x="186" y="281"/>
                    </a:cxn>
                    <a:cxn ang="0">
                      <a:pos x="161" y="289"/>
                    </a:cxn>
                    <a:cxn ang="0">
                      <a:pos x="133" y="292"/>
                    </a:cxn>
                    <a:cxn ang="0">
                      <a:pos x="103" y="288"/>
                    </a:cxn>
                    <a:cxn ang="0">
                      <a:pos x="75" y="277"/>
                    </a:cxn>
                    <a:cxn ang="0">
                      <a:pos x="51" y="260"/>
                    </a:cxn>
                    <a:cxn ang="0">
                      <a:pos x="29" y="237"/>
                    </a:cxn>
                    <a:cxn ang="0">
                      <a:pos x="13" y="210"/>
                    </a:cxn>
                    <a:cxn ang="0">
                      <a:pos x="4" y="178"/>
                    </a:cxn>
                    <a:cxn ang="0">
                      <a:pos x="0" y="146"/>
                    </a:cxn>
                    <a:cxn ang="0">
                      <a:pos x="4" y="113"/>
                    </a:cxn>
                    <a:cxn ang="0">
                      <a:pos x="13" y="81"/>
                    </a:cxn>
                    <a:cxn ang="0">
                      <a:pos x="29" y="54"/>
                    </a:cxn>
                    <a:cxn ang="0">
                      <a:pos x="51" y="32"/>
                    </a:cxn>
                    <a:cxn ang="0">
                      <a:pos x="75" y="14"/>
                    </a:cxn>
                    <a:cxn ang="0">
                      <a:pos x="103" y="3"/>
                    </a:cxn>
                    <a:cxn ang="0">
                      <a:pos x="133" y="0"/>
                    </a:cxn>
                  </a:cxnLst>
                  <a:rect l="0" t="0" r="r" b="b"/>
                  <a:pathLst>
                    <a:path w="267" h="292">
                      <a:moveTo>
                        <a:pt x="133" y="0"/>
                      </a:moveTo>
                      <a:lnTo>
                        <a:pt x="161" y="3"/>
                      </a:lnTo>
                      <a:lnTo>
                        <a:pt x="186" y="12"/>
                      </a:lnTo>
                      <a:lnTo>
                        <a:pt x="209" y="25"/>
                      </a:lnTo>
                      <a:lnTo>
                        <a:pt x="228" y="42"/>
                      </a:lnTo>
                      <a:lnTo>
                        <a:pt x="245" y="64"/>
                      </a:lnTo>
                      <a:lnTo>
                        <a:pt x="257" y="88"/>
                      </a:lnTo>
                      <a:lnTo>
                        <a:pt x="265" y="116"/>
                      </a:lnTo>
                      <a:lnTo>
                        <a:pt x="267" y="146"/>
                      </a:lnTo>
                      <a:lnTo>
                        <a:pt x="265" y="175"/>
                      </a:lnTo>
                      <a:lnTo>
                        <a:pt x="257" y="203"/>
                      </a:lnTo>
                      <a:lnTo>
                        <a:pt x="245" y="227"/>
                      </a:lnTo>
                      <a:lnTo>
                        <a:pt x="228" y="249"/>
                      </a:lnTo>
                      <a:lnTo>
                        <a:pt x="209" y="267"/>
                      </a:lnTo>
                      <a:lnTo>
                        <a:pt x="186" y="281"/>
                      </a:lnTo>
                      <a:lnTo>
                        <a:pt x="161" y="289"/>
                      </a:lnTo>
                      <a:lnTo>
                        <a:pt x="133" y="292"/>
                      </a:lnTo>
                      <a:lnTo>
                        <a:pt x="103" y="288"/>
                      </a:lnTo>
                      <a:lnTo>
                        <a:pt x="75" y="277"/>
                      </a:lnTo>
                      <a:lnTo>
                        <a:pt x="51" y="260"/>
                      </a:lnTo>
                      <a:lnTo>
                        <a:pt x="29" y="237"/>
                      </a:lnTo>
                      <a:lnTo>
                        <a:pt x="13" y="210"/>
                      </a:lnTo>
                      <a:lnTo>
                        <a:pt x="4" y="178"/>
                      </a:lnTo>
                      <a:lnTo>
                        <a:pt x="0" y="146"/>
                      </a:lnTo>
                      <a:lnTo>
                        <a:pt x="4" y="113"/>
                      </a:lnTo>
                      <a:lnTo>
                        <a:pt x="13" y="81"/>
                      </a:lnTo>
                      <a:lnTo>
                        <a:pt x="29" y="54"/>
                      </a:lnTo>
                      <a:lnTo>
                        <a:pt x="51" y="32"/>
                      </a:lnTo>
                      <a:lnTo>
                        <a:pt x="75" y="14"/>
                      </a:lnTo>
                      <a:lnTo>
                        <a:pt x="103" y="3"/>
                      </a:lnTo>
                      <a:lnTo>
                        <a:pt x="133" y="0"/>
                      </a:lnTo>
                      <a:close/>
                    </a:path>
                  </a:pathLst>
                </a:custGeom>
                <a:solidFill>
                  <a:srgbClr xmlns:mc="http://schemas.openxmlformats.org/markup-compatibility/2006" xmlns:a14="http://schemas.microsoft.com/office/drawing/2010/main" val="7099E2" mc:Ignorable=""/>
                </a:solidFill>
                <a:ln w="0">
                  <a:noFill/>
                  <a:prstDash val="solid"/>
                  <a:round/>
                  <a:headEnd/>
                  <a:tailEnd/>
                </a:ln>
                <a:effectLst>
                  <a:outerShdw dist="91581" dir="3378596" algn="ctr" rotWithShape="0">
                    <a:srgbClr xmlns:mc="http://schemas.openxmlformats.org/markup-compatibility/2006" xmlns:a14="http://schemas.microsoft.com/office/drawing/2010/main" val="C0C0C0" mc:Ignorable="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algn="ctr" eaLnBrk="0" hangingPunct="0">
                    <a:defRPr/>
                  </a:pPr>
                  <a:endParaRPr lang="ru-RU"/>
                </a:p>
              </p:txBody>
            </p:sp>
            <p:sp>
              <p:nvSpPr>
                <p:cNvPr id="8" name="Freeform 6"/>
                <p:cNvSpPr>
                  <a:spLocks/>
                </p:cNvSpPr>
                <p:nvPr/>
              </p:nvSpPr>
              <p:spPr bwMode="gray">
                <a:xfrm>
                  <a:off x="2304" y="1625"/>
                  <a:ext cx="498" cy="964"/>
                </a:xfrm>
                <a:custGeom>
                  <a:avLst/>
                  <a:gdLst/>
                  <a:ahLst/>
                  <a:cxnLst>
                    <a:cxn ang="0">
                      <a:pos x="72" y="5"/>
                    </a:cxn>
                    <a:cxn ang="0">
                      <a:pos x="30" y="32"/>
                    </a:cxn>
                    <a:cxn ang="0">
                      <a:pos x="4" y="75"/>
                    </a:cxn>
                    <a:cxn ang="0">
                      <a:pos x="0" y="509"/>
                    </a:cxn>
                    <a:cxn ang="0">
                      <a:pos x="1" y="516"/>
                    </a:cxn>
                    <a:cxn ang="0">
                      <a:pos x="9" y="533"/>
                    </a:cxn>
                    <a:cxn ang="0">
                      <a:pos x="26" y="550"/>
                    </a:cxn>
                    <a:cxn ang="0">
                      <a:pos x="56" y="557"/>
                    </a:cxn>
                    <a:cxn ang="0">
                      <a:pos x="84" y="551"/>
                    </a:cxn>
                    <a:cxn ang="0">
                      <a:pos x="100" y="534"/>
                    </a:cxn>
                    <a:cxn ang="0">
                      <a:pos x="106" y="516"/>
                    </a:cxn>
                    <a:cxn ang="0">
                      <a:pos x="108" y="503"/>
                    </a:cxn>
                    <a:cxn ang="0">
                      <a:pos x="108" y="166"/>
                    </a:cxn>
                    <a:cxn ang="0">
                      <a:pos x="135" y="1066"/>
                    </a:cxn>
                    <a:cxn ang="0">
                      <a:pos x="138" y="1073"/>
                    </a:cxn>
                    <a:cxn ang="0">
                      <a:pos x="151" y="1089"/>
                    </a:cxn>
                    <a:cxn ang="0">
                      <a:pos x="174" y="1105"/>
                    </a:cxn>
                    <a:cxn ang="0">
                      <a:pos x="199" y="1111"/>
                    </a:cxn>
                    <a:cxn ang="0">
                      <a:pos x="227" y="1110"/>
                    </a:cxn>
                    <a:cxn ang="0">
                      <a:pos x="255" y="1097"/>
                    </a:cxn>
                    <a:cxn ang="0">
                      <a:pos x="272" y="1080"/>
                    </a:cxn>
                    <a:cxn ang="0">
                      <a:pos x="278" y="1068"/>
                    </a:cxn>
                    <a:cxn ang="0">
                      <a:pos x="279" y="499"/>
                    </a:cxn>
                    <a:cxn ang="0">
                      <a:pos x="302" y="503"/>
                    </a:cxn>
                    <a:cxn ang="0">
                      <a:pos x="302" y="534"/>
                    </a:cxn>
                    <a:cxn ang="0">
                      <a:pos x="304" y="590"/>
                    </a:cxn>
                    <a:cxn ang="0">
                      <a:pos x="304" y="664"/>
                    </a:cxn>
                    <a:cxn ang="0">
                      <a:pos x="304" y="750"/>
                    </a:cxn>
                    <a:cxn ang="0">
                      <a:pos x="304" y="838"/>
                    </a:cxn>
                    <a:cxn ang="0">
                      <a:pos x="305" y="926"/>
                    </a:cxn>
                    <a:cxn ang="0">
                      <a:pos x="305" y="1004"/>
                    </a:cxn>
                    <a:cxn ang="0">
                      <a:pos x="305" y="1066"/>
                    </a:cxn>
                    <a:cxn ang="0">
                      <a:pos x="306" y="1073"/>
                    </a:cxn>
                    <a:cxn ang="0">
                      <a:pos x="315" y="1088"/>
                    </a:cxn>
                    <a:cxn ang="0">
                      <a:pos x="335" y="1103"/>
                    </a:cxn>
                    <a:cxn ang="0">
                      <a:pos x="372" y="1111"/>
                    </a:cxn>
                    <a:cxn ang="0">
                      <a:pos x="408" y="1103"/>
                    </a:cxn>
                    <a:cxn ang="0">
                      <a:pos x="429" y="1089"/>
                    </a:cxn>
                    <a:cxn ang="0">
                      <a:pos x="437" y="1073"/>
                    </a:cxn>
                    <a:cxn ang="0">
                      <a:pos x="438" y="1067"/>
                    </a:cxn>
                    <a:cxn ang="0">
                      <a:pos x="466" y="166"/>
                    </a:cxn>
                    <a:cxn ang="0">
                      <a:pos x="468" y="503"/>
                    </a:cxn>
                    <a:cxn ang="0">
                      <a:pos x="472" y="517"/>
                    </a:cxn>
                    <a:cxn ang="0">
                      <a:pos x="483" y="537"/>
                    </a:cxn>
                    <a:cxn ang="0">
                      <a:pos x="505" y="551"/>
                    </a:cxn>
                    <a:cxn ang="0">
                      <a:pos x="536" y="551"/>
                    </a:cxn>
                    <a:cxn ang="0">
                      <a:pos x="557" y="537"/>
                    </a:cxn>
                    <a:cxn ang="0">
                      <a:pos x="570" y="517"/>
                    </a:cxn>
                    <a:cxn ang="0">
                      <a:pos x="573" y="508"/>
                    </a:cxn>
                    <a:cxn ang="0">
                      <a:pos x="572" y="68"/>
                    </a:cxn>
                    <a:cxn ang="0">
                      <a:pos x="546" y="28"/>
                    </a:cxn>
                    <a:cxn ang="0">
                      <a:pos x="506" y="4"/>
                    </a:cxn>
                    <a:cxn ang="0">
                      <a:pos x="94" y="0"/>
                    </a:cxn>
                  </a:cxnLst>
                  <a:rect l="0" t="0" r="r" b="b"/>
                  <a:pathLst>
                    <a:path w="573" h="1111">
                      <a:moveTo>
                        <a:pt x="94" y="0"/>
                      </a:moveTo>
                      <a:lnTo>
                        <a:pt x="72" y="5"/>
                      </a:lnTo>
                      <a:lnTo>
                        <a:pt x="50" y="16"/>
                      </a:lnTo>
                      <a:lnTo>
                        <a:pt x="30" y="32"/>
                      </a:lnTo>
                      <a:lnTo>
                        <a:pt x="15" y="53"/>
                      </a:lnTo>
                      <a:lnTo>
                        <a:pt x="4" y="75"/>
                      </a:lnTo>
                      <a:lnTo>
                        <a:pt x="0" y="99"/>
                      </a:lnTo>
                      <a:lnTo>
                        <a:pt x="0" y="509"/>
                      </a:lnTo>
                      <a:lnTo>
                        <a:pt x="0" y="511"/>
                      </a:lnTo>
                      <a:lnTo>
                        <a:pt x="1" y="516"/>
                      </a:lnTo>
                      <a:lnTo>
                        <a:pt x="4" y="525"/>
                      </a:lnTo>
                      <a:lnTo>
                        <a:pt x="9" y="533"/>
                      </a:lnTo>
                      <a:lnTo>
                        <a:pt x="16" y="543"/>
                      </a:lnTo>
                      <a:lnTo>
                        <a:pt x="26" y="550"/>
                      </a:lnTo>
                      <a:lnTo>
                        <a:pt x="39" y="556"/>
                      </a:lnTo>
                      <a:lnTo>
                        <a:pt x="56" y="557"/>
                      </a:lnTo>
                      <a:lnTo>
                        <a:pt x="72" y="556"/>
                      </a:lnTo>
                      <a:lnTo>
                        <a:pt x="84" y="551"/>
                      </a:lnTo>
                      <a:lnTo>
                        <a:pt x="92" y="543"/>
                      </a:lnTo>
                      <a:lnTo>
                        <a:pt x="100" y="534"/>
                      </a:lnTo>
                      <a:lnTo>
                        <a:pt x="103" y="525"/>
                      </a:lnTo>
                      <a:lnTo>
                        <a:pt x="106" y="516"/>
                      </a:lnTo>
                      <a:lnTo>
                        <a:pt x="107" y="508"/>
                      </a:lnTo>
                      <a:lnTo>
                        <a:pt x="108" y="503"/>
                      </a:lnTo>
                      <a:lnTo>
                        <a:pt x="108" y="500"/>
                      </a:lnTo>
                      <a:lnTo>
                        <a:pt x="108" y="166"/>
                      </a:lnTo>
                      <a:lnTo>
                        <a:pt x="134" y="167"/>
                      </a:lnTo>
                      <a:lnTo>
                        <a:pt x="135" y="1066"/>
                      </a:lnTo>
                      <a:lnTo>
                        <a:pt x="136" y="1068"/>
                      </a:lnTo>
                      <a:lnTo>
                        <a:pt x="138" y="1073"/>
                      </a:lnTo>
                      <a:lnTo>
                        <a:pt x="143" y="1080"/>
                      </a:lnTo>
                      <a:lnTo>
                        <a:pt x="151" y="1089"/>
                      </a:lnTo>
                      <a:lnTo>
                        <a:pt x="162" y="1097"/>
                      </a:lnTo>
                      <a:lnTo>
                        <a:pt x="174" y="1105"/>
                      </a:lnTo>
                      <a:lnTo>
                        <a:pt x="189" y="1110"/>
                      </a:lnTo>
                      <a:lnTo>
                        <a:pt x="199" y="1111"/>
                      </a:lnTo>
                      <a:lnTo>
                        <a:pt x="217" y="1111"/>
                      </a:lnTo>
                      <a:lnTo>
                        <a:pt x="227" y="1110"/>
                      </a:lnTo>
                      <a:lnTo>
                        <a:pt x="243" y="1105"/>
                      </a:lnTo>
                      <a:lnTo>
                        <a:pt x="255" y="1097"/>
                      </a:lnTo>
                      <a:lnTo>
                        <a:pt x="265" y="1089"/>
                      </a:lnTo>
                      <a:lnTo>
                        <a:pt x="272" y="1080"/>
                      </a:lnTo>
                      <a:lnTo>
                        <a:pt x="276" y="1073"/>
                      </a:lnTo>
                      <a:lnTo>
                        <a:pt x="278" y="1068"/>
                      </a:lnTo>
                      <a:lnTo>
                        <a:pt x="279" y="1066"/>
                      </a:lnTo>
                      <a:lnTo>
                        <a:pt x="279" y="499"/>
                      </a:lnTo>
                      <a:lnTo>
                        <a:pt x="302" y="499"/>
                      </a:lnTo>
                      <a:lnTo>
                        <a:pt x="302" y="503"/>
                      </a:lnTo>
                      <a:lnTo>
                        <a:pt x="302" y="515"/>
                      </a:lnTo>
                      <a:lnTo>
                        <a:pt x="302" y="534"/>
                      </a:lnTo>
                      <a:lnTo>
                        <a:pt x="302" y="560"/>
                      </a:lnTo>
                      <a:lnTo>
                        <a:pt x="304" y="590"/>
                      </a:lnTo>
                      <a:lnTo>
                        <a:pt x="304" y="626"/>
                      </a:lnTo>
                      <a:lnTo>
                        <a:pt x="304" y="664"/>
                      </a:lnTo>
                      <a:lnTo>
                        <a:pt x="304" y="706"/>
                      </a:lnTo>
                      <a:lnTo>
                        <a:pt x="304" y="750"/>
                      </a:lnTo>
                      <a:lnTo>
                        <a:pt x="304" y="793"/>
                      </a:lnTo>
                      <a:lnTo>
                        <a:pt x="304" y="838"/>
                      </a:lnTo>
                      <a:lnTo>
                        <a:pt x="305" y="882"/>
                      </a:lnTo>
                      <a:lnTo>
                        <a:pt x="305" y="926"/>
                      </a:lnTo>
                      <a:lnTo>
                        <a:pt x="305" y="966"/>
                      </a:lnTo>
                      <a:lnTo>
                        <a:pt x="305" y="1004"/>
                      </a:lnTo>
                      <a:lnTo>
                        <a:pt x="305" y="1037"/>
                      </a:lnTo>
                      <a:lnTo>
                        <a:pt x="305" y="1066"/>
                      </a:lnTo>
                      <a:lnTo>
                        <a:pt x="305" y="1067"/>
                      </a:lnTo>
                      <a:lnTo>
                        <a:pt x="306" y="1073"/>
                      </a:lnTo>
                      <a:lnTo>
                        <a:pt x="310" y="1079"/>
                      </a:lnTo>
                      <a:lnTo>
                        <a:pt x="315" y="1088"/>
                      </a:lnTo>
                      <a:lnTo>
                        <a:pt x="323" y="1096"/>
                      </a:lnTo>
                      <a:lnTo>
                        <a:pt x="335" y="1103"/>
                      </a:lnTo>
                      <a:lnTo>
                        <a:pt x="351" y="1108"/>
                      </a:lnTo>
                      <a:lnTo>
                        <a:pt x="372" y="1111"/>
                      </a:lnTo>
                      <a:lnTo>
                        <a:pt x="392" y="1108"/>
                      </a:lnTo>
                      <a:lnTo>
                        <a:pt x="408" y="1103"/>
                      </a:lnTo>
                      <a:lnTo>
                        <a:pt x="420" y="1096"/>
                      </a:lnTo>
                      <a:lnTo>
                        <a:pt x="429" y="1089"/>
                      </a:lnTo>
                      <a:lnTo>
                        <a:pt x="434" y="1080"/>
                      </a:lnTo>
                      <a:lnTo>
                        <a:pt x="437" y="1073"/>
                      </a:lnTo>
                      <a:lnTo>
                        <a:pt x="438" y="1068"/>
                      </a:lnTo>
                      <a:lnTo>
                        <a:pt x="438" y="1067"/>
                      </a:lnTo>
                      <a:lnTo>
                        <a:pt x="440" y="166"/>
                      </a:lnTo>
                      <a:lnTo>
                        <a:pt x="466" y="166"/>
                      </a:lnTo>
                      <a:lnTo>
                        <a:pt x="466" y="500"/>
                      </a:lnTo>
                      <a:lnTo>
                        <a:pt x="468" y="503"/>
                      </a:lnTo>
                      <a:lnTo>
                        <a:pt x="469" y="509"/>
                      </a:lnTo>
                      <a:lnTo>
                        <a:pt x="472" y="517"/>
                      </a:lnTo>
                      <a:lnTo>
                        <a:pt x="477" y="527"/>
                      </a:lnTo>
                      <a:lnTo>
                        <a:pt x="483" y="537"/>
                      </a:lnTo>
                      <a:lnTo>
                        <a:pt x="493" y="545"/>
                      </a:lnTo>
                      <a:lnTo>
                        <a:pt x="505" y="551"/>
                      </a:lnTo>
                      <a:lnTo>
                        <a:pt x="520" y="554"/>
                      </a:lnTo>
                      <a:lnTo>
                        <a:pt x="536" y="551"/>
                      </a:lnTo>
                      <a:lnTo>
                        <a:pt x="548" y="545"/>
                      </a:lnTo>
                      <a:lnTo>
                        <a:pt x="557" y="537"/>
                      </a:lnTo>
                      <a:lnTo>
                        <a:pt x="563" y="527"/>
                      </a:lnTo>
                      <a:lnTo>
                        <a:pt x="570" y="517"/>
                      </a:lnTo>
                      <a:lnTo>
                        <a:pt x="573" y="510"/>
                      </a:lnTo>
                      <a:lnTo>
                        <a:pt x="573" y="508"/>
                      </a:lnTo>
                      <a:lnTo>
                        <a:pt x="573" y="79"/>
                      </a:lnTo>
                      <a:lnTo>
                        <a:pt x="572" y="68"/>
                      </a:lnTo>
                      <a:lnTo>
                        <a:pt x="561" y="47"/>
                      </a:lnTo>
                      <a:lnTo>
                        <a:pt x="546" y="28"/>
                      </a:lnTo>
                      <a:lnTo>
                        <a:pt x="528" y="14"/>
                      </a:lnTo>
                      <a:lnTo>
                        <a:pt x="506" y="4"/>
                      </a:lnTo>
                      <a:lnTo>
                        <a:pt x="485" y="0"/>
                      </a:lnTo>
                      <a:lnTo>
                        <a:pt x="94" y="0"/>
                      </a:lnTo>
                      <a:lnTo>
                        <a:pt x="94" y="0"/>
                      </a:lnTo>
                      <a:close/>
                    </a:path>
                  </a:pathLst>
                </a:custGeom>
                <a:solidFill>
                  <a:srgbClr xmlns:mc="http://schemas.openxmlformats.org/markup-compatibility/2006" xmlns:a14="http://schemas.microsoft.com/office/drawing/2010/main" val="7099E2" mc:Ignorable=""/>
                </a:solidFill>
                <a:ln w="0">
                  <a:noFill/>
                  <a:prstDash val="solid"/>
                  <a:round/>
                  <a:headEnd/>
                  <a:tailEnd/>
                </a:ln>
                <a:effectLst>
                  <a:outerShdw dist="91581" dir="3378596" algn="ctr" rotWithShape="0">
                    <a:srgbClr xmlns:mc="http://schemas.openxmlformats.org/markup-compatibility/2006" xmlns:a14="http://schemas.microsoft.com/office/drawing/2010/main" val="C0C0C0" mc:Ignorable="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algn="ctr" eaLnBrk="0" hangingPunct="0">
                    <a:defRPr/>
                  </a:pPr>
                  <a:endParaRPr lang="ru-RU"/>
                </a:p>
              </p:txBody>
            </p:sp>
          </p:grpSp>
        </p:grpSp>
        <p:sp>
          <p:nvSpPr>
            <p:cNvPr id="15" name="Text Box 8"/>
            <p:cNvSpPr txBox="1">
              <a:spLocks noChangeArrowheads="1"/>
            </p:cNvSpPr>
            <p:nvPr/>
          </p:nvSpPr>
          <p:spPr bwMode="gray">
            <a:xfrm>
              <a:off x="278355" y="1890937"/>
              <a:ext cx="3285533" cy="3379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600" b="1" dirty="0" smtClean="0">
                  <a:effectLst/>
                </a:rPr>
                <a:t>семинары- практикумы, беседы</a:t>
              </a:r>
              <a:endParaRPr lang="ru-RU" sz="3600" b="1" dirty="0">
                <a:effectLst/>
              </a:endParaRPr>
            </a:p>
            <a:p>
              <a:endParaRPr lang="ru-RU" sz="2400" b="1" dirty="0">
                <a:solidFill>
                  <a:srgbClr xmlns:mc="http://schemas.openxmlformats.org/markup-compatibility/2006" xmlns:a14="http://schemas.microsoft.com/office/drawing/2010/main" val="006666" mc:Ignorable=""/>
                </a:solidFill>
              </a:endParaRPr>
            </a:p>
            <a:p>
              <a:endParaRPr lang="ru-RU" sz="2400" b="1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  <a:p>
              <a:endParaRPr lang="ru-RU" sz="2400" b="1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  <a:p>
              <a:endParaRPr lang="en-US" sz="16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</p:grpSp>
      <p:sp>
        <p:nvSpPr>
          <p:cNvPr id="16" name="Text Box 8"/>
          <p:cNvSpPr txBox="1">
            <a:spLocks noChangeArrowheads="1"/>
          </p:cNvSpPr>
          <p:nvPr/>
        </p:nvSpPr>
        <p:spPr bwMode="gray">
          <a:xfrm>
            <a:off x="4916832" y="2204864"/>
            <a:ext cx="3490913" cy="282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600" b="1" dirty="0">
                <a:effectLst/>
              </a:rPr>
              <a:t>м</a:t>
            </a:r>
            <a:r>
              <a:rPr lang="ru-RU" sz="3600" b="1" dirty="0" smtClean="0">
                <a:effectLst/>
              </a:rPr>
              <a:t>етодические встречи</a:t>
            </a:r>
            <a:endParaRPr lang="ru-RU" sz="3600" b="1" dirty="0">
              <a:effectLst/>
            </a:endParaRPr>
          </a:p>
          <a:p>
            <a:endParaRPr lang="ru-RU" sz="2400" b="1" dirty="0">
              <a:solidFill>
                <a:srgbClr xmlns:mc="http://schemas.openxmlformats.org/markup-compatibility/2006" xmlns:a14="http://schemas.microsoft.com/office/drawing/2010/main" val="006666" mc:Ignorable=""/>
              </a:solidFill>
            </a:endParaRPr>
          </a:p>
          <a:p>
            <a:endParaRPr lang="ru-RU" sz="2400" b="1" dirty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  <a:p>
            <a:endParaRPr lang="ru-RU" sz="2400" b="1" dirty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  <a:p>
            <a:endParaRPr lang="en-US" sz="1600" dirty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4735803" y="3861952"/>
            <a:ext cx="3503687" cy="2527894"/>
            <a:chOff x="672" y="1344"/>
            <a:chExt cx="2130" cy="1968"/>
          </a:xfrm>
        </p:grpSpPr>
        <p:sp>
          <p:nvSpPr>
            <p:cNvPr id="18" name="AutoShape 3"/>
            <p:cNvSpPr>
              <a:spLocks noChangeArrowheads="1"/>
            </p:cNvSpPr>
            <p:nvPr/>
          </p:nvSpPr>
          <p:spPr bwMode="gray">
            <a:xfrm>
              <a:off x="672" y="1872"/>
              <a:ext cx="2112" cy="1440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CCECFF" mc:Ignorable=""/>
                </a:gs>
                <a:gs pos="100000">
                  <a:srgbClr xmlns:mc="http://schemas.openxmlformats.org/markup-compatibility/2006" xmlns:a14="http://schemas.microsoft.com/office/drawing/2010/main" val="CCECFF" mc:Ignorable="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50800">
              <a:solidFill>
                <a:srgbClr xmlns:mc="http://schemas.openxmlformats.org/markup-compatibility/2006" xmlns:a14="http://schemas.microsoft.com/office/drawing/2010/main" val="7099E2" mc:Ignorable=""/>
              </a:solidFill>
              <a:round/>
              <a:headEnd/>
              <a:tailEnd/>
            </a:ln>
            <a:effectLst>
              <a:outerShdw dist="107763" dir="2700000" algn="ctr" rotWithShape="0">
                <a:srgbClr xmlns:mc="http://schemas.openxmlformats.org/markup-compatibility/2006" xmlns:a14="http://schemas.microsoft.com/office/drawing/2010/main" val="C0C0C0" mc:Ignorable="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/>
            </a:p>
          </p:txBody>
        </p:sp>
        <p:grpSp>
          <p:nvGrpSpPr>
            <p:cNvPr id="19" name="Group 4"/>
            <p:cNvGrpSpPr>
              <a:grpSpLocks/>
            </p:cNvGrpSpPr>
            <p:nvPr/>
          </p:nvGrpSpPr>
          <p:grpSpPr bwMode="auto">
            <a:xfrm>
              <a:off x="2304" y="1344"/>
              <a:ext cx="498" cy="1245"/>
              <a:chOff x="2304" y="1344"/>
              <a:chExt cx="498" cy="1245"/>
            </a:xfrm>
          </p:grpSpPr>
          <p:sp>
            <p:nvSpPr>
              <p:cNvPr id="20" name="Freeform 5"/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7099E2" mc:Ignorable="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xmlns:mc="http://schemas.openxmlformats.org/markup-compatibility/2006" xmlns:a14="http://schemas.microsoft.com/office/drawing/2010/main" val="C0C0C0" mc:Ignorable="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  <p:sp>
            <p:nvSpPr>
              <p:cNvPr id="21" name="Freeform 6"/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7099E2" mc:Ignorable="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xmlns:mc="http://schemas.openxmlformats.org/markup-compatibility/2006" xmlns:a14="http://schemas.microsoft.com/office/drawing/2010/main" val="C0C0C0" mc:Ignorable="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</p:grpSp>
      </p:grpSp>
      <p:grpSp>
        <p:nvGrpSpPr>
          <p:cNvPr id="23" name="Group 9"/>
          <p:cNvGrpSpPr>
            <a:grpSpLocks/>
          </p:cNvGrpSpPr>
          <p:nvPr/>
        </p:nvGrpSpPr>
        <p:grpSpPr bwMode="auto">
          <a:xfrm>
            <a:off x="642671" y="3647867"/>
            <a:ext cx="3528392" cy="2736304"/>
            <a:chOff x="2880" y="1344"/>
            <a:chExt cx="2126" cy="1968"/>
          </a:xfrm>
        </p:grpSpPr>
        <p:sp>
          <p:nvSpPr>
            <p:cNvPr id="24" name="AutoShape 10"/>
            <p:cNvSpPr>
              <a:spLocks noChangeArrowheads="1"/>
            </p:cNvSpPr>
            <p:nvPr/>
          </p:nvSpPr>
          <p:spPr bwMode="gray">
            <a:xfrm>
              <a:off x="2894" y="1872"/>
              <a:ext cx="2112" cy="1440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xmlns:mc="http://schemas.openxmlformats.org/markup-compatibility/2006" xmlns:a14="http://schemas.microsoft.com/office/drawing/2010/main" val="D8F4BE" mc:Ignorable="">
                    <a:gamma/>
                    <a:tint val="0"/>
                    <a:invGamma/>
                  </a:srgbClr>
                </a:gs>
                <a:gs pos="100000">
                  <a:srgbClr xmlns:mc="http://schemas.openxmlformats.org/markup-compatibility/2006" xmlns:a14="http://schemas.microsoft.com/office/drawing/2010/main" val="D8F4BE" mc:Ignorable=""/>
                </a:gs>
              </a:gsLst>
              <a:lin ang="2700000" scaled="1"/>
            </a:gradFill>
            <a:ln w="50800">
              <a:solidFill>
                <a:srgbClr xmlns:mc="http://schemas.openxmlformats.org/markup-compatibility/2006" xmlns:a14="http://schemas.microsoft.com/office/drawing/2010/main" val="44988C" mc:Ignorable=""/>
              </a:solidFill>
              <a:round/>
              <a:headEnd/>
              <a:tailEnd/>
            </a:ln>
            <a:effectLst>
              <a:outerShdw dist="107763" dir="2700000" algn="ctr" rotWithShape="0">
                <a:srgbClr xmlns:mc="http://schemas.openxmlformats.org/markup-compatibility/2006" xmlns:a14="http://schemas.microsoft.com/office/drawing/2010/main" val="C0C0C0" mc:Ignorable="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/>
            </a:p>
          </p:txBody>
        </p:sp>
        <p:grpSp>
          <p:nvGrpSpPr>
            <p:cNvPr id="25" name="Group 12"/>
            <p:cNvGrpSpPr>
              <a:grpSpLocks/>
            </p:cNvGrpSpPr>
            <p:nvPr/>
          </p:nvGrpSpPr>
          <p:grpSpPr bwMode="auto">
            <a:xfrm>
              <a:off x="2880" y="1344"/>
              <a:ext cx="498" cy="1245"/>
              <a:chOff x="2880" y="1344"/>
              <a:chExt cx="498" cy="1245"/>
            </a:xfrm>
          </p:grpSpPr>
          <p:sp>
            <p:nvSpPr>
              <p:cNvPr id="26" name="Freeform 13"/>
              <p:cNvSpPr>
                <a:spLocks/>
              </p:cNvSpPr>
              <p:nvPr/>
            </p:nvSpPr>
            <p:spPr bwMode="gray">
              <a:xfrm>
                <a:off x="3001" y="1344"/>
                <a:ext cx="233" cy="254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44988C" mc:Ignorable="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xmlns:mc="http://schemas.openxmlformats.org/markup-compatibility/2006" xmlns:a14="http://schemas.microsoft.com/office/drawing/2010/main" val="C0C0C0" mc:Ignorable="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gray">
              <a:xfrm>
                <a:off x="2880" y="1625"/>
                <a:ext cx="498" cy="964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44988C" mc:Ignorable="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xmlns:mc="http://schemas.openxmlformats.org/markup-compatibility/2006" xmlns:a14="http://schemas.microsoft.com/office/drawing/2010/main" val="C0C0C0" mc:Ignorable="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</p:grpSp>
      </p:grpSp>
      <p:sp>
        <p:nvSpPr>
          <p:cNvPr id="22" name="Text Box 8"/>
          <p:cNvSpPr txBox="1">
            <a:spLocks noChangeArrowheads="1"/>
          </p:cNvSpPr>
          <p:nvPr/>
        </p:nvSpPr>
        <p:spPr bwMode="gray">
          <a:xfrm>
            <a:off x="743386" y="4797152"/>
            <a:ext cx="3475421" cy="282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600" b="1" dirty="0">
                <a:effectLst/>
              </a:rPr>
              <a:t>р</a:t>
            </a:r>
            <a:r>
              <a:rPr lang="ru-RU" sz="3600" b="1" dirty="0" smtClean="0">
                <a:effectLst/>
              </a:rPr>
              <a:t>одительские собрания</a:t>
            </a:r>
            <a:endParaRPr lang="ru-RU" sz="3600" b="1" dirty="0">
              <a:effectLst/>
            </a:endParaRPr>
          </a:p>
          <a:p>
            <a:endParaRPr lang="ru-RU" sz="2400" b="1" dirty="0">
              <a:solidFill>
                <a:srgbClr xmlns:mc="http://schemas.openxmlformats.org/markup-compatibility/2006" xmlns:a14="http://schemas.microsoft.com/office/drawing/2010/main" val="006666" mc:Ignorable=""/>
              </a:solidFill>
            </a:endParaRPr>
          </a:p>
          <a:p>
            <a:endParaRPr lang="ru-RU" sz="2400" b="1" dirty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  <a:p>
            <a:endParaRPr lang="ru-RU" sz="2400" b="1" dirty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  <a:p>
            <a:endParaRPr lang="en-US" sz="1600" dirty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gray">
          <a:xfrm>
            <a:off x="4753495" y="4540167"/>
            <a:ext cx="3490913" cy="282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600" b="1" dirty="0">
                <a:effectLst/>
              </a:rPr>
              <a:t>р</a:t>
            </a:r>
            <a:r>
              <a:rPr lang="ru-RU" sz="3600" b="1" dirty="0" smtClean="0">
                <a:effectLst/>
              </a:rPr>
              <a:t>абота с детьми</a:t>
            </a:r>
            <a:endParaRPr lang="ru-RU" sz="3600" b="1" dirty="0">
              <a:effectLst/>
            </a:endParaRPr>
          </a:p>
          <a:p>
            <a:endParaRPr lang="ru-RU" sz="2400" b="1" dirty="0">
              <a:solidFill>
                <a:srgbClr xmlns:mc="http://schemas.openxmlformats.org/markup-compatibility/2006" xmlns:a14="http://schemas.microsoft.com/office/drawing/2010/main" val="006666" mc:Ignorable=""/>
              </a:solidFill>
            </a:endParaRPr>
          </a:p>
          <a:p>
            <a:endParaRPr lang="ru-RU" sz="2400" b="1" dirty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  <a:p>
            <a:endParaRPr lang="ru-RU" sz="2400" b="1" dirty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  <a:p>
            <a:endParaRPr lang="en-US" sz="1600" dirty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3" name="Солнце 2"/>
          <p:cNvSpPr/>
          <p:nvPr/>
        </p:nvSpPr>
        <p:spPr bwMode="auto">
          <a:xfrm>
            <a:off x="3560381" y="3234360"/>
            <a:ext cx="1403430" cy="1255183"/>
          </a:xfrm>
          <a:prstGeom prst="sun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473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4824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DFD6C3" mc:Ignorable=""/>
      </a:accent1>
      <a:accent2>
        <a:srgbClr xmlns:mc="http://schemas.openxmlformats.org/markup-compatibility/2006" xmlns:a14="http://schemas.microsoft.com/office/drawing/2010/main" val="D69B80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ECE8DE" mc:Ignorable=""/>
      </a:accent5>
      <a:accent6>
        <a:srgbClr xmlns:mc="http://schemas.openxmlformats.org/markup-compatibility/2006" xmlns:a14="http://schemas.microsoft.com/office/drawing/2010/main" val="C28C73" mc:Ignorable=""/>
      </a:accent6>
      <a:hlink>
        <a:srgbClr xmlns:mc="http://schemas.openxmlformats.org/markup-compatibility/2006" xmlns:a14="http://schemas.microsoft.com/office/drawing/2010/main" val="993300" mc:Ignorable=""/>
      </a:hlink>
      <a:folHlink>
        <a:srgbClr xmlns:mc="http://schemas.openxmlformats.org/markup-compatibility/2006" xmlns:a14="http://schemas.microsoft.com/office/drawing/2010/main" val="666600" mc:Ignorable="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xmlns:mc="http://schemas.openxmlformats.org/markup-compatibility/2006" xmlns:a14="http://schemas.microsoft.com/office/drawing/2010/main" val="000000" mc:Ignorable="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xmlns:mc="http://schemas.openxmlformats.org/markup-compatibility/2006" xmlns:a14="http://schemas.microsoft.com/office/drawing/2010/main" val="000000" mc:Ignorable="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A7947B" mc:Ignorable=""/>
        </a:lt1>
        <a:dk2>
          <a:srgbClr xmlns:mc="http://schemas.openxmlformats.org/markup-compatibility/2006" xmlns:a14="http://schemas.microsoft.com/office/drawing/2010/main" val="4824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DFD6C3" mc:Ignorable=""/>
        </a:accent1>
        <a:accent2>
          <a:srgbClr xmlns:mc="http://schemas.openxmlformats.org/markup-compatibility/2006" xmlns:a14="http://schemas.microsoft.com/office/drawing/2010/main" val="D69B80" mc:Ignorable=""/>
        </a:accent2>
        <a:accent3>
          <a:srgbClr xmlns:mc="http://schemas.openxmlformats.org/markup-compatibility/2006" xmlns:a14="http://schemas.microsoft.com/office/drawing/2010/main" val="D0C8B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ECE8DE" mc:Ignorable=""/>
        </a:accent5>
        <a:accent6>
          <a:srgbClr xmlns:mc="http://schemas.openxmlformats.org/markup-compatibility/2006" xmlns:a14="http://schemas.microsoft.com/office/drawing/2010/main" val="C28C73" mc:Ignorable=""/>
        </a:accent6>
        <a:hlink>
          <a:srgbClr xmlns:mc="http://schemas.openxmlformats.org/markup-compatibility/2006" xmlns:a14="http://schemas.microsoft.com/office/drawing/2010/main" val="993300" mc:Ignorable=""/>
        </a:hlink>
        <a:folHlink>
          <a:srgbClr xmlns:mc="http://schemas.openxmlformats.org/markup-compatibility/2006" xmlns:a14="http://schemas.microsoft.com/office/drawing/2010/main" val="6666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4824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DFD6C3" mc:Ignorable=""/>
        </a:accent1>
        <a:accent2>
          <a:srgbClr xmlns:mc="http://schemas.openxmlformats.org/markup-compatibility/2006" xmlns:a14="http://schemas.microsoft.com/office/drawing/2010/main" val="D69B80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ECE8DE" mc:Ignorable=""/>
        </a:accent5>
        <a:accent6>
          <a:srgbClr xmlns:mc="http://schemas.openxmlformats.org/markup-compatibility/2006" xmlns:a14="http://schemas.microsoft.com/office/drawing/2010/main" val="C28C73" mc:Ignorable=""/>
        </a:accent6>
        <a:hlink>
          <a:srgbClr xmlns:mc="http://schemas.openxmlformats.org/markup-compatibility/2006" xmlns:a14="http://schemas.microsoft.com/office/drawing/2010/main" val="993300" mc:Ignorable=""/>
        </a:hlink>
        <a:folHlink>
          <a:srgbClr xmlns:mc="http://schemas.openxmlformats.org/markup-compatibility/2006" xmlns:a14="http://schemas.microsoft.com/office/drawing/2010/main" val="6666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333333" mc:Ignorable=""/>
        </a:lt2>
        <a:accent1>
          <a:srgbClr xmlns:mc="http://schemas.openxmlformats.org/markup-compatibility/2006" xmlns:a14="http://schemas.microsoft.com/office/drawing/2010/main" val="EAEAEA" mc:Ignorable=""/>
        </a:accent1>
        <a:accent2>
          <a:srgbClr xmlns:mc="http://schemas.openxmlformats.org/markup-compatibility/2006" xmlns:a14="http://schemas.microsoft.com/office/drawing/2010/main" val="808080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3F3F3" mc:Ignorable=""/>
        </a:accent5>
        <a:accent6>
          <a:srgbClr xmlns:mc="http://schemas.openxmlformats.org/markup-compatibility/2006" xmlns:a14="http://schemas.microsoft.com/office/drawing/2010/main" val="737373" mc:Ignorable=""/>
        </a:accent6>
        <a:hlink>
          <a:srgbClr xmlns:mc="http://schemas.openxmlformats.org/markup-compatibility/2006" xmlns:a14="http://schemas.microsoft.com/office/drawing/2010/main" val="4D4D4D" mc:Ignorable=""/>
        </a:hlink>
        <a:folHlink>
          <a:srgbClr xmlns:mc="http://schemas.openxmlformats.org/markup-compatibility/2006" xmlns:a14="http://schemas.microsoft.com/office/drawing/2010/main" val="C0C0C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9D7643" mc:Ignorable=""/>
        </a:lt1>
        <a:dk2>
          <a:srgbClr xmlns:mc="http://schemas.openxmlformats.org/markup-compatibility/2006" xmlns:a14="http://schemas.microsoft.com/office/drawing/2010/main" val="FFFFFF" mc:Ignorable=""/>
        </a:dk2>
        <a:lt2>
          <a:srgbClr xmlns:mc="http://schemas.openxmlformats.org/markup-compatibility/2006" xmlns:a14="http://schemas.microsoft.com/office/drawing/2010/main" val="554025" mc:Ignorable=""/>
        </a:lt2>
        <a:accent1>
          <a:srgbClr xmlns:mc="http://schemas.openxmlformats.org/markup-compatibility/2006" xmlns:a14="http://schemas.microsoft.com/office/drawing/2010/main" val="CAA966" mc:Ignorable=""/>
        </a:accent1>
        <a:accent2>
          <a:srgbClr xmlns:mc="http://schemas.openxmlformats.org/markup-compatibility/2006" xmlns:a14="http://schemas.microsoft.com/office/drawing/2010/main" val="8488AC" mc:Ignorable=""/>
        </a:accent2>
        <a:accent3>
          <a:srgbClr xmlns:mc="http://schemas.openxmlformats.org/markup-compatibility/2006" xmlns:a14="http://schemas.microsoft.com/office/drawing/2010/main" val="CCBDB0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E1D1B8" mc:Ignorable=""/>
        </a:accent5>
        <a:accent6>
          <a:srgbClr xmlns:mc="http://schemas.openxmlformats.org/markup-compatibility/2006" xmlns:a14="http://schemas.microsoft.com/office/drawing/2010/main" val="777B9B" mc:Ignorable=""/>
        </a:accent6>
        <a:hlink>
          <a:srgbClr xmlns:mc="http://schemas.openxmlformats.org/markup-compatibility/2006" xmlns:a14="http://schemas.microsoft.com/office/drawing/2010/main" val="993300" mc:Ignorable=""/>
        </a:hlink>
        <a:folHlink>
          <a:srgbClr xmlns:mc="http://schemas.openxmlformats.org/markup-compatibility/2006" xmlns:a14="http://schemas.microsoft.com/office/drawing/2010/main" val="6666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B2C1DB" mc:Ignorable=""/>
      </a:accent5>
      <a:accent6>
        <a:srgbClr xmlns:mc="http://schemas.openxmlformats.org/markup-compatibility/2006" xmlns:a14="http://schemas.microsoft.com/office/drawing/2010/main" val="AE4845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1F497D" mc:Ignorable=""/>
        </a:dk2>
        <a:lt2>
          <a:srgbClr xmlns:mc="http://schemas.openxmlformats.org/markup-compatibility/2006" xmlns:a14="http://schemas.microsoft.com/office/drawing/2010/main" val="EEECE1" mc:Ignorable=""/>
        </a:lt2>
        <a:accent1>
          <a:srgbClr xmlns:mc="http://schemas.openxmlformats.org/markup-compatibility/2006" xmlns:a14="http://schemas.microsoft.com/office/drawing/2010/main" val="4F81BD" mc:Ignorable=""/>
        </a:accent1>
        <a:accent2>
          <a:srgbClr xmlns:mc="http://schemas.openxmlformats.org/markup-compatibility/2006" xmlns:a14="http://schemas.microsoft.com/office/drawing/2010/main" val="C0504D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B2C1DB" mc:Ignorable=""/>
        </a:accent5>
        <a:accent6>
          <a:srgbClr xmlns:mc="http://schemas.openxmlformats.org/markup-compatibility/2006" xmlns:a14="http://schemas.microsoft.com/office/drawing/2010/main" val="AE4845" mc:Ignorable=""/>
        </a:accent6>
        <a:hlink>
          <a:srgbClr xmlns:mc="http://schemas.openxmlformats.org/markup-compatibility/2006" xmlns:a14="http://schemas.microsoft.com/office/drawing/2010/main" val="0000FF" mc:Ignorable=""/>
        </a:hlink>
        <a:folHlink>
          <a:srgbClr xmlns:mc="http://schemas.openxmlformats.org/markup-compatibility/2006" xmlns:a14="http://schemas.microsoft.com/office/drawing/2010/main" val="80008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ема Office">
  <a:themeElements>
    <a:clrScheme name="Тема Office 1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B2C1DB" mc:Ignorable=""/>
      </a:accent5>
      <a:accent6>
        <a:srgbClr xmlns:mc="http://schemas.openxmlformats.org/markup-compatibility/2006" xmlns:a14="http://schemas.microsoft.com/office/drawing/2010/main" val="AE4845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1F497D" mc:Ignorable=""/>
        </a:dk2>
        <a:lt2>
          <a:srgbClr xmlns:mc="http://schemas.openxmlformats.org/markup-compatibility/2006" xmlns:a14="http://schemas.microsoft.com/office/drawing/2010/main" val="EEECE1" mc:Ignorable=""/>
        </a:lt2>
        <a:accent1>
          <a:srgbClr xmlns:mc="http://schemas.openxmlformats.org/markup-compatibility/2006" xmlns:a14="http://schemas.microsoft.com/office/drawing/2010/main" val="4F81BD" mc:Ignorable=""/>
        </a:accent1>
        <a:accent2>
          <a:srgbClr xmlns:mc="http://schemas.openxmlformats.org/markup-compatibility/2006" xmlns:a14="http://schemas.microsoft.com/office/drawing/2010/main" val="C0504D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B2C1DB" mc:Ignorable=""/>
        </a:accent5>
        <a:accent6>
          <a:srgbClr xmlns:mc="http://schemas.openxmlformats.org/markup-compatibility/2006" xmlns:a14="http://schemas.microsoft.com/office/drawing/2010/main" val="AE4845" mc:Ignorable=""/>
        </a:accent6>
        <a:hlink>
          <a:srgbClr xmlns:mc="http://schemas.openxmlformats.org/markup-compatibility/2006" xmlns:a14="http://schemas.microsoft.com/office/drawing/2010/main" val="0000FF" mc:Ignorable=""/>
        </a:hlink>
        <a:folHlink>
          <a:srgbClr xmlns:mc="http://schemas.openxmlformats.org/markup-compatibility/2006" xmlns:a14="http://schemas.microsoft.com/office/drawing/2010/main" val="80008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Тема Office">
  <a:themeElements>
    <a:clrScheme name="Тема Office 1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B2C1DB" mc:Ignorable=""/>
      </a:accent5>
      <a:accent6>
        <a:srgbClr xmlns:mc="http://schemas.openxmlformats.org/markup-compatibility/2006" xmlns:a14="http://schemas.microsoft.com/office/drawing/2010/main" val="AE4845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1F497D" mc:Ignorable=""/>
        </a:dk2>
        <a:lt2>
          <a:srgbClr xmlns:mc="http://schemas.openxmlformats.org/markup-compatibility/2006" xmlns:a14="http://schemas.microsoft.com/office/drawing/2010/main" val="EEECE1" mc:Ignorable=""/>
        </a:lt2>
        <a:accent1>
          <a:srgbClr xmlns:mc="http://schemas.openxmlformats.org/markup-compatibility/2006" xmlns:a14="http://schemas.microsoft.com/office/drawing/2010/main" val="4F81BD" mc:Ignorable=""/>
        </a:accent1>
        <a:accent2>
          <a:srgbClr xmlns:mc="http://schemas.openxmlformats.org/markup-compatibility/2006" xmlns:a14="http://schemas.microsoft.com/office/drawing/2010/main" val="C0504D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B2C1DB" mc:Ignorable=""/>
        </a:accent5>
        <a:accent6>
          <a:srgbClr xmlns:mc="http://schemas.openxmlformats.org/markup-compatibility/2006" xmlns:a14="http://schemas.microsoft.com/office/drawing/2010/main" val="AE4845" mc:Ignorable=""/>
        </a:accent6>
        <a:hlink>
          <a:srgbClr xmlns:mc="http://schemas.openxmlformats.org/markup-compatibility/2006" xmlns:a14="http://schemas.microsoft.com/office/drawing/2010/main" val="0000FF" mc:Ignorable=""/>
        </a:hlink>
        <a:folHlink>
          <a:srgbClr xmlns:mc="http://schemas.openxmlformats.org/markup-compatibility/2006" xmlns:a14="http://schemas.microsoft.com/office/drawing/2010/main" val="80008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Тема Office">
  <a:themeElements>
    <a:clrScheme name="Тема Office 1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B2C1DB" mc:Ignorable=""/>
      </a:accent5>
      <a:accent6>
        <a:srgbClr xmlns:mc="http://schemas.openxmlformats.org/markup-compatibility/2006" xmlns:a14="http://schemas.microsoft.com/office/drawing/2010/main" val="AE4845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1F497D" mc:Ignorable=""/>
        </a:dk2>
        <a:lt2>
          <a:srgbClr xmlns:mc="http://schemas.openxmlformats.org/markup-compatibility/2006" xmlns:a14="http://schemas.microsoft.com/office/drawing/2010/main" val="EEECE1" mc:Ignorable=""/>
        </a:lt2>
        <a:accent1>
          <a:srgbClr xmlns:mc="http://schemas.openxmlformats.org/markup-compatibility/2006" xmlns:a14="http://schemas.microsoft.com/office/drawing/2010/main" val="4F81BD" mc:Ignorable=""/>
        </a:accent1>
        <a:accent2>
          <a:srgbClr xmlns:mc="http://schemas.openxmlformats.org/markup-compatibility/2006" xmlns:a14="http://schemas.microsoft.com/office/drawing/2010/main" val="C0504D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B2C1DB" mc:Ignorable=""/>
        </a:accent5>
        <a:accent6>
          <a:srgbClr xmlns:mc="http://schemas.openxmlformats.org/markup-compatibility/2006" xmlns:a14="http://schemas.microsoft.com/office/drawing/2010/main" val="AE4845" mc:Ignorable=""/>
        </a:accent6>
        <a:hlink>
          <a:srgbClr xmlns:mc="http://schemas.openxmlformats.org/markup-compatibility/2006" xmlns:a14="http://schemas.microsoft.com/office/drawing/2010/main" val="0000FF" mc:Ignorable=""/>
        </a:hlink>
        <a:folHlink>
          <a:srgbClr xmlns:mc="http://schemas.openxmlformats.org/markup-compatibility/2006" xmlns:a14="http://schemas.microsoft.com/office/drawing/2010/main" val="80008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Тема Office">
  <a:themeElements>
    <a:clrScheme name="Тема Office 1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B2C1DB" mc:Ignorable=""/>
      </a:accent5>
      <a:accent6>
        <a:srgbClr xmlns:mc="http://schemas.openxmlformats.org/markup-compatibility/2006" xmlns:a14="http://schemas.microsoft.com/office/drawing/2010/main" val="AE4845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1F497D" mc:Ignorable=""/>
        </a:dk2>
        <a:lt2>
          <a:srgbClr xmlns:mc="http://schemas.openxmlformats.org/markup-compatibility/2006" xmlns:a14="http://schemas.microsoft.com/office/drawing/2010/main" val="EEECE1" mc:Ignorable=""/>
        </a:lt2>
        <a:accent1>
          <a:srgbClr xmlns:mc="http://schemas.openxmlformats.org/markup-compatibility/2006" xmlns:a14="http://schemas.microsoft.com/office/drawing/2010/main" val="4F81BD" mc:Ignorable=""/>
        </a:accent1>
        <a:accent2>
          <a:srgbClr xmlns:mc="http://schemas.openxmlformats.org/markup-compatibility/2006" xmlns:a14="http://schemas.microsoft.com/office/drawing/2010/main" val="C0504D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B2C1DB" mc:Ignorable=""/>
        </a:accent5>
        <a:accent6>
          <a:srgbClr xmlns:mc="http://schemas.openxmlformats.org/markup-compatibility/2006" xmlns:a14="http://schemas.microsoft.com/office/drawing/2010/main" val="AE4845" mc:Ignorable=""/>
        </a:accent6>
        <a:hlink>
          <a:srgbClr xmlns:mc="http://schemas.openxmlformats.org/markup-compatibility/2006" xmlns:a14="http://schemas.microsoft.com/office/drawing/2010/main" val="0000FF" mc:Ignorable=""/>
        </a:hlink>
        <a:folHlink>
          <a:srgbClr xmlns:mc="http://schemas.openxmlformats.org/markup-compatibility/2006" xmlns:a14="http://schemas.microsoft.com/office/drawing/2010/main" val="80008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BBE0E3" mc:Ignorable=""/>
      </a:accent1>
      <a:accent2>
        <a:srgbClr xmlns:mc="http://schemas.openxmlformats.org/markup-compatibility/2006" xmlns:a14="http://schemas.microsoft.com/office/drawing/2010/main" val="333399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DAEDEF" mc:Ignorable=""/>
      </a:accent5>
      <a:accent6>
        <a:srgbClr xmlns:mc="http://schemas.openxmlformats.org/markup-compatibility/2006" xmlns:a14="http://schemas.microsoft.com/office/drawing/2010/main" val="2D2D8A" mc:Ignorable=""/>
      </a:accent6>
      <a:hlink>
        <a:srgbClr xmlns:mc="http://schemas.openxmlformats.org/markup-compatibility/2006" xmlns:a14="http://schemas.microsoft.com/office/drawing/2010/main" val="009999" mc:Ignorable=""/>
      </a:hlink>
      <a:folHlink>
        <a:srgbClr xmlns:mc="http://schemas.openxmlformats.org/markup-compatibility/2006" xmlns:a14="http://schemas.microsoft.com/office/drawing/2010/main" val="99CC00" mc:Ignorable="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Экспедиция</Template>
  <TotalTime>941</TotalTime>
  <Words>147</Words>
  <Application>Microsoft Office PowerPoint</Application>
  <PresentationFormat>Экран (4:3)</PresentationFormat>
  <Paragraphs>79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Default Design</vt:lpstr>
      <vt:lpstr>Тема Office</vt:lpstr>
      <vt:lpstr>1_Тема Office</vt:lpstr>
      <vt:lpstr>2_Тема Office</vt:lpstr>
      <vt:lpstr>3_Тема Office</vt:lpstr>
      <vt:lpstr>4_Тема Office</vt:lpstr>
      <vt:lpstr>Презентация PowerPoint</vt:lpstr>
      <vt:lpstr>Школьное обучение никогда не начинается с пустого места,  а всегда опирается на определённую стадию развития, проделанную ребёнком.                                                                  Л. С. Выготский</vt:lpstr>
      <vt:lpstr>Презентация PowerPoint</vt:lpstr>
      <vt:lpstr>Готовность ребёнка к школе</vt:lpstr>
      <vt:lpstr>Мотивация</vt:lpstr>
      <vt:lpstr>Презентация PowerPoint</vt:lpstr>
      <vt:lpstr>Задачи сотрудничества школы и ДОУ</vt:lpstr>
      <vt:lpstr>Презентация PowerPoint</vt:lpstr>
      <vt:lpstr>Методическая работа</vt:lpstr>
    </vt:vector>
  </TitlesOfParts>
  <Company>Urri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РАЗВИТИЯ КРИТИЧЕСКОГО МЫШЛЕНИЯ</dc:title>
  <dc:creator>Ирландец</dc:creator>
  <cp:lastModifiedBy>SamLab.ws</cp:lastModifiedBy>
  <cp:revision>85</cp:revision>
  <dcterms:created xsi:type="dcterms:W3CDTF">2005-02-13T19:33:14Z</dcterms:created>
  <dcterms:modified xsi:type="dcterms:W3CDTF">2013-08-25T18:23:15Z</dcterms:modified>
</cp:coreProperties>
</file>