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6" r:id="rId3"/>
    <p:sldId id="275" r:id="rId4"/>
    <p:sldId id="271" r:id="rId5"/>
    <p:sldId id="272" r:id="rId6"/>
    <p:sldId id="270" r:id="rId7"/>
    <p:sldId id="274" r:id="rId8"/>
    <p:sldId id="273" r:id="rId9"/>
    <p:sldId id="263" r:id="rId10"/>
    <p:sldId id="257" r:id="rId11"/>
    <p:sldId id="276" r:id="rId12"/>
    <p:sldId id="277" r:id="rId13"/>
    <p:sldId id="278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33"/>
    <a:srgbClr val="6600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A7B9A-8D46-44F7-8901-0EA92319B59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85A95-7A88-4746-BA99-87D709A0EF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85A95-7A88-4746-BA99-87D709A0EFC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BD7E-A2E9-484D-B1EF-4C8D39EBE21C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2315-DF19-4A07-AD51-A19473A5F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14414" y="1285860"/>
            <a:ext cx="68580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endParaRPr kumimoji="0" lang="en-US" sz="24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исследовательских навыков </a:t>
            </a:r>
            <a:endParaRPr kumimoji="0" lang="en-US" sz="24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учащихся  </a:t>
            </a:r>
            <a:endParaRPr kumimoji="0" lang="en-US" sz="24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начальной школы</a:t>
            </a:r>
            <a:endParaRPr kumimoji="0" lang="ru-RU" sz="24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C:\Documents and Settings\Admin\Рабочий стол\фоны для през\My_new_fons_next 100\3-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4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772400" cy="30003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мне интересно больше всего?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я хочу заниматься в первую очередь?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я чаще всего занимаюсь в свободное время?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чём хотелось бы узнать как можно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больше?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 мог бы гордиться?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7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1215" y="3929066"/>
            <a:ext cx="266278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C:\Documents and Settings\Admin\Рабочий стол\фоны для през\My_new_fons_next 100\3-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416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000100" y="2000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Тема может быть: </a:t>
            </a:r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b="1" i="1" u="sng" dirty="0" smtClean="0">
                <a:solidFill>
                  <a:srgbClr val="660033"/>
                </a:solidFill>
              </a:rPr>
              <a:t>фантастической</a:t>
            </a:r>
            <a:r>
              <a:rPr lang="ru-RU" b="1" i="1" dirty="0" smtClean="0"/>
              <a:t> (ребенок выдвигает какую-то фантастическую гипотезу); </a:t>
            </a:r>
            <a:br>
              <a:rPr lang="ru-RU" b="1" i="1" dirty="0" smtClean="0"/>
            </a:br>
            <a:r>
              <a:rPr lang="ru-RU" b="1" i="1" u="sng" dirty="0" smtClean="0">
                <a:solidFill>
                  <a:srgbClr val="660033"/>
                </a:solidFill>
              </a:rPr>
              <a:t>экспериментальной</a:t>
            </a:r>
            <a:r>
              <a:rPr lang="ru-RU" b="1" i="1" dirty="0" smtClean="0"/>
              <a:t>;</a:t>
            </a:r>
            <a:br>
              <a:rPr lang="ru-RU" b="1" i="1" dirty="0" smtClean="0"/>
            </a:br>
            <a:r>
              <a:rPr lang="ru-RU" b="1" i="1" u="sng" dirty="0" smtClean="0">
                <a:solidFill>
                  <a:srgbClr val="660033"/>
                </a:solidFill>
              </a:rPr>
              <a:t>изобретательской</a:t>
            </a:r>
            <a:r>
              <a:rPr lang="ru-RU" b="1" i="1" dirty="0" smtClean="0"/>
              <a:t>;</a:t>
            </a:r>
            <a:br>
              <a:rPr lang="ru-RU" b="1" i="1" dirty="0" smtClean="0"/>
            </a:br>
            <a:r>
              <a:rPr lang="ru-RU" b="1" i="1" u="sng" dirty="0" smtClean="0">
                <a:solidFill>
                  <a:srgbClr val="660033"/>
                </a:solidFill>
              </a:rPr>
              <a:t>теоретической.</a:t>
            </a:r>
            <a:endParaRPr lang="ru-RU" u="sng" dirty="0">
              <a:solidFill>
                <a:srgbClr val="660033"/>
              </a:solidFill>
            </a:endParaRPr>
          </a:p>
        </p:txBody>
      </p:sp>
      <p:pic>
        <p:nvPicPr>
          <p:cNvPr id="8" name="Picture 4" descr="D:\Документы\Downloads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71810"/>
            <a:ext cx="3143272" cy="354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для презентации\8150248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43240" y="357166"/>
            <a:ext cx="4701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Этапы исследования: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14546" y="1071546"/>
            <a:ext cx="6400800" cy="6429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5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5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одумать самостоятельно;</a:t>
            </a:r>
            <a:endParaRPr lang="ru-RU" sz="35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2000232" y="1857364"/>
            <a:ext cx="6400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3500" b="1" i="1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изучить книги и издания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500" b="1" i="1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периодической печати по теме</a:t>
            </a:r>
            <a:r>
              <a:rPr kumimoji="0" lang="ru-RU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285984" y="3143248"/>
            <a:ext cx="64008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35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5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просить у других людей</a:t>
            </a:r>
            <a:r>
              <a:rPr kumimoji="0" lang="ru-RU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2214546" y="4857760"/>
            <a:ext cx="6400800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3500" b="1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35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росмотреть</a:t>
            </a:r>
            <a:r>
              <a:rPr kumimoji="0" lang="ru-RU" sz="3500" b="1" i="1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500" b="1" i="1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телематериалы</a:t>
            </a:r>
            <a:r>
              <a:rPr kumimoji="0" lang="ru-RU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  <p:bldP spid="8" grpId="0" build="p"/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для презентации\8150248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43240" y="357166"/>
            <a:ext cx="4701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Этапы исследования: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14546" y="1071546"/>
            <a:ext cx="6400800" cy="6429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5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5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спользовать Интернет;</a:t>
            </a:r>
            <a:endParaRPr lang="ru-RU" sz="35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2143108" y="2071678"/>
            <a:ext cx="6400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3500" b="1" i="1" baseline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понаблюдать</a:t>
            </a:r>
            <a:r>
              <a:rPr kumimoji="0" lang="ru-RU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285984" y="3357562"/>
            <a:ext cx="64008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35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35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ровести</a:t>
            </a:r>
            <a:r>
              <a:rPr kumimoji="0" lang="ru-RU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эксперимент.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714356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Сколько радости испытывает ученик, когда он находится в поиске вместе с учителем. Что может быть интереснее для учителя, чем следить за работой мысли ребят, иногда направлять их по пути познания, а иногда и просто не 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мешать, 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суметь вовремя отойти в 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сторону, 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дать детям насладиться радостью своего открытия.</a:t>
            </a:r>
            <a:endParaRPr lang="ru-RU" sz="3600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C:\Documents and Settings\Admin\Рабочий стол\фоны для през\My_new_fons_next 100\5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6000" cy="6858000"/>
          </a:xfrm>
          <a:prstGeom prst="rect">
            <a:avLst/>
          </a:prstGeom>
          <a:noFill/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643042" y="1214422"/>
            <a:ext cx="7696200" cy="50577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i="1" dirty="0" smtClean="0">
                <a:solidFill>
                  <a:srgbClr val="000099"/>
                </a:solidFill>
              </a:rPr>
              <a:t>Он взрослых изводил вопросом «Почему</a:t>
            </a:r>
            <a:r>
              <a:rPr lang="ru-RU" sz="2800" i="1" dirty="0" smtClean="0">
                <a:solidFill>
                  <a:srgbClr val="000099"/>
                </a:solidFill>
              </a:rPr>
              <a:t>?»,  </a:t>
            </a:r>
            <a:endParaRPr lang="ru-RU" sz="2800" i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2800" i="1" dirty="0" smtClean="0">
                <a:solidFill>
                  <a:srgbClr val="000099"/>
                </a:solidFill>
              </a:rPr>
              <a:t>Его прозвали «маленький философ».</a:t>
            </a:r>
          </a:p>
          <a:p>
            <a:pPr>
              <a:buFontTx/>
              <a:buNone/>
            </a:pPr>
            <a:r>
              <a:rPr lang="ru-RU" sz="2800" i="1" dirty="0" smtClean="0">
                <a:solidFill>
                  <a:srgbClr val="000099"/>
                </a:solidFill>
              </a:rPr>
              <a:t>Но только он подрос, как начали ему</a:t>
            </a:r>
            <a:endParaRPr lang="en-US" sz="2800" i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2800" i="1" dirty="0" smtClean="0">
                <a:solidFill>
                  <a:srgbClr val="000099"/>
                </a:solidFill>
              </a:rPr>
              <a:t>Преподносить ответы без вопросов.</a:t>
            </a:r>
            <a:endParaRPr lang="en-US" sz="2800" i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2800" i="1" dirty="0" smtClean="0">
                <a:solidFill>
                  <a:srgbClr val="000099"/>
                </a:solidFill>
              </a:rPr>
              <a:t>И с этих пор он больше никому</a:t>
            </a:r>
            <a:endParaRPr lang="en-US" sz="2800" i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2800" i="1" dirty="0" smtClean="0">
                <a:solidFill>
                  <a:srgbClr val="000099"/>
                </a:solidFill>
              </a:rPr>
              <a:t>Не задает вопросов «Почему</a:t>
            </a:r>
            <a:r>
              <a:rPr lang="ru-RU" sz="2800" i="1" dirty="0" smtClean="0">
                <a:solidFill>
                  <a:srgbClr val="000099"/>
                </a:solidFill>
              </a:rPr>
              <a:t>?»</a:t>
            </a:r>
            <a:endParaRPr lang="ru-RU" sz="2800" i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2800" i="1" dirty="0" smtClean="0">
                <a:solidFill>
                  <a:srgbClr val="000099"/>
                </a:solidFill>
              </a:rPr>
              <a:t>                              С</a:t>
            </a:r>
            <a:r>
              <a:rPr lang="ru-RU" sz="2800" i="1" dirty="0" smtClean="0">
                <a:solidFill>
                  <a:srgbClr val="000099"/>
                </a:solidFill>
              </a:rPr>
              <a:t>. Я. Маршак</a:t>
            </a:r>
          </a:p>
          <a:p>
            <a:pPr>
              <a:spcBef>
                <a:spcPct val="50000"/>
              </a:spcBef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4" name="Picture 3" descr="C:\Documents and Settings\Admin\Рабочий стол\7262409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2704" y="3429000"/>
            <a:ext cx="2661296" cy="2500330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Deti2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0042"/>
            <a:ext cx="1857375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28662" y="500042"/>
            <a:ext cx="68580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  <a:t>Не существует сколько-нибудь достоверных тестов</a:t>
            </a:r>
            <a:b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</a:br>
            <a: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  <a:t> на одарённость, </a:t>
            </a:r>
            <a:endParaRPr lang="en-US" sz="17600" dirty="0" smtClean="0">
              <a:solidFill>
                <a:srgbClr val="006600"/>
              </a:solidFill>
              <a:latin typeface="Monotype Corsiva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  <a:t>кроме </a:t>
            </a:r>
            <a: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  <a:t>тех, которые проявляются в</a:t>
            </a:r>
            <a:b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</a:br>
            <a: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  <a:t>результате активного участия хотя бы в самой</a:t>
            </a:r>
            <a:b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</a:br>
            <a: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  <a:t>маленькой исследовательской работе</a:t>
            </a:r>
            <a:b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</a:br>
            <a:r>
              <a:rPr lang="ru-RU" sz="17600" dirty="0" smtClean="0">
                <a:solidFill>
                  <a:srgbClr val="006600"/>
                </a:solidFill>
                <a:latin typeface="Monotype Corsiva" pitchFamily="66" charset="0"/>
              </a:rPr>
              <a:t>А.Н.Колмогоров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428604"/>
            <a:ext cx="82868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самообразованию,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определённого уровня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познавательной культуры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познавательных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интересов учащихся.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00166" y="642918"/>
            <a:ext cx="6329682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endParaRPr lang="en-U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бескорыстный </a:t>
            </a:r>
            <a:endParaRPr lang="en-U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истины, </a:t>
            </a:r>
            <a:endParaRPr lang="en-U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творчество. </a:t>
            </a:r>
            <a:endParaRPr lang="en-U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Исследовательская </a:t>
            </a:r>
            <a:endParaRPr lang="en-U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деятельность </a:t>
            </a:r>
            <a:endParaRPr lang="en-U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4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свободной</a:t>
            </a: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D:\Документы\Downloads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86190"/>
            <a:ext cx="2500330" cy="282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71538" y="1785926"/>
            <a:ext cx="7772400" cy="3000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Исследование –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это процесс поиска</a:t>
            </a:r>
            <a:r>
              <a:rPr kumimoji="0" lang="ru-RU" sz="5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неизвестного,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новых знаний;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один из видов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познавательной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деятельности.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4" descr="D:\Документы\Downloads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571876"/>
            <a:ext cx="2500330" cy="282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для презентации\8150248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357422" y="2071678"/>
            <a:ext cx="6400800" cy="4071966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660033"/>
                </a:solidFill>
              </a:rPr>
              <a:t>Образовательные: </a:t>
            </a:r>
            <a:endParaRPr lang="ru-RU" b="1" i="1" dirty="0" smtClean="0">
              <a:solidFill>
                <a:srgbClr val="660033"/>
              </a:solidFill>
            </a:endParaRPr>
          </a:p>
          <a:p>
            <a:r>
              <a:rPr lang="ru-RU" dirty="0" smtClean="0">
                <a:solidFill>
                  <a:srgbClr val="660033"/>
                </a:solidFill>
              </a:rPr>
              <a:t>активизация </a:t>
            </a:r>
            <a:r>
              <a:rPr lang="ru-RU" dirty="0" smtClean="0">
                <a:solidFill>
                  <a:srgbClr val="660033"/>
                </a:solidFill>
              </a:rPr>
              <a:t>и актуализация знаний, </a:t>
            </a:r>
            <a:endParaRPr lang="ru-RU" dirty="0" smtClean="0">
              <a:solidFill>
                <a:srgbClr val="660033"/>
              </a:solidFill>
            </a:endParaRPr>
          </a:p>
          <a:p>
            <a:r>
              <a:rPr lang="ru-RU" dirty="0" smtClean="0">
                <a:solidFill>
                  <a:srgbClr val="660033"/>
                </a:solidFill>
              </a:rPr>
              <a:t>полученных </a:t>
            </a:r>
            <a:r>
              <a:rPr lang="ru-RU" dirty="0" smtClean="0">
                <a:solidFill>
                  <a:srgbClr val="660033"/>
                </a:solidFill>
              </a:rPr>
              <a:t>школьниками при изучении </a:t>
            </a:r>
            <a:endParaRPr lang="ru-RU" dirty="0" smtClean="0">
              <a:solidFill>
                <a:srgbClr val="660033"/>
              </a:solidFill>
            </a:endParaRPr>
          </a:p>
          <a:p>
            <a:r>
              <a:rPr lang="ru-RU" dirty="0" smtClean="0">
                <a:solidFill>
                  <a:srgbClr val="660033"/>
                </a:solidFill>
              </a:rPr>
              <a:t>определённой </a:t>
            </a:r>
            <a:r>
              <a:rPr lang="ru-RU" dirty="0" smtClean="0">
                <a:solidFill>
                  <a:srgbClr val="660033"/>
                </a:solidFill>
              </a:rPr>
              <a:t>темы; </a:t>
            </a:r>
            <a:endParaRPr lang="ru-RU" dirty="0" smtClean="0">
              <a:solidFill>
                <a:srgbClr val="660033"/>
              </a:solidFill>
            </a:endParaRPr>
          </a:p>
          <a:p>
            <a:r>
              <a:rPr lang="ru-RU" dirty="0" smtClean="0">
                <a:solidFill>
                  <a:srgbClr val="660033"/>
                </a:solidFill>
              </a:rPr>
              <a:t>систематизация </a:t>
            </a:r>
            <a:r>
              <a:rPr lang="ru-RU" dirty="0" smtClean="0">
                <a:solidFill>
                  <a:srgbClr val="660033"/>
                </a:solidFill>
              </a:rPr>
              <a:t>знаний; </a:t>
            </a:r>
            <a:endParaRPr lang="ru-RU" dirty="0" smtClean="0">
              <a:solidFill>
                <a:srgbClr val="660033"/>
              </a:solidFill>
            </a:endParaRPr>
          </a:p>
          <a:p>
            <a:endParaRPr lang="ru-RU" dirty="0" smtClean="0">
              <a:solidFill>
                <a:srgbClr val="660033"/>
              </a:solidFill>
            </a:endParaRPr>
          </a:p>
          <a:p>
            <a:r>
              <a:rPr lang="ru-RU" dirty="0" smtClean="0">
                <a:solidFill>
                  <a:srgbClr val="660033"/>
                </a:solidFill>
              </a:rPr>
              <a:t>знакомство </a:t>
            </a:r>
            <a:r>
              <a:rPr lang="ru-RU" dirty="0" smtClean="0">
                <a:solidFill>
                  <a:srgbClr val="660033"/>
                </a:solidFill>
              </a:rPr>
              <a:t>с комплексом материалов, </a:t>
            </a:r>
            <a:endParaRPr lang="ru-RU" dirty="0" smtClean="0">
              <a:solidFill>
                <a:srgbClr val="660033"/>
              </a:solidFill>
            </a:endParaRPr>
          </a:p>
          <a:p>
            <a:r>
              <a:rPr lang="ru-RU" dirty="0" smtClean="0">
                <a:solidFill>
                  <a:srgbClr val="660033"/>
                </a:solidFill>
              </a:rPr>
              <a:t>заведомо </a:t>
            </a:r>
            <a:r>
              <a:rPr lang="ru-RU" dirty="0" smtClean="0">
                <a:solidFill>
                  <a:srgbClr val="660033"/>
                </a:solidFill>
              </a:rPr>
              <a:t>выходящими за пределы школьной программы.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428604"/>
            <a:ext cx="42543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исследовательской 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для презентации\8150248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14744" y="214290"/>
            <a:ext cx="42543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исследовательской 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57422" y="1857364"/>
            <a:ext cx="6400800" cy="4500594"/>
          </a:xfrm>
        </p:spPr>
        <p:txBody>
          <a:bodyPr>
            <a:normAutofit fontScale="62500" lnSpcReduction="20000"/>
          </a:bodyPr>
          <a:lstStyle/>
          <a:p>
            <a:r>
              <a:rPr lang="ru-RU" sz="4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умения размышлять в контексте изучаемой темы, анализировать, сравнивать, </a:t>
            </a:r>
            <a:endParaRPr lang="ru-RU" sz="4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делать </a:t>
            </a:r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собственные выводы; </a:t>
            </a:r>
            <a:endParaRPr lang="ru-RU" sz="4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отбирать </a:t>
            </a:r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систематизировать материал; </a:t>
            </a:r>
            <a:endParaRPr lang="ru-RU" sz="4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ИКТ при оформлении проведённого исследования; </a:t>
            </a:r>
            <a:endParaRPr lang="ru-RU" sz="4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публично </a:t>
            </a:r>
            <a:r>
              <a:rPr lang="ru-RU" sz="4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представлять результаты исследования.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для презентации\8150248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86182" y="428604"/>
            <a:ext cx="42543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исследовательской 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28860" y="2143116"/>
            <a:ext cx="6400800" cy="2286016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3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5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создание такого продукта,</a:t>
            </a:r>
          </a:p>
          <a:p>
            <a:r>
              <a:rPr lang="ru-RU" sz="3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который будет интересен </a:t>
            </a:r>
            <a:endParaRPr lang="ru-RU" sz="35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другим </a:t>
            </a:r>
            <a:r>
              <a:rPr lang="ru-RU" sz="3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 востребован </a:t>
            </a:r>
            <a:r>
              <a:rPr lang="ru-RU" sz="3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другими..</a:t>
            </a:r>
            <a:endParaRPr lang="ru-RU" sz="35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В основе исследовательской деятельности лежат:</a:t>
            </a:r>
            <a:endParaRPr lang="en-US" b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gray">
          <a:xfrm>
            <a:off x="500034" y="1643050"/>
            <a:ext cx="6357982" cy="714380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72264" y="1428736"/>
            <a:ext cx="1098550" cy="1001712"/>
            <a:chOff x="1488" y="1968"/>
            <a:chExt cx="432" cy="4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4" y="1921"/>
              <a:chExt cx="1680" cy="1680"/>
            </a:xfrm>
          </p:grpSpPr>
          <p:sp>
            <p:nvSpPr>
              <p:cNvPr id="53277" name="Oval 6"/>
              <p:cNvSpPr>
                <a:spLocks noChangeArrowheads="1"/>
              </p:cNvSpPr>
              <p:nvPr/>
            </p:nvSpPr>
            <p:spPr bwMode="gray">
              <a:xfrm>
                <a:off x="2014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643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53278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52 w 1321"/>
                  <a:gd name="T1" fmla="*/ 318 h 712"/>
                  <a:gd name="T2" fmla="*/ 1268 w 1321"/>
                  <a:gd name="T3" fmla="*/ 351 h 712"/>
                  <a:gd name="T4" fmla="*/ 1271 w 1321"/>
                  <a:gd name="T5" fmla="*/ 381 h 712"/>
                  <a:gd name="T6" fmla="*/ 1266 w 1321"/>
                  <a:gd name="T7" fmla="*/ 409 h 712"/>
                  <a:gd name="T8" fmla="*/ 1249 w 1321"/>
                  <a:gd name="T9" fmla="*/ 436 h 712"/>
                  <a:gd name="T10" fmla="*/ 1224 w 1321"/>
                  <a:gd name="T11" fmla="*/ 459 h 712"/>
                  <a:gd name="T12" fmla="*/ 1193 w 1321"/>
                  <a:gd name="T13" fmla="*/ 479 h 712"/>
                  <a:gd name="T14" fmla="*/ 1151 w 1321"/>
                  <a:gd name="T15" fmla="*/ 498 h 712"/>
                  <a:gd name="T16" fmla="*/ 1104 w 1321"/>
                  <a:gd name="T17" fmla="*/ 515 h 712"/>
                  <a:gd name="T18" fmla="*/ 1051 w 1321"/>
                  <a:gd name="T19" fmla="*/ 529 h 712"/>
                  <a:gd name="T20" fmla="*/ 992 w 1321"/>
                  <a:gd name="T21" fmla="*/ 541 h 712"/>
                  <a:gd name="T22" fmla="*/ 931 w 1321"/>
                  <a:gd name="T23" fmla="*/ 550 h 712"/>
                  <a:gd name="T24" fmla="*/ 862 w 1321"/>
                  <a:gd name="T25" fmla="*/ 558 h 712"/>
                  <a:gd name="T26" fmla="*/ 793 w 1321"/>
                  <a:gd name="T27" fmla="*/ 563 h 712"/>
                  <a:gd name="T28" fmla="*/ 765 w 1321"/>
                  <a:gd name="T29" fmla="*/ 565 h 712"/>
                  <a:gd name="T30" fmla="*/ 458 w 1321"/>
                  <a:gd name="T31" fmla="*/ 565 h 712"/>
                  <a:gd name="T32" fmla="*/ 454 w 1321"/>
                  <a:gd name="T33" fmla="*/ 565 h 712"/>
                  <a:gd name="T34" fmla="*/ 393 w 1321"/>
                  <a:gd name="T35" fmla="*/ 561 h 712"/>
                  <a:gd name="T36" fmla="*/ 335 w 1321"/>
                  <a:gd name="T37" fmla="*/ 558 h 712"/>
                  <a:gd name="T38" fmla="*/ 280 w 1321"/>
                  <a:gd name="T39" fmla="*/ 552 h 712"/>
                  <a:gd name="T40" fmla="*/ 227 w 1321"/>
                  <a:gd name="T41" fmla="*/ 547 h 712"/>
                  <a:gd name="T42" fmla="*/ 179 w 1321"/>
                  <a:gd name="T43" fmla="*/ 537 h 712"/>
                  <a:gd name="T44" fmla="*/ 135 w 1321"/>
                  <a:gd name="T45" fmla="*/ 525 h 712"/>
                  <a:gd name="T46" fmla="*/ 98 w 1321"/>
                  <a:gd name="T47" fmla="*/ 514 h 712"/>
                  <a:gd name="T48" fmla="*/ 65 w 1321"/>
                  <a:gd name="T49" fmla="*/ 500 h 712"/>
                  <a:gd name="T50" fmla="*/ 37 w 1321"/>
                  <a:gd name="T51" fmla="*/ 482 h 712"/>
                  <a:gd name="T52" fmla="*/ 18 w 1321"/>
                  <a:gd name="T53" fmla="*/ 462 h 712"/>
                  <a:gd name="T54" fmla="*/ 6 w 1321"/>
                  <a:gd name="T55" fmla="*/ 439 h 712"/>
                  <a:gd name="T56" fmla="*/ 0 w 1321"/>
                  <a:gd name="T57" fmla="*/ 416 h 712"/>
                  <a:gd name="T58" fmla="*/ 0 w 1321"/>
                  <a:gd name="T59" fmla="*/ 412 h 712"/>
                  <a:gd name="T60" fmla="*/ 4 w 1321"/>
                  <a:gd name="T61" fmla="*/ 386 h 712"/>
                  <a:gd name="T62" fmla="*/ 16 w 1321"/>
                  <a:gd name="T63" fmla="*/ 354 h 712"/>
                  <a:gd name="T64" fmla="*/ 49 w 1321"/>
                  <a:gd name="T65" fmla="*/ 293 h 712"/>
                  <a:gd name="T66" fmla="*/ 90 w 1321"/>
                  <a:gd name="T67" fmla="*/ 237 h 712"/>
                  <a:gd name="T68" fmla="*/ 141 w 1321"/>
                  <a:gd name="T69" fmla="*/ 186 h 712"/>
                  <a:gd name="T70" fmla="*/ 196 w 1321"/>
                  <a:gd name="T71" fmla="*/ 140 h 712"/>
                  <a:gd name="T72" fmla="*/ 260 w 1321"/>
                  <a:gd name="T73" fmla="*/ 99 h 712"/>
                  <a:gd name="T74" fmla="*/ 329 w 1321"/>
                  <a:gd name="T75" fmla="*/ 65 h 712"/>
                  <a:gd name="T76" fmla="*/ 399 w 1321"/>
                  <a:gd name="T77" fmla="*/ 37 h 712"/>
                  <a:gd name="T78" fmla="*/ 479 w 1321"/>
                  <a:gd name="T79" fmla="*/ 17 h 712"/>
                  <a:gd name="T80" fmla="*/ 559 w 1321"/>
                  <a:gd name="T81" fmla="*/ 4 h 712"/>
                  <a:gd name="T82" fmla="*/ 642 w 1321"/>
                  <a:gd name="T83" fmla="*/ 0 h 712"/>
                  <a:gd name="T84" fmla="*/ 642 w 1321"/>
                  <a:gd name="T85" fmla="*/ 0 h 712"/>
                  <a:gd name="T86" fmla="*/ 731 w 1321"/>
                  <a:gd name="T87" fmla="*/ 4 h 712"/>
                  <a:gd name="T88" fmla="*/ 815 w 1321"/>
                  <a:gd name="T89" fmla="*/ 18 h 712"/>
                  <a:gd name="T90" fmla="*/ 897 w 1321"/>
                  <a:gd name="T91" fmla="*/ 42 h 712"/>
                  <a:gd name="T92" fmla="*/ 972 w 1321"/>
                  <a:gd name="T93" fmla="*/ 71 h 712"/>
                  <a:gd name="T94" fmla="*/ 1042 w 1321"/>
                  <a:gd name="T95" fmla="*/ 109 h 712"/>
                  <a:gd name="T96" fmla="*/ 1106 w 1321"/>
                  <a:gd name="T97" fmla="*/ 154 h 712"/>
                  <a:gd name="T98" fmla="*/ 1163 w 1321"/>
                  <a:gd name="T99" fmla="*/ 203 h 712"/>
                  <a:gd name="T100" fmla="*/ 1211 w 1321"/>
                  <a:gd name="T101" fmla="*/ 257 h 712"/>
                  <a:gd name="T102" fmla="*/ 1252 w 1321"/>
                  <a:gd name="T103" fmla="*/ 318 h 712"/>
                  <a:gd name="T104" fmla="*/ 1252 w 1321"/>
                  <a:gd name="T105" fmla="*/ 31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5368" name="Text Box 8"/>
            <p:cNvSpPr txBox="1">
              <a:spLocks noChangeArrowheads="1"/>
            </p:cNvSpPr>
            <p:nvPr/>
          </p:nvSpPr>
          <p:spPr bwMode="gray">
            <a:xfrm>
              <a:off x="1635" y="2016"/>
              <a:ext cx="159" cy="1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1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53253" name="Text Box 9"/>
          <p:cNvSpPr txBox="1">
            <a:spLocks noChangeArrowheads="1"/>
          </p:cNvSpPr>
          <p:nvPr/>
        </p:nvSpPr>
        <p:spPr bwMode="auto">
          <a:xfrm>
            <a:off x="285720" y="1500174"/>
            <a:ext cx="62151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познавательных умений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навыков учащихся;</a:t>
            </a:r>
          </a:p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3254" name="Rectangle 10"/>
          <p:cNvSpPr>
            <a:spLocks noChangeArrowheads="1"/>
          </p:cNvSpPr>
          <p:nvPr/>
        </p:nvSpPr>
        <p:spPr bwMode="gray">
          <a:xfrm>
            <a:off x="142844" y="2571745"/>
            <a:ext cx="6072230" cy="714380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929322" y="2428868"/>
            <a:ext cx="1087437" cy="1006475"/>
            <a:chOff x="3938" y="1968"/>
            <a:chExt cx="430" cy="437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53273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162D4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53274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52 w 1321"/>
                  <a:gd name="T1" fmla="*/ 318 h 712"/>
                  <a:gd name="T2" fmla="*/ 1268 w 1321"/>
                  <a:gd name="T3" fmla="*/ 351 h 712"/>
                  <a:gd name="T4" fmla="*/ 1271 w 1321"/>
                  <a:gd name="T5" fmla="*/ 381 h 712"/>
                  <a:gd name="T6" fmla="*/ 1266 w 1321"/>
                  <a:gd name="T7" fmla="*/ 409 h 712"/>
                  <a:gd name="T8" fmla="*/ 1249 w 1321"/>
                  <a:gd name="T9" fmla="*/ 436 h 712"/>
                  <a:gd name="T10" fmla="*/ 1224 w 1321"/>
                  <a:gd name="T11" fmla="*/ 459 h 712"/>
                  <a:gd name="T12" fmla="*/ 1193 w 1321"/>
                  <a:gd name="T13" fmla="*/ 479 h 712"/>
                  <a:gd name="T14" fmla="*/ 1151 w 1321"/>
                  <a:gd name="T15" fmla="*/ 498 h 712"/>
                  <a:gd name="T16" fmla="*/ 1104 w 1321"/>
                  <a:gd name="T17" fmla="*/ 515 h 712"/>
                  <a:gd name="T18" fmla="*/ 1051 w 1321"/>
                  <a:gd name="T19" fmla="*/ 529 h 712"/>
                  <a:gd name="T20" fmla="*/ 992 w 1321"/>
                  <a:gd name="T21" fmla="*/ 541 h 712"/>
                  <a:gd name="T22" fmla="*/ 931 w 1321"/>
                  <a:gd name="T23" fmla="*/ 550 h 712"/>
                  <a:gd name="T24" fmla="*/ 862 w 1321"/>
                  <a:gd name="T25" fmla="*/ 558 h 712"/>
                  <a:gd name="T26" fmla="*/ 793 w 1321"/>
                  <a:gd name="T27" fmla="*/ 563 h 712"/>
                  <a:gd name="T28" fmla="*/ 765 w 1321"/>
                  <a:gd name="T29" fmla="*/ 565 h 712"/>
                  <a:gd name="T30" fmla="*/ 458 w 1321"/>
                  <a:gd name="T31" fmla="*/ 565 h 712"/>
                  <a:gd name="T32" fmla="*/ 454 w 1321"/>
                  <a:gd name="T33" fmla="*/ 565 h 712"/>
                  <a:gd name="T34" fmla="*/ 393 w 1321"/>
                  <a:gd name="T35" fmla="*/ 561 h 712"/>
                  <a:gd name="T36" fmla="*/ 335 w 1321"/>
                  <a:gd name="T37" fmla="*/ 558 h 712"/>
                  <a:gd name="T38" fmla="*/ 280 w 1321"/>
                  <a:gd name="T39" fmla="*/ 552 h 712"/>
                  <a:gd name="T40" fmla="*/ 227 w 1321"/>
                  <a:gd name="T41" fmla="*/ 547 h 712"/>
                  <a:gd name="T42" fmla="*/ 179 w 1321"/>
                  <a:gd name="T43" fmla="*/ 537 h 712"/>
                  <a:gd name="T44" fmla="*/ 135 w 1321"/>
                  <a:gd name="T45" fmla="*/ 525 h 712"/>
                  <a:gd name="T46" fmla="*/ 98 w 1321"/>
                  <a:gd name="T47" fmla="*/ 514 h 712"/>
                  <a:gd name="T48" fmla="*/ 65 w 1321"/>
                  <a:gd name="T49" fmla="*/ 500 h 712"/>
                  <a:gd name="T50" fmla="*/ 37 w 1321"/>
                  <a:gd name="T51" fmla="*/ 482 h 712"/>
                  <a:gd name="T52" fmla="*/ 18 w 1321"/>
                  <a:gd name="T53" fmla="*/ 462 h 712"/>
                  <a:gd name="T54" fmla="*/ 6 w 1321"/>
                  <a:gd name="T55" fmla="*/ 439 h 712"/>
                  <a:gd name="T56" fmla="*/ 0 w 1321"/>
                  <a:gd name="T57" fmla="*/ 416 h 712"/>
                  <a:gd name="T58" fmla="*/ 0 w 1321"/>
                  <a:gd name="T59" fmla="*/ 412 h 712"/>
                  <a:gd name="T60" fmla="*/ 4 w 1321"/>
                  <a:gd name="T61" fmla="*/ 386 h 712"/>
                  <a:gd name="T62" fmla="*/ 16 w 1321"/>
                  <a:gd name="T63" fmla="*/ 354 h 712"/>
                  <a:gd name="T64" fmla="*/ 49 w 1321"/>
                  <a:gd name="T65" fmla="*/ 293 h 712"/>
                  <a:gd name="T66" fmla="*/ 90 w 1321"/>
                  <a:gd name="T67" fmla="*/ 237 h 712"/>
                  <a:gd name="T68" fmla="*/ 141 w 1321"/>
                  <a:gd name="T69" fmla="*/ 186 h 712"/>
                  <a:gd name="T70" fmla="*/ 196 w 1321"/>
                  <a:gd name="T71" fmla="*/ 140 h 712"/>
                  <a:gd name="T72" fmla="*/ 260 w 1321"/>
                  <a:gd name="T73" fmla="*/ 99 h 712"/>
                  <a:gd name="T74" fmla="*/ 329 w 1321"/>
                  <a:gd name="T75" fmla="*/ 65 h 712"/>
                  <a:gd name="T76" fmla="*/ 399 w 1321"/>
                  <a:gd name="T77" fmla="*/ 37 h 712"/>
                  <a:gd name="T78" fmla="*/ 479 w 1321"/>
                  <a:gd name="T79" fmla="*/ 17 h 712"/>
                  <a:gd name="T80" fmla="*/ 559 w 1321"/>
                  <a:gd name="T81" fmla="*/ 4 h 712"/>
                  <a:gd name="T82" fmla="*/ 642 w 1321"/>
                  <a:gd name="T83" fmla="*/ 0 h 712"/>
                  <a:gd name="T84" fmla="*/ 642 w 1321"/>
                  <a:gd name="T85" fmla="*/ 0 h 712"/>
                  <a:gd name="T86" fmla="*/ 731 w 1321"/>
                  <a:gd name="T87" fmla="*/ 4 h 712"/>
                  <a:gd name="T88" fmla="*/ 815 w 1321"/>
                  <a:gd name="T89" fmla="*/ 18 h 712"/>
                  <a:gd name="T90" fmla="*/ 897 w 1321"/>
                  <a:gd name="T91" fmla="*/ 42 h 712"/>
                  <a:gd name="T92" fmla="*/ 972 w 1321"/>
                  <a:gd name="T93" fmla="*/ 71 h 712"/>
                  <a:gd name="T94" fmla="*/ 1042 w 1321"/>
                  <a:gd name="T95" fmla="*/ 109 h 712"/>
                  <a:gd name="T96" fmla="*/ 1106 w 1321"/>
                  <a:gd name="T97" fmla="*/ 154 h 712"/>
                  <a:gd name="T98" fmla="*/ 1163 w 1321"/>
                  <a:gd name="T99" fmla="*/ 203 h 712"/>
                  <a:gd name="T100" fmla="*/ 1211 w 1321"/>
                  <a:gd name="T101" fmla="*/ 257 h 712"/>
                  <a:gd name="T102" fmla="*/ 1252 w 1321"/>
                  <a:gd name="T103" fmla="*/ 318 h 712"/>
                  <a:gd name="T104" fmla="*/ 1252 w 1321"/>
                  <a:gd name="T105" fmla="*/ 31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5375" name="Text Box 15"/>
            <p:cNvSpPr txBox="1">
              <a:spLocks noChangeArrowheads="1"/>
            </p:cNvSpPr>
            <p:nvPr/>
          </p:nvSpPr>
          <p:spPr bwMode="gray">
            <a:xfrm>
              <a:off x="4070" y="2028"/>
              <a:ext cx="159" cy="1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2</a:t>
              </a:r>
              <a:endPara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53256" name="Text Box 16"/>
          <p:cNvSpPr txBox="1">
            <a:spLocks noChangeArrowheads="1"/>
          </p:cNvSpPr>
          <p:nvPr/>
        </p:nvSpPr>
        <p:spPr bwMode="auto">
          <a:xfrm>
            <a:off x="-500098" y="2571744"/>
            <a:ext cx="578647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ориентироваться в информационном пространстве;</a:t>
            </a:r>
          </a:p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3257" name="Rectangle 17"/>
          <p:cNvSpPr>
            <a:spLocks noChangeArrowheads="1"/>
          </p:cNvSpPr>
          <p:nvPr/>
        </p:nvSpPr>
        <p:spPr bwMode="gray">
          <a:xfrm>
            <a:off x="214282" y="3643314"/>
            <a:ext cx="5686425" cy="720725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самостоятельно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конструировать свои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знания;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429256" y="3500438"/>
            <a:ext cx="1098550" cy="1012825"/>
            <a:chOff x="3552" y="3339"/>
            <a:chExt cx="412" cy="392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53269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25193E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53270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52 w 1321"/>
                  <a:gd name="T1" fmla="*/ 318 h 712"/>
                  <a:gd name="T2" fmla="*/ 1268 w 1321"/>
                  <a:gd name="T3" fmla="*/ 351 h 712"/>
                  <a:gd name="T4" fmla="*/ 1271 w 1321"/>
                  <a:gd name="T5" fmla="*/ 381 h 712"/>
                  <a:gd name="T6" fmla="*/ 1266 w 1321"/>
                  <a:gd name="T7" fmla="*/ 409 h 712"/>
                  <a:gd name="T8" fmla="*/ 1249 w 1321"/>
                  <a:gd name="T9" fmla="*/ 436 h 712"/>
                  <a:gd name="T10" fmla="*/ 1224 w 1321"/>
                  <a:gd name="T11" fmla="*/ 459 h 712"/>
                  <a:gd name="T12" fmla="*/ 1193 w 1321"/>
                  <a:gd name="T13" fmla="*/ 479 h 712"/>
                  <a:gd name="T14" fmla="*/ 1151 w 1321"/>
                  <a:gd name="T15" fmla="*/ 498 h 712"/>
                  <a:gd name="T16" fmla="*/ 1104 w 1321"/>
                  <a:gd name="T17" fmla="*/ 515 h 712"/>
                  <a:gd name="T18" fmla="*/ 1051 w 1321"/>
                  <a:gd name="T19" fmla="*/ 529 h 712"/>
                  <a:gd name="T20" fmla="*/ 992 w 1321"/>
                  <a:gd name="T21" fmla="*/ 541 h 712"/>
                  <a:gd name="T22" fmla="*/ 931 w 1321"/>
                  <a:gd name="T23" fmla="*/ 550 h 712"/>
                  <a:gd name="T24" fmla="*/ 862 w 1321"/>
                  <a:gd name="T25" fmla="*/ 558 h 712"/>
                  <a:gd name="T26" fmla="*/ 793 w 1321"/>
                  <a:gd name="T27" fmla="*/ 563 h 712"/>
                  <a:gd name="T28" fmla="*/ 765 w 1321"/>
                  <a:gd name="T29" fmla="*/ 565 h 712"/>
                  <a:gd name="T30" fmla="*/ 458 w 1321"/>
                  <a:gd name="T31" fmla="*/ 565 h 712"/>
                  <a:gd name="T32" fmla="*/ 454 w 1321"/>
                  <a:gd name="T33" fmla="*/ 565 h 712"/>
                  <a:gd name="T34" fmla="*/ 393 w 1321"/>
                  <a:gd name="T35" fmla="*/ 561 h 712"/>
                  <a:gd name="T36" fmla="*/ 335 w 1321"/>
                  <a:gd name="T37" fmla="*/ 558 h 712"/>
                  <a:gd name="T38" fmla="*/ 280 w 1321"/>
                  <a:gd name="T39" fmla="*/ 552 h 712"/>
                  <a:gd name="T40" fmla="*/ 227 w 1321"/>
                  <a:gd name="T41" fmla="*/ 547 h 712"/>
                  <a:gd name="T42" fmla="*/ 179 w 1321"/>
                  <a:gd name="T43" fmla="*/ 537 h 712"/>
                  <a:gd name="T44" fmla="*/ 135 w 1321"/>
                  <a:gd name="T45" fmla="*/ 525 h 712"/>
                  <a:gd name="T46" fmla="*/ 98 w 1321"/>
                  <a:gd name="T47" fmla="*/ 514 h 712"/>
                  <a:gd name="T48" fmla="*/ 65 w 1321"/>
                  <a:gd name="T49" fmla="*/ 500 h 712"/>
                  <a:gd name="T50" fmla="*/ 37 w 1321"/>
                  <a:gd name="T51" fmla="*/ 482 h 712"/>
                  <a:gd name="T52" fmla="*/ 18 w 1321"/>
                  <a:gd name="T53" fmla="*/ 462 h 712"/>
                  <a:gd name="T54" fmla="*/ 6 w 1321"/>
                  <a:gd name="T55" fmla="*/ 439 h 712"/>
                  <a:gd name="T56" fmla="*/ 0 w 1321"/>
                  <a:gd name="T57" fmla="*/ 416 h 712"/>
                  <a:gd name="T58" fmla="*/ 0 w 1321"/>
                  <a:gd name="T59" fmla="*/ 412 h 712"/>
                  <a:gd name="T60" fmla="*/ 4 w 1321"/>
                  <a:gd name="T61" fmla="*/ 386 h 712"/>
                  <a:gd name="T62" fmla="*/ 16 w 1321"/>
                  <a:gd name="T63" fmla="*/ 354 h 712"/>
                  <a:gd name="T64" fmla="*/ 49 w 1321"/>
                  <a:gd name="T65" fmla="*/ 293 h 712"/>
                  <a:gd name="T66" fmla="*/ 90 w 1321"/>
                  <a:gd name="T67" fmla="*/ 237 h 712"/>
                  <a:gd name="T68" fmla="*/ 141 w 1321"/>
                  <a:gd name="T69" fmla="*/ 186 h 712"/>
                  <a:gd name="T70" fmla="*/ 196 w 1321"/>
                  <a:gd name="T71" fmla="*/ 140 h 712"/>
                  <a:gd name="T72" fmla="*/ 260 w 1321"/>
                  <a:gd name="T73" fmla="*/ 99 h 712"/>
                  <a:gd name="T74" fmla="*/ 329 w 1321"/>
                  <a:gd name="T75" fmla="*/ 65 h 712"/>
                  <a:gd name="T76" fmla="*/ 399 w 1321"/>
                  <a:gd name="T77" fmla="*/ 37 h 712"/>
                  <a:gd name="T78" fmla="*/ 479 w 1321"/>
                  <a:gd name="T79" fmla="*/ 17 h 712"/>
                  <a:gd name="T80" fmla="*/ 559 w 1321"/>
                  <a:gd name="T81" fmla="*/ 4 h 712"/>
                  <a:gd name="T82" fmla="*/ 642 w 1321"/>
                  <a:gd name="T83" fmla="*/ 0 h 712"/>
                  <a:gd name="T84" fmla="*/ 642 w 1321"/>
                  <a:gd name="T85" fmla="*/ 0 h 712"/>
                  <a:gd name="T86" fmla="*/ 731 w 1321"/>
                  <a:gd name="T87" fmla="*/ 4 h 712"/>
                  <a:gd name="T88" fmla="*/ 815 w 1321"/>
                  <a:gd name="T89" fmla="*/ 18 h 712"/>
                  <a:gd name="T90" fmla="*/ 897 w 1321"/>
                  <a:gd name="T91" fmla="*/ 42 h 712"/>
                  <a:gd name="T92" fmla="*/ 972 w 1321"/>
                  <a:gd name="T93" fmla="*/ 71 h 712"/>
                  <a:gd name="T94" fmla="*/ 1042 w 1321"/>
                  <a:gd name="T95" fmla="*/ 109 h 712"/>
                  <a:gd name="T96" fmla="*/ 1106 w 1321"/>
                  <a:gd name="T97" fmla="*/ 154 h 712"/>
                  <a:gd name="T98" fmla="*/ 1163 w 1321"/>
                  <a:gd name="T99" fmla="*/ 203 h 712"/>
                  <a:gd name="T100" fmla="*/ 1211 w 1321"/>
                  <a:gd name="T101" fmla="*/ 257 h 712"/>
                  <a:gd name="T102" fmla="*/ 1252 w 1321"/>
                  <a:gd name="T103" fmla="*/ 318 h 712"/>
                  <a:gd name="T104" fmla="*/ 1252 w 1321"/>
                  <a:gd name="T105" fmla="*/ 31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5382" name="Text Box 22"/>
            <p:cNvSpPr txBox="1">
              <a:spLocks noChangeArrowheads="1"/>
            </p:cNvSpPr>
            <p:nvPr/>
          </p:nvSpPr>
          <p:spPr bwMode="gray">
            <a:xfrm>
              <a:off x="3704" y="3360"/>
              <a:ext cx="151" cy="1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3</a:t>
              </a:r>
              <a:endPara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53260" name="Rectangle 24"/>
          <p:cNvSpPr>
            <a:spLocks noChangeArrowheads="1"/>
          </p:cNvSpPr>
          <p:nvPr/>
        </p:nvSpPr>
        <p:spPr bwMode="gray">
          <a:xfrm>
            <a:off x="0" y="4643447"/>
            <a:ext cx="8429652" cy="642941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33AD8A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интегрировать знания из различных областей наук;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7858148" y="4429132"/>
            <a:ext cx="1103312" cy="1019175"/>
            <a:chOff x="2016" y="1920"/>
            <a:chExt cx="1680" cy="1680"/>
          </a:xfrm>
        </p:grpSpPr>
        <p:sp>
          <p:nvSpPr>
            <p:cNvPr id="53265" name="Oval 2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53266" name="Freeform 2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252 w 1321"/>
                <a:gd name="T1" fmla="*/ 318 h 712"/>
                <a:gd name="T2" fmla="*/ 1268 w 1321"/>
                <a:gd name="T3" fmla="*/ 351 h 712"/>
                <a:gd name="T4" fmla="*/ 1271 w 1321"/>
                <a:gd name="T5" fmla="*/ 381 h 712"/>
                <a:gd name="T6" fmla="*/ 1266 w 1321"/>
                <a:gd name="T7" fmla="*/ 409 h 712"/>
                <a:gd name="T8" fmla="*/ 1249 w 1321"/>
                <a:gd name="T9" fmla="*/ 436 h 712"/>
                <a:gd name="T10" fmla="*/ 1224 w 1321"/>
                <a:gd name="T11" fmla="*/ 459 h 712"/>
                <a:gd name="T12" fmla="*/ 1193 w 1321"/>
                <a:gd name="T13" fmla="*/ 479 h 712"/>
                <a:gd name="T14" fmla="*/ 1151 w 1321"/>
                <a:gd name="T15" fmla="*/ 498 h 712"/>
                <a:gd name="T16" fmla="*/ 1104 w 1321"/>
                <a:gd name="T17" fmla="*/ 515 h 712"/>
                <a:gd name="T18" fmla="*/ 1051 w 1321"/>
                <a:gd name="T19" fmla="*/ 529 h 712"/>
                <a:gd name="T20" fmla="*/ 992 w 1321"/>
                <a:gd name="T21" fmla="*/ 541 h 712"/>
                <a:gd name="T22" fmla="*/ 931 w 1321"/>
                <a:gd name="T23" fmla="*/ 550 h 712"/>
                <a:gd name="T24" fmla="*/ 862 w 1321"/>
                <a:gd name="T25" fmla="*/ 558 h 712"/>
                <a:gd name="T26" fmla="*/ 793 w 1321"/>
                <a:gd name="T27" fmla="*/ 563 h 712"/>
                <a:gd name="T28" fmla="*/ 765 w 1321"/>
                <a:gd name="T29" fmla="*/ 565 h 712"/>
                <a:gd name="T30" fmla="*/ 458 w 1321"/>
                <a:gd name="T31" fmla="*/ 565 h 712"/>
                <a:gd name="T32" fmla="*/ 454 w 1321"/>
                <a:gd name="T33" fmla="*/ 565 h 712"/>
                <a:gd name="T34" fmla="*/ 393 w 1321"/>
                <a:gd name="T35" fmla="*/ 561 h 712"/>
                <a:gd name="T36" fmla="*/ 335 w 1321"/>
                <a:gd name="T37" fmla="*/ 558 h 712"/>
                <a:gd name="T38" fmla="*/ 280 w 1321"/>
                <a:gd name="T39" fmla="*/ 552 h 712"/>
                <a:gd name="T40" fmla="*/ 227 w 1321"/>
                <a:gd name="T41" fmla="*/ 547 h 712"/>
                <a:gd name="T42" fmla="*/ 179 w 1321"/>
                <a:gd name="T43" fmla="*/ 537 h 712"/>
                <a:gd name="T44" fmla="*/ 135 w 1321"/>
                <a:gd name="T45" fmla="*/ 525 h 712"/>
                <a:gd name="T46" fmla="*/ 98 w 1321"/>
                <a:gd name="T47" fmla="*/ 514 h 712"/>
                <a:gd name="T48" fmla="*/ 65 w 1321"/>
                <a:gd name="T49" fmla="*/ 500 h 712"/>
                <a:gd name="T50" fmla="*/ 37 w 1321"/>
                <a:gd name="T51" fmla="*/ 482 h 712"/>
                <a:gd name="T52" fmla="*/ 18 w 1321"/>
                <a:gd name="T53" fmla="*/ 462 h 712"/>
                <a:gd name="T54" fmla="*/ 6 w 1321"/>
                <a:gd name="T55" fmla="*/ 439 h 712"/>
                <a:gd name="T56" fmla="*/ 0 w 1321"/>
                <a:gd name="T57" fmla="*/ 416 h 712"/>
                <a:gd name="T58" fmla="*/ 0 w 1321"/>
                <a:gd name="T59" fmla="*/ 412 h 712"/>
                <a:gd name="T60" fmla="*/ 4 w 1321"/>
                <a:gd name="T61" fmla="*/ 386 h 712"/>
                <a:gd name="T62" fmla="*/ 16 w 1321"/>
                <a:gd name="T63" fmla="*/ 354 h 712"/>
                <a:gd name="T64" fmla="*/ 49 w 1321"/>
                <a:gd name="T65" fmla="*/ 293 h 712"/>
                <a:gd name="T66" fmla="*/ 90 w 1321"/>
                <a:gd name="T67" fmla="*/ 237 h 712"/>
                <a:gd name="T68" fmla="*/ 141 w 1321"/>
                <a:gd name="T69" fmla="*/ 186 h 712"/>
                <a:gd name="T70" fmla="*/ 196 w 1321"/>
                <a:gd name="T71" fmla="*/ 140 h 712"/>
                <a:gd name="T72" fmla="*/ 260 w 1321"/>
                <a:gd name="T73" fmla="*/ 99 h 712"/>
                <a:gd name="T74" fmla="*/ 329 w 1321"/>
                <a:gd name="T75" fmla="*/ 65 h 712"/>
                <a:gd name="T76" fmla="*/ 399 w 1321"/>
                <a:gd name="T77" fmla="*/ 37 h 712"/>
                <a:gd name="T78" fmla="*/ 479 w 1321"/>
                <a:gd name="T79" fmla="*/ 17 h 712"/>
                <a:gd name="T80" fmla="*/ 559 w 1321"/>
                <a:gd name="T81" fmla="*/ 4 h 712"/>
                <a:gd name="T82" fmla="*/ 642 w 1321"/>
                <a:gd name="T83" fmla="*/ 0 h 712"/>
                <a:gd name="T84" fmla="*/ 642 w 1321"/>
                <a:gd name="T85" fmla="*/ 0 h 712"/>
                <a:gd name="T86" fmla="*/ 731 w 1321"/>
                <a:gd name="T87" fmla="*/ 4 h 712"/>
                <a:gd name="T88" fmla="*/ 815 w 1321"/>
                <a:gd name="T89" fmla="*/ 18 h 712"/>
                <a:gd name="T90" fmla="*/ 897 w 1321"/>
                <a:gd name="T91" fmla="*/ 42 h 712"/>
                <a:gd name="T92" fmla="*/ 972 w 1321"/>
                <a:gd name="T93" fmla="*/ 71 h 712"/>
                <a:gd name="T94" fmla="*/ 1042 w 1321"/>
                <a:gd name="T95" fmla="*/ 109 h 712"/>
                <a:gd name="T96" fmla="*/ 1106 w 1321"/>
                <a:gd name="T97" fmla="*/ 154 h 712"/>
                <a:gd name="T98" fmla="*/ 1163 w 1321"/>
                <a:gd name="T99" fmla="*/ 203 h 712"/>
                <a:gd name="T100" fmla="*/ 1211 w 1321"/>
                <a:gd name="T101" fmla="*/ 257 h 712"/>
                <a:gd name="T102" fmla="*/ 1252 w 1321"/>
                <a:gd name="T103" fmla="*/ 318 h 712"/>
                <a:gd name="T104" fmla="*/ 1252 w 1321"/>
                <a:gd name="T105" fmla="*/ 318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388" name="Text Box 28"/>
          <p:cNvSpPr txBox="1">
            <a:spLocks noChangeArrowheads="1"/>
          </p:cNvSpPr>
          <p:nvPr/>
        </p:nvSpPr>
        <p:spPr bwMode="gray">
          <a:xfrm>
            <a:off x="8286776" y="4714884"/>
            <a:ext cx="401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4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gray">
          <a:xfrm>
            <a:off x="500034" y="5715016"/>
            <a:ext cx="5143504" cy="709624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критически мыслить.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gray">
          <a:xfrm>
            <a:off x="5286380" y="5500702"/>
            <a:ext cx="1098550" cy="1001712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643C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34" name="Freeform 7"/>
          <p:cNvSpPr>
            <a:spLocks/>
          </p:cNvSpPr>
          <p:nvPr/>
        </p:nvSpPr>
        <p:spPr bwMode="gray">
          <a:xfrm>
            <a:off x="5429256" y="5643578"/>
            <a:ext cx="847453" cy="378027"/>
          </a:xfrm>
          <a:custGeom>
            <a:avLst/>
            <a:gdLst>
              <a:gd name="T0" fmla="*/ 1252 w 1321"/>
              <a:gd name="T1" fmla="*/ 318 h 712"/>
              <a:gd name="T2" fmla="*/ 1268 w 1321"/>
              <a:gd name="T3" fmla="*/ 351 h 712"/>
              <a:gd name="T4" fmla="*/ 1271 w 1321"/>
              <a:gd name="T5" fmla="*/ 381 h 712"/>
              <a:gd name="T6" fmla="*/ 1266 w 1321"/>
              <a:gd name="T7" fmla="*/ 409 h 712"/>
              <a:gd name="T8" fmla="*/ 1249 w 1321"/>
              <a:gd name="T9" fmla="*/ 436 h 712"/>
              <a:gd name="T10" fmla="*/ 1224 w 1321"/>
              <a:gd name="T11" fmla="*/ 459 h 712"/>
              <a:gd name="T12" fmla="*/ 1193 w 1321"/>
              <a:gd name="T13" fmla="*/ 479 h 712"/>
              <a:gd name="T14" fmla="*/ 1151 w 1321"/>
              <a:gd name="T15" fmla="*/ 498 h 712"/>
              <a:gd name="T16" fmla="*/ 1104 w 1321"/>
              <a:gd name="T17" fmla="*/ 515 h 712"/>
              <a:gd name="T18" fmla="*/ 1051 w 1321"/>
              <a:gd name="T19" fmla="*/ 529 h 712"/>
              <a:gd name="T20" fmla="*/ 992 w 1321"/>
              <a:gd name="T21" fmla="*/ 541 h 712"/>
              <a:gd name="T22" fmla="*/ 931 w 1321"/>
              <a:gd name="T23" fmla="*/ 550 h 712"/>
              <a:gd name="T24" fmla="*/ 862 w 1321"/>
              <a:gd name="T25" fmla="*/ 558 h 712"/>
              <a:gd name="T26" fmla="*/ 793 w 1321"/>
              <a:gd name="T27" fmla="*/ 563 h 712"/>
              <a:gd name="T28" fmla="*/ 765 w 1321"/>
              <a:gd name="T29" fmla="*/ 565 h 712"/>
              <a:gd name="T30" fmla="*/ 458 w 1321"/>
              <a:gd name="T31" fmla="*/ 565 h 712"/>
              <a:gd name="T32" fmla="*/ 454 w 1321"/>
              <a:gd name="T33" fmla="*/ 565 h 712"/>
              <a:gd name="T34" fmla="*/ 393 w 1321"/>
              <a:gd name="T35" fmla="*/ 561 h 712"/>
              <a:gd name="T36" fmla="*/ 335 w 1321"/>
              <a:gd name="T37" fmla="*/ 558 h 712"/>
              <a:gd name="T38" fmla="*/ 280 w 1321"/>
              <a:gd name="T39" fmla="*/ 552 h 712"/>
              <a:gd name="T40" fmla="*/ 227 w 1321"/>
              <a:gd name="T41" fmla="*/ 547 h 712"/>
              <a:gd name="T42" fmla="*/ 179 w 1321"/>
              <a:gd name="T43" fmla="*/ 537 h 712"/>
              <a:gd name="T44" fmla="*/ 135 w 1321"/>
              <a:gd name="T45" fmla="*/ 525 h 712"/>
              <a:gd name="T46" fmla="*/ 98 w 1321"/>
              <a:gd name="T47" fmla="*/ 514 h 712"/>
              <a:gd name="T48" fmla="*/ 65 w 1321"/>
              <a:gd name="T49" fmla="*/ 500 h 712"/>
              <a:gd name="T50" fmla="*/ 37 w 1321"/>
              <a:gd name="T51" fmla="*/ 482 h 712"/>
              <a:gd name="T52" fmla="*/ 18 w 1321"/>
              <a:gd name="T53" fmla="*/ 462 h 712"/>
              <a:gd name="T54" fmla="*/ 6 w 1321"/>
              <a:gd name="T55" fmla="*/ 439 h 712"/>
              <a:gd name="T56" fmla="*/ 0 w 1321"/>
              <a:gd name="T57" fmla="*/ 416 h 712"/>
              <a:gd name="T58" fmla="*/ 0 w 1321"/>
              <a:gd name="T59" fmla="*/ 412 h 712"/>
              <a:gd name="T60" fmla="*/ 4 w 1321"/>
              <a:gd name="T61" fmla="*/ 386 h 712"/>
              <a:gd name="T62" fmla="*/ 16 w 1321"/>
              <a:gd name="T63" fmla="*/ 354 h 712"/>
              <a:gd name="T64" fmla="*/ 49 w 1321"/>
              <a:gd name="T65" fmla="*/ 293 h 712"/>
              <a:gd name="T66" fmla="*/ 90 w 1321"/>
              <a:gd name="T67" fmla="*/ 237 h 712"/>
              <a:gd name="T68" fmla="*/ 141 w 1321"/>
              <a:gd name="T69" fmla="*/ 186 h 712"/>
              <a:gd name="T70" fmla="*/ 196 w 1321"/>
              <a:gd name="T71" fmla="*/ 140 h 712"/>
              <a:gd name="T72" fmla="*/ 260 w 1321"/>
              <a:gd name="T73" fmla="*/ 99 h 712"/>
              <a:gd name="T74" fmla="*/ 329 w 1321"/>
              <a:gd name="T75" fmla="*/ 65 h 712"/>
              <a:gd name="T76" fmla="*/ 399 w 1321"/>
              <a:gd name="T77" fmla="*/ 37 h 712"/>
              <a:gd name="T78" fmla="*/ 479 w 1321"/>
              <a:gd name="T79" fmla="*/ 17 h 712"/>
              <a:gd name="T80" fmla="*/ 559 w 1321"/>
              <a:gd name="T81" fmla="*/ 4 h 712"/>
              <a:gd name="T82" fmla="*/ 642 w 1321"/>
              <a:gd name="T83" fmla="*/ 0 h 712"/>
              <a:gd name="T84" fmla="*/ 642 w 1321"/>
              <a:gd name="T85" fmla="*/ 0 h 712"/>
              <a:gd name="T86" fmla="*/ 731 w 1321"/>
              <a:gd name="T87" fmla="*/ 4 h 712"/>
              <a:gd name="T88" fmla="*/ 815 w 1321"/>
              <a:gd name="T89" fmla="*/ 18 h 712"/>
              <a:gd name="T90" fmla="*/ 897 w 1321"/>
              <a:gd name="T91" fmla="*/ 42 h 712"/>
              <a:gd name="T92" fmla="*/ 972 w 1321"/>
              <a:gd name="T93" fmla="*/ 71 h 712"/>
              <a:gd name="T94" fmla="*/ 1042 w 1321"/>
              <a:gd name="T95" fmla="*/ 109 h 712"/>
              <a:gd name="T96" fmla="*/ 1106 w 1321"/>
              <a:gd name="T97" fmla="*/ 154 h 712"/>
              <a:gd name="T98" fmla="*/ 1163 w 1321"/>
              <a:gd name="T99" fmla="*/ 203 h 712"/>
              <a:gd name="T100" fmla="*/ 1211 w 1321"/>
              <a:gd name="T101" fmla="*/ 257 h 712"/>
              <a:gd name="T102" fmla="*/ 1252 w 1321"/>
              <a:gd name="T103" fmla="*/ 318 h 712"/>
              <a:gd name="T104" fmla="*/ 1252 w 1321"/>
              <a:gd name="T105" fmla="*/ 318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lin ang="54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gray">
          <a:xfrm>
            <a:off x="5643570" y="5786454"/>
            <a:ext cx="4042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5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322</Words>
  <Application>Microsoft Office PowerPoint</Application>
  <PresentationFormat>Экран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 основе исследовательской деятельности лежат:</vt:lpstr>
      <vt:lpstr>Что мне интересно больше всего? Чем я хочу заниматься в первую очередь? Чем я чаще всего занимаюсь в свободное время? О чём хотелось бы узнать как можно больше? Чем я мог бы гордиться? </vt:lpstr>
      <vt:lpstr>Тема может быть:  фантастической (ребенок выдвигает какую-то фантастическую гипотезу);  экспериментальной; изобретательской; теоретической.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61</cp:revision>
  <dcterms:created xsi:type="dcterms:W3CDTF">2012-06-08T07:04:45Z</dcterms:created>
  <dcterms:modified xsi:type="dcterms:W3CDTF">2012-06-11T06:52:50Z</dcterms:modified>
</cp:coreProperties>
</file>