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70" r:id="rId3"/>
    <p:sldId id="263" r:id="rId4"/>
    <p:sldId id="264" r:id="rId5"/>
    <p:sldId id="257" r:id="rId6"/>
    <p:sldId id="258" r:id="rId7"/>
    <p:sldId id="259" r:id="rId8"/>
    <p:sldId id="261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C98CE-0096-4F78-8FD3-D9B5DD077BED}" type="datetimeFigureOut">
              <a:rPr lang="ru-RU" smtClean="0"/>
              <a:t>22.02.2014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5853E-37BD-42C5-8533-FC490765D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824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search_images?q=&#1082;&#1072;&#1088;&#1090;&#1080;&#1085;&#1082;&#1072;+&#1103;&#1075;&#1086;&#1076;&#1072;+&#1082;&#1083;&#1091;&#1073;&#1085;&#1080;&#1082;&#1072;&amp;us=14&amp;usln=3#w=600&amp;h=450&amp;s=70867&amp;pic=http%3A%2F%2F5sadov.ru%2Fistrawberry%2F126_130.jpg&amp;page=http%3A%2F%2F5sadov.ru%2Fstrawberry" TargetMode="External"/><Relationship Id="rId7" Type="http://schemas.openxmlformats.org/officeDocument/2006/relationships/hyperlink" Target="http://go.mail.ru/search_images?q=%D0%BA%D0%B0%D1%80%D1%82%D0%B8%D0%BD%D0%BA%D0%B0+%D0%BC%D0%BE%D0%BB%D0%BE%D0%BA%D0%BE#w=500&amp;h=478&amp;s=115699&amp;pic=http%3A%2F%2Fblog.fitneslife.ru%2Fwp-content%2Fuploads%2F2010%2F11%2Fmoloko.jpg&amp;page=http%3A%2F%" TargetMode="External"/><Relationship Id="rId2" Type="http://schemas.openxmlformats.org/officeDocument/2006/relationships/hyperlink" Target="http://go.mail.ru/search_images?q=&#1082;&#1072;&#1088;&#1090;&#1080;&#1085;&#1082;&#1072;+&#1076;&#1077;&#1074;&#1086;&#1095;&#1082;&#1072;#w=500&amp;h=698&amp;s=56607&amp;pic=http%3A%2F%2Fjpg.st.klumba.ua%2Fimg%2Fusers%2Favatars%2Foriginal%2F140%2Favatar-13989720120203192423.jpg&amp;page=http%3A%2F%2Fsoundtop.ru%2Foriginal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.mail.ru/search_images?q=&#1082;&#1072;&#1088;&#1090;&#1080;&#1085;&#1082;&#1072;+&#1103;&#1073;&#1083;&#1086;&#1082;&#1086;#w=345&amp;h=348&amp;s=10700&amp;pic=http%3A%2F%2Fwww.1tvnet.ru%2Fimages%2Fnews_Malashenko%2F%25D1%258F%25D0%25B1%" TargetMode="External"/><Relationship Id="rId5" Type="http://schemas.openxmlformats.org/officeDocument/2006/relationships/hyperlink" Target="http://go.mail.ru/search_images?q=&#1082;&#1072;&#1088;&#1090;&#1080;&#1085;&#1082;&#1072;+&#1084;&#1077;&#1089;&#1103;&#1094;#w=777&amp;h=690&amp;s=103582&amp;pic=http%3A%2F%2Fwww.weblancer.net%2Ffiles%2Fportfolio%2F345%2F34573%2F95601.jpg&amp;page=http%3A%2F%2Fwww.liveinternet.ru%2Fusers%2F3832802%2Fpage1.sh" TargetMode="External"/><Relationship Id="rId4" Type="http://schemas.openxmlformats.org/officeDocument/2006/relationships/hyperlink" Target="http://go.mail.ru/search_images?q=&#1082;&#1072;&#1088;&#1090;&#1080;&#1085;&#1082;&#1072;+&#1084;&#1072;&#1083;&#1100;&#1095;&#1080;&#1082;#w=350&amp;h=411&amp;s=88078&amp;pic=http%3A%2F%2Falimero.ru%2Fuploads%2Fimages%2F00%2F00%2F25%2F2011%2F03%2F14%2Fb28659.jpg&amp;page=http%3A%2F%2Flonovo.ru%2F%25D0%25B2%25D0%2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go.mail.ru/search_images?q=%D0%BA%D0%B0%D1%80%D1%82%D0%B8%D0%BD%D0%BA%D0%B0+%D1%81%D0%BC%D0%B0%D0%B9%D0%BB%D0%B8%D0%BA#w=1024&amp;h=768&amp;s=153056&amp;pic=http%3A%2F%2Feconomic-fct.ru%2Ffiles%2F0%2F2V77I3W83c.jpg&amp;page=http%3A%2F%2Feconomic-fct.ru%2Fnews%2" TargetMode="External"/><Relationship Id="rId3" Type="http://schemas.openxmlformats.org/officeDocument/2006/relationships/hyperlink" Target="http://go.mail.ru/search_images?q=&#1082;&#1072;&#1088;&#1090;&#1080;&#1085;&#1082;&#1072;+&#1082;&#1086;&#1088;&#1086;&#1074;&#1072;#w=800&amp;h=600&amp;s=96985&amp;pic=http%3A%2F%2Foboi.adminka.info%2Fflower%2Fkorova.jpg&amp;page=http%3A%2F%2Foboi.adminka.info%" TargetMode="External"/><Relationship Id="rId7" Type="http://schemas.openxmlformats.org/officeDocument/2006/relationships/hyperlink" Target="http://go.mail.ru/search_images?q=&#1082;&#1072;&#1088;&#1090;&#1080;&#1085;&#1082;&#1072;&#1089;&#1086;&#1083;&#1085;&#1099;&#1096;&#1082;&#1072;#w=346&amp;h=260&amp;s=18484&amp;pic=http%3A%2F%2Fadmmegion.ru%2Fupload%2Fiblock%2F22f%2Fsolnyshko-v-ladoshke.jpg&amp;page=http%3" TargetMode="External"/><Relationship Id="rId2" Type="http://schemas.openxmlformats.org/officeDocument/2006/relationships/hyperlink" Target="http://go.mail.ru/search_images?q=&#1082;&#1072;&#1088;&#1090;&#1080;&#1085;&#1082;&#1072;%20&#1089;&#1086;&#1073;&#1072;&#1082;&#1072;&amp;fr=web&amp;rch=l&amp;jsa=1#w=650&amp;h=432&amp;s=29448&amp;pic=http%3A%2F%2Fstrana-sovetov.com%2Fimages%2Fstories%2Ftip%2Fanimals%2Fdistemper_big.jpg&amp;page=http%3A%2F%2Fstrana-sovetov.com%2Fanimals%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.mail.ru/search_images?q=&#1082;&#1072;&#1088;&#1090;&#1080;&#1085;&#1082;&#1072;+&#1087;&#1077;&#1090;&#1091;&#1093;#w=1024&amp;h=768&amp;s=93818&amp;pic=http%3A%2F%2Fcosmozona.ru%2Fuploads%2Fposts%2F2012-07%2F1341743905_76.jpg&amp;page=http%3A%2F%2Fcosmozona.ru%" TargetMode="External"/><Relationship Id="rId5" Type="http://schemas.openxmlformats.org/officeDocument/2006/relationships/hyperlink" Target="http://go.mail.ru/search_images?q=%D0%BA%D0%B0%D1%80%D1%82%D0%B8%D0%BD%D0%BA%D0%B0+%D0%BB%D0%BE%D1%81%D1%8C#w=600&amp;h=450&amp;s=258838&amp;pic=http%3A%2F%2Fdic.academic.ru%2Fpictures%2Fwiki%2Ffiles%2F76%2FLonesome-Lake-Moose.jpg&amp;page=http%3A%2F%2Fpiterhunt." TargetMode="External"/><Relationship Id="rId4" Type="http://schemas.openxmlformats.org/officeDocument/2006/relationships/hyperlink" Target="http://go.mail.ru/search_images?q=&#1082;&#1072;&#1088;&#1090;&#1080;&#1085;&#1082;&#1072;+&#1082;&#1086;&#1079;&#1072;#w=250&amp;h=333&amp;s=20303&amp;pic=http%3A%2F%2Ffermer02.ru%2Fuploads%2Fposts%2F2009-04%2F1238892400_zaa.jpg&amp;page=http%3A%2F%2Ffermer02.ru%2F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6421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  <a:b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класс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06531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 имени </a:t>
            </a:r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существительного</a:t>
            </a:r>
          </a:p>
          <a:p>
            <a:pPr marL="0" indent="0" algn="r">
              <a:buNone/>
            </a:pPr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учитель </a:t>
            </a:r>
          </a:p>
          <a:p>
            <a:pPr marL="0" indent="0" algn="r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начальных классов </a:t>
            </a:r>
          </a:p>
          <a:p>
            <a:pPr marL="0" indent="0" algn="r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«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№15» </a:t>
            </a:r>
          </a:p>
          <a:p>
            <a:pPr marL="0" indent="0" algn="r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Мамонтова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Э.Г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r">
              <a:buNone/>
            </a:pP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ород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Сыктывкар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6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по правилу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46512"/>
            <a:ext cx="3834172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именам существительным мужского рода можно заменить местоимением 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068960"/>
            <a:ext cx="3834172" cy="12926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 именам существительным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женского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рода можно заменить местоимением …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4653136"/>
            <a:ext cx="3744416" cy="12926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 именам существительным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среднего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рода можно заменить местоимением …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919666" y="1629571"/>
            <a:ext cx="1886735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н, мой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19666" y="3128774"/>
            <a:ext cx="211583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она, моя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19666" y="4797152"/>
            <a:ext cx="2075889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оно, моё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88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Задание 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Распредели  слова по родам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844824"/>
            <a:ext cx="233371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Мужской род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1844824"/>
            <a:ext cx="2305759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Женский род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1844824"/>
            <a:ext cx="224067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Средний род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4581128"/>
            <a:ext cx="15392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Девочка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72925" y="4581128"/>
            <a:ext cx="177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Мальчик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8304" y="4581128"/>
            <a:ext cx="1456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Молоко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8144" y="4581128"/>
            <a:ext cx="1430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Яблоко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4581128"/>
            <a:ext cx="1240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Месяц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4581128"/>
            <a:ext cx="1128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Ягода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jpg.st.klumba.ua/img/users/avatars/original/140/avatar-139897-201202031924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9200"/>
            <a:ext cx="824733" cy="95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go2.imgsmail.ru/imgpreview?key=http%3A//5sadov.ru/istrawberry/126_130.jpg&amp;mb=imgdb_preview_12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506" y="5229198"/>
            <a:ext cx="1253596" cy="11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go2.imgsmail.ru/imgpreview?key=http%3A//alimero.ru/uploads/images/00/00/25/2011/03/14/b28659.jpg&amp;mb=imgdb_preview_4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195" y="5117114"/>
            <a:ext cx="1008112" cy="126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go3.imgsmail.ru/imgpreview?key=http%3A//www.weblancer.net/files/portfolio/345/34573/95601.jpg&amp;mb=imgdb_preview_9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43" y="5108137"/>
            <a:ext cx="1253416" cy="144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go3.imgsmail.ru/imgpreview?key=http%3A//www.1tvnet.ru/images/news_Malashenko/%25D1%258F%25D0%25B1%25D0%25BB%25D0%25BE%25D0%25BA%25D0%25BE3.jpg&amp;mb=imgdb_preview_112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167" y="5161433"/>
            <a:ext cx="1296145" cy="128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blog.fitneslife.ru/wp-content/uploads/2010/11/molok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053358"/>
            <a:ext cx="1626582" cy="155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05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3 -0.02755 C 0.01528 -0.03542 0.00972 -0.03195 0.02605 -0.03426 C 0.06146 -0.03912 0.054 -0.0382 0.08507 -0.04074 C 0.09462 -0.04445 0.10782 -0.04653 0.11615 -0.05394 C 0.1231 -0.05996 0.13126 -0.06366 0.13924 -0.0669 C 0.15122 -0.08334 0.13629 -0.06435 0.1507 -0.07801 C 0.16129 -0.08773 0.15001 -0.08218 0.16042 -0.08635 C 0.16355 -0.08912 0.16719 -0.09028 0.17032 -0.09306 C 0.17223 -0.09468 0.17327 -0.09769 0.17518 -0.09954 C 0.18577 -0.10973 0.1849 -0.1088 0.19323 -0.11273 C 0.1981 -0.11922 0.20365 -0.12523 0.20799 -0.13241 C 0.21025 -0.13611 0.21198 -0.14028 0.21459 -0.14329 C 0.2158 -0.14468 0.21771 -0.14468 0.21945 -0.14537 C 0.22327 -0.15324 0.22605 -0.15579 0.23264 -0.15857 C 0.23594 -0.17199 0.24202 -0.16806 0.24896 -0.17616 C 0.26268 -0.19213 0.2533 -0.1875 0.26702 -0.19144 C 0.27431 -0.20116 0.28473 -0.20625 0.29167 -0.21551 C 0.3007 -0.22755 0.31025 -0.23935 0.32119 -0.24815 C 0.32882 -0.26204 0.32414 -0.2544 0.33594 -0.27014 C 0.33751 -0.27223 0.3408 -0.27662 0.3408 -0.27639 C 0.34306 -0.2919 0.35053 -0.29931 0.35556 -0.31343 C 0.35799 -0.31991 0.35973 -0.32662 0.36216 -0.3331 C 0.36303 -0.33542 0.36494 -0.34236 0.36546 -0.33982 C 0.36702 -0.33287 0.36546 -0.32523 0.36546 -0.31783 " pathEditMode="relative" rAng="0" ptsTypes="fffffffffffffffffffffffA"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21" y="-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8 -0.02269 C 0.05139 -0.02593 0.06146 -0.03333 0.07205 -0.03796 C 0.07535 -0.03935 0.07865 -0.04097 0.08195 -0.04236 C 0.08351 -0.04306 0.08681 -0.04445 0.08681 -0.04421 C 0.09323 -0.05023 0.1007 -0.05463 0.10816 -0.05764 C 0.12153 -0.06968 0.10504 -0.05579 0.11789 -0.06412 C 0.129 -0.0713 0.11667 -0.06528 0.12778 -0.07523 C 0.1316 -0.07871 0.13646 -0.0794 0.1408 -0.08171 C 0.14688 -0.08958 0.15417 -0.09352 0.16216 -0.09699 C 0.1665 -0.10533 0.17292 -0.11366 0.18021 -0.11667 C 0.18247 -0.11875 0.18473 -0.12083 0.18681 -0.12315 C 0.18855 -0.125 0.18976 -0.12778 0.19167 -0.12963 C 0.2099 -0.14815 0.1915 -0.12546 0.20487 -0.14259 C 0.20782 -0.15533 0.204 -0.14398 0.21129 -0.15371 C 0.21511 -0.1588 0.21667 -0.16736 0.21962 -0.17338 C 0.22171 -0.18195 0.22292 -0.18565 0.22934 -0.18866 C 0.23177 -0.19769 0.23525 -0.20695 0.23924 -0.21482 C 0.24271 -0.22917 0.24601 -0.24398 0.24254 -0.25857 C 0.2415 -0.25347 0.23993 -0.24838 0.23924 -0.24329 C 0.23837 -0.2375 0.23924 -0.23125 0.23768 -0.2257 C 0.23681 -0.22269 0.23421 -0.22153 0.23264 -0.21921 C 0.23143 -0.21713 0.22934 -0.21273 0.22934 -0.2125 " pathEditMode="relative" rAng="0" ptsTypes="fffffffffffffffffffff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60" y="-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3 -0.01505 C -0.02987 -0.02246 -0.0316 -0.02963 -0.03316 -0.03704 C -0.03525 -0.04676 -0.04601 -0.05093 -0.05122 -0.05672 C -0.0566 -0.06273 -0.06112 -0.06991 -0.06598 -0.07639 C -0.06754 -0.07848 -0.07101 -0.08287 -0.07101 -0.08264 C -0.07483 -0.09769 -0.06893 -0.0801 -0.08073 -0.09607 C -0.09202 -0.11111 -0.07969 -0.1044 -0.09046 -0.10903 C -0.09341 -0.12014 -0.10348 -0.12523 -0.11025 -0.13287 C -0.11407 -0.13727 -0.11806 -0.14144 -0.12171 -0.14607 C -0.12309 -0.14792 -0.12344 -0.15093 -0.125 -0.15255 C -0.12639 -0.15394 -0.12848 -0.15371 -0.12987 -0.15486 C -0.13386 -0.1581 -0.1375 -0.16204 -0.14132 -0.16574 C -0.15469 -0.17848 -0.13473 -0.1676 -0.14948 -0.17454 C -0.16077 -0.18935 -0.15556 -0.18403 -0.16424 -0.1919 C -0.16684 -0.20185 -0.17344 -0.21065 -0.179 -0.21829 C -0.18334 -0.23449 -0.17709 -0.21389 -0.18559 -0.23125 C -0.19046 -0.24121 -0.19341 -0.25023 -0.19879 -0.25973 C -0.20174 -0.27223 -0.19914 -0.26459 -0.21025 -0.2794 C -0.21164 -0.28125 -0.21198 -0.28426 -0.21355 -0.28588 C -0.21789 -0.29074 -0.22309 -0.29121 -0.2283 -0.2926 C -0.23629 -0.29954 -0.24532 -0.30255 -0.25452 -0.30556 C -0.26025 -0.31088 -0.25747 -0.30973 -0.26268 -0.30973 " pathEditMode="relative" rAng="0" ptsTypes="fffffffffffffffffffffA"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19" y="-1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82 -0.02662 C -0.07969 -0.03472 -0.04357 -0.02222 -0.06528 -0.0331 C -0.07552 -0.0382 -0.0875 -0.04028 -0.09809 -0.0419 C -0.11267 -0.04746 -0.12725 -0.05255 -0.14236 -0.05486 C -0.1526 -0.05949 -0.16146 -0.06574 -0.17187 -0.06806 C -0.18802 -0.07871 -0.16597 -0.06551 -0.19149 -0.07454 C -0.19618 -0.07616 -0.20173 -0.08264 -0.20625 -0.08565 C -0.21319 -0.09028 -0.21996 -0.09259 -0.2276 -0.09421 C -0.23576 -0.09861 -0.24375 -0.10463 -0.25225 -0.10741 C -0.26371 -0.11783 -0.24913 -0.10579 -0.26528 -0.11389 C -0.26719 -0.11482 -0.26823 -0.11759 -0.27014 -0.11829 C -0.27396 -0.11991 -0.27795 -0.11991 -0.28177 -0.1206 C -0.28889 -0.12708 -0.29635 -0.13125 -0.30469 -0.13333 C -0.31094 -0.13912 -0.31753 -0.13958 -0.3243 -0.14445 C -0.32673 -0.1463 -0.3283 -0.14977 -0.3309 -0.15093 C -0.33507 -0.15278 -0.33958 -0.15232 -0.34392 -0.15301 C -0.35555 -0.15741 -0.36684 -0.16134 -0.37847 -0.16621 C -0.38663 -0.17454 -0.38923 -0.17685 -0.39965 -0.1794 C -0.40989 -0.18496 -0.40503 -0.1838 -0.41441 -0.1838 " pathEditMode="relative" rAng="0" ptsTypes="ffffffffffffffffff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17" y="-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1 -0.02894 C 0.02378 -0.03866 0.02395 -0.05046 0.02951 -0.06181 C 0.03003 -0.06389 0.03038 -0.06621 0.03107 -0.06829 C 0.03194 -0.0706 0.03368 -0.07222 0.03437 -0.07477 C 0.03541 -0.07894 0.03506 -0.08357 0.03593 -0.08796 C 0.03663 -0.09167 0.03819 -0.09514 0.03923 -0.09884 C 0.04097 -0.11158 0.04375 -0.12315 0.04913 -0.13357 C 0.05052 -0.14884 0.0526 -0.16019 0.05902 -0.17292 C 0.06336 -0.1919 0.06805 -0.21574 0.07864 -0.22986 C 0.08072 -0.23866 0.08437 -0.24421 0.08854 -0.25162 C 0.09201 -0.27639 0.10816 -0.29583 0.10816 -0.32153 " pathEditMode="relative" rAng="0" ptsTypes="ffffffffff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-1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 -0.06991 C -0.01406 -0.1338 -0.01181 -0.10347 -0.01649 -0.16134 C -0.01701 -0.18241 -0.00764 -0.21852 -0.02639 -0.22708 C -0.05035 -0.22454 -0.04045 -0.22477 -0.0559 -0.22477 " pathEditMode="relative" rAng="0" ptsTypes="fff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" y="-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Используемые ресурсы: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Девочка</a:t>
            </a:r>
          </a:p>
          <a:p>
            <a:pPr marL="0" indent="0">
              <a:buNone/>
            </a:pPr>
            <a:r>
              <a:rPr lang="en-US" sz="1200" dirty="0">
                <a:hlinkClick r:id="rId2"/>
              </a:rPr>
              <a:t>http://go.mail.ru/search_images?q=</a:t>
            </a:r>
            <a:r>
              <a:rPr lang="ru-RU" sz="1200" dirty="0" err="1">
                <a:hlinkClick r:id="rId2"/>
              </a:rPr>
              <a:t>картинка+девочка</a:t>
            </a:r>
            <a:r>
              <a:rPr lang="ru-RU" sz="1200" dirty="0">
                <a:hlinkClick r:id="rId2"/>
              </a:rPr>
              <a:t>#</a:t>
            </a:r>
            <a:r>
              <a:rPr lang="en-US" sz="1200" dirty="0" smtClean="0">
                <a:hlinkClick r:id="rId2"/>
              </a:rPr>
              <a:t>w=500&amp;h=698&amp;s=56607&amp;pic=http%3A%2F%2Fjpg.st.klumba.ua%2Fimg%2Fusers%2Favatars%2Foriginal%2F140%2Favatar-13989720120203192423.jpg&amp;page=http%3A%2F%2Fsoundtop.ru%2Foriginaln</a:t>
            </a:r>
            <a:endParaRPr lang="ru-RU" sz="1200" dirty="0" smtClean="0"/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Ягода </a:t>
            </a:r>
          </a:p>
          <a:p>
            <a:pPr marL="0" indent="0">
              <a:buNone/>
            </a:pPr>
            <a:r>
              <a:rPr lang="en-US" sz="1400" dirty="0">
                <a:hlinkClick r:id="rId3"/>
              </a:rPr>
              <a:t>http://go.mail.ru/search_images?q=</a:t>
            </a:r>
            <a:r>
              <a:rPr lang="ru-RU" sz="1400" dirty="0" err="1">
                <a:hlinkClick r:id="rId3"/>
              </a:rPr>
              <a:t>картинка+ягода+клубника</a:t>
            </a:r>
            <a:r>
              <a:rPr lang="ru-RU" sz="1400" dirty="0">
                <a:hlinkClick r:id="rId3"/>
              </a:rPr>
              <a:t>&amp;</a:t>
            </a:r>
            <a:r>
              <a:rPr lang="en-US" sz="1400" dirty="0" smtClean="0">
                <a:hlinkClick r:id="rId3"/>
              </a:rPr>
              <a:t>us=14&amp;usln=3#w=600&amp;h=450&amp;s=70867&amp;pic=http%3A%2F%2F5sadov.ru%2Fistrawberry%2F126_130.jpg&amp;page=http%3A%2F%2F5sadov.ru%2Fstrawberry</a:t>
            </a:r>
            <a:endParaRPr lang="ru-RU" sz="1400" dirty="0" smtClean="0"/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Мальчик </a:t>
            </a:r>
          </a:p>
          <a:p>
            <a:pPr marL="0" indent="0">
              <a:buNone/>
            </a:pPr>
            <a:r>
              <a:rPr lang="en-US" sz="1400" dirty="0">
                <a:hlinkClick r:id="rId4"/>
              </a:rPr>
              <a:t>http://go.mail.ru/search_images?q=</a:t>
            </a:r>
            <a:r>
              <a:rPr lang="ru-RU" sz="1400" dirty="0" err="1">
                <a:hlinkClick r:id="rId4"/>
              </a:rPr>
              <a:t>картинка+мальчик</a:t>
            </a:r>
            <a:r>
              <a:rPr lang="ru-RU" sz="1400" dirty="0">
                <a:hlinkClick r:id="rId4"/>
              </a:rPr>
              <a:t>#</a:t>
            </a:r>
            <a:r>
              <a:rPr lang="en-US" sz="1400" dirty="0" smtClean="0">
                <a:hlinkClick r:id="rId4"/>
              </a:rPr>
              <a:t>w=350&amp;h=411&amp;s=88078&amp;pic=http%3A%2F%2Falimero.ru%2Fuploads%2Fimages%2F00%2F00%2F25%2F2011%2F03%2F14%2Fb28659.jpg&amp;page=http%3A%2F%2Flonovo.ru%2F%25D0%25B2%25D0%25</a:t>
            </a:r>
            <a:endParaRPr lang="ru-RU" sz="1400" dirty="0" smtClean="0"/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Месяц </a:t>
            </a:r>
          </a:p>
          <a:p>
            <a:pPr marL="0" indent="0">
              <a:buNone/>
            </a:pPr>
            <a:r>
              <a:rPr lang="en-US" sz="1400" dirty="0">
                <a:hlinkClick r:id="rId5"/>
              </a:rPr>
              <a:t>http://go.mail.ru/search_images?q=</a:t>
            </a:r>
            <a:r>
              <a:rPr lang="ru-RU" sz="1400" dirty="0" err="1">
                <a:hlinkClick r:id="rId5"/>
              </a:rPr>
              <a:t>картинка+месяц</a:t>
            </a:r>
            <a:r>
              <a:rPr lang="ru-RU" sz="1400" dirty="0">
                <a:hlinkClick r:id="rId5"/>
              </a:rPr>
              <a:t>#</a:t>
            </a:r>
            <a:r>
              <a:rPr lang="en-US" sz="1400" dirty="0" smtClean="0">
                <a:hlinkClick r:id="rId5"/>
              </a:rPr>
              <a:t>w=777&amp;h=690&amp;s=103582&amp;pic=http%3A%2F%2Fwww.weblancer.net%2Ffiles%2Fportfolio%2F345%2F34573%2F95601.jpg&amp;page=http%3A%2F%2Fwww.liveinternet.ru%2Fusers%2F3832802%2Fpage1.sh</a:t>
            </a:r>
            <a:endParaRPr lang="ru-RU" sz="1400" dirty="0" smtClean="0"/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Яблоко</a:t>
            </a:r>
          </a:p>
          <a:p>
            <a:pPr marL="0" indent="0">
              <a:buNone/>
            </a:pPr>
            <a:r>
              <a:rPr lang="en-US" sz="1400" dirty="0">
                <a:hlinkClick r:id="rId6"/>
              </a:rPr>
              <a:t>http://go.mail.ru/search_images?q=</a:t>
            </a:r>
            <a:r>
              <a:rPr lang="ru-RU" sz="1400" dirty="0" err="1">
                <a:hlinkClick r:id="rId6"/>
              </a:rPr>
              <a:t>картинка+яблоко</a:t>
            </a:r>
            <a:r>
              <a:rPr lang="ru-RU" sz="1400" dirty="0">
                <a:hlinkClick r:id="rId6"/>
              </a:rPr>
              <a:t>#</a:t>
            </a:r>
            <a:r>
              <a:rPr lang="en-US" sz="1400" dirty="0" smtClean="0">
                <a:hlinkClick r:id="rId6"/>
              </a:rPr>
              <a:t>w=345&amp;h=348&amp;s=10700&amp;pic=http%3A%2F%2Fwww.1tvnet.ru%2Fimages%2Fnews_Malashenko%2F%25D1%258F%25D0%25B1%</a:t>
            </a:r>
            <a:endParaRPr lang="ru-RU" sz="1400" dirty="0" smtClean="0"/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Молоко</a:t>
            </a:r>
          </a:p>
          <a:p>
            <a:pPr marL="0" indent="0">
              <a:buNone/>
            </a:pPr>
            <a:r>
              <a:rPr lang="en-US" sz="1400" dirty="0">
                <a:hlinkClick r:id="rId7"/>
              </a:rPr>
              <a:t>http://go.mail.ru/search_images?q=</a:t>
            </a:r>
            <a:r>
              <a:rPr lang="ru-RU" sz="1400" dirty="0" err="1">
                <a:hlinkClick r:id="rId7"/>
              </a:rPr>
              <a:t>картинка+молоко</a:t>
            </a:r>
            <a:r>
              <a:rPr lang="ru-RU" sz="1400" dirty="0">
                <a:hlinkClick r:id="rId7"/>
              </a:rPr>
              <a:t>#</a:t>
            </a:r>
            <a:r>
              <a:rPr lang="en-US" sz="1400" dirty="0">
                <a:hlinkClick r:id="rId7"/>
              </a:rPr>
              <a:t>w=500&amp;h=478&amp;s=115699&amp;pic=http%3A%2F%2Fblog.fitneslife.ru%2Fwp-content%2Fuploads%2F2010%2F11%2Fmoloko.jpg&amp;page=http%3A%2F%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82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Задание 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Проведи соответствие между именем существительным и его родом</a:t>
            </a:r>
            <a:endParaRPr lang="ru-RU" sz="31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5013176"/>
            <a:ext cx="224067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Средний род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501008"/>
            <a:ext cx="2305759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Женский род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844824"/>
            <a:ext cx="233371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Мужской род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4208" y="1988840"/>
            <a:ext cx="852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море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4208" y="2708920"/>
            <a:ext cx="1004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волна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208" y="5085184"/>
            <a:ext cx="1320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корабль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2200" y="3429000"/>
            <a:ext cx="111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медуза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224" y="580526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солнце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44208" y="4293096"/>
            <a:ext cx="970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песок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915816" y="2276872"/>
            <a:ext cx="3456384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9" idx="1"/>
          </p:cNvCxnSpPr>
          <p:nvPr/>
        </p:nvCxnSpPr>
        <p:spPr>
          <a:xfrm>
            <a:off x="2915816" y="2132856"/>
            <a:ext cx="3528392" cy="3183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915816" y="2996952"/>
            <a:ext cx="338437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915816" y="3645024"/>
            <a:ext cx="338437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915816" y="2348880"/>
            <a:ext cx="3456384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1" idx="1"/>
          </p:cNvCxnSpPr>
          <p:nvPr/>
        </p:nvCxnSpPr>
        <p:spPr>
          <a:xfrm>
            <a:off x="2915816" y="5301208"/>
            <a:ext cx="3672408" cy="7348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Задание 3.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Вставьте имя существительное, зная его род</a:t>
            </a:r>
            <a:endParaRPr lang="ru-RU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412776"/>
            <a:ext cx="37796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Пчёлы выползли из ...</a:t>
            </a: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b="1" u="sng" dirty="0" err="1" smtClean="0">
                <a:latin typeface="Times New Roman" pitchFamily="18" charset="0"/>
                <a:cs typeface="Times New Roman" pitchFamily="18" charset="0"/>
              </a:rPr>
              <a:t>м.р</a:t>
            </a: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51289" y="1412776"/>
            <a:ext cx="8492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лья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093610"/>
            <a:ext cx="51799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 разъезжали на плоту по … (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с.р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2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51544" y="2097937"/>
            <a:ext cx="9013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зеру.</a:t>
            </a:r>
            <a:endParaRPr lang="ru-RU" sz="2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0186" y="2715517"/>
            <a:ext cx="54569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 норой лисицы жила в дупле … (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ж.р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2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37129" y="2711787"/>
            <a:ext cx="9749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елка.</a:t>
            </a:r>
            <a:endParaRPr lang="ru-RU" sz="2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83567" y="3439885"/>
            <a:ext cx="52675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окно влетел жёлтый осенний … (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м.р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2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12654" y="3429000"/>
            <a:ext cx="11624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истик.</a:t>
            </a:r>
            <a:endParaRPr lang="ru-RU" sz="2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1600" y="4139817"/>
            <a:ext cx="65329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Мама дала зверьку морковку и холодной … (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ж.р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2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90885" y="4149407"/>
            <a:ext cx="13255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одички.</a:t>
            </a:r>
            <a:endParaRPr lang="ru-RU" sz="2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21671" y="4940222"/>
            <a:ext cx="49038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Утром окрестность осветило … (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с.р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2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50096" y="4940222"/>
            <a:ext cx="11251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олнце.</a:t>
            </a:r>
            <a:endParaRPr lang="ru-RU" sz="2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03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Задание 4</a:t>
            </a:r>
            <a:b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Распредели слова-предметы по группам</a:t>
            </a:r>
            <a:endParaRPr lang="ru-RU" sz="2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go4.imgsmail.ru/imgpreview?key=http%3A//strana-sovetov.com/images/stories/tip/animals/distemper_big.jpg&amp;mb=imgdb_preview_13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2333625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oboi.adminka.info/flower/koro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69773"/>
            <a:ext cx="2383359" cy="178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fermer02.ru/uploads/posts/2009-04/1238892400_za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25044"/>
            <a:ext cx="194421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dic.academic.ru/pictures/wiki/files/76/Lonesome-Lake-Moos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556792"/>
            <a:ext cx="302433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cosmozona.ru/uploads/posts/2012-07/1341743905_7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933056"/>
            <a:ext cx="3039211" cy="227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admmegion.ru/upload/iblock/22f/solnyshko-v-ladoshk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953" y="1433959"/>
            <a:ext cx="2762249" cy="226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27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Распределение  слов-предметов по группам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124744"/>
            <a:ext cx="2757806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 По вопросам:</a:t>
            </a:r>
          </a:p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то?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Что?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887" y="1167614"/>
            <a:ext cx="5044009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По родам имен существительных:</a:t>
            </a:r>
          </a:p>
          <a:p>
            <a:pPr algn="ctr"/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М.р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          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Ж.р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            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С.р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economic-fct.ru/files/0/2V77I3W83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645024"/>
            <a:ext cx="2808312" cy="236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14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Используемые источники: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Собака</a:t>
            </a:r>
          </a:p>
          <a:p>
            <a:pPr marL="0" indent="0">
              <a:buNone/>
            </a:pPr>
            <a:r>
              <a:rPr lang="en-US" sz="1100" dirty="0">
                <a:hlinkClick r:id="rId2"/>
              </a:rPr>
              <a:t>http://go.mail.ru/search_images?q=</a:t>
            </a:r>
            <a:r>
              <a:rPr lang="ru-RU" sz="1100" dirty="0">
                <a:hlinkClick r:id="rId2"/>
              </a:rPr>
              <a:t>картинка%20собака&amp;</a:t>
            </a:r>
            <a:r>
              <a:rPr lang="en-US" sz="1100" dirty="0" err="1" smtClean="0">
                <a:hlinkClick r:id="rId2"/>
              </a:rPr>
              <a:t>fr</a:t>
            </a:r>
            <a:r>
              <a:rPr lang="en-US" sz="1100" dirty="0" smtClean="0">
                <a:hlinkClick r:id="rId2"/>
              </a:rPr>
              <a:t>=</a:t>
            </a:r>
            <a:r>
              <a:rPr lang="en-US" sz="1100" dirty="0" err="1" smtClean="0">
                <a:hlinkClick r:id="rId2"/>
              </a:rPr>
              <a:t>web&amp;rch</a:t>
            </a:r>
            <a:r>
              <a:rPr lang="en-US" sz="1100" dirty="0" smtClean="0">
                <a:hlinkClick r:id="rId2"/>
              </a:rPr>
              <a:t>=</a:t>
            </a:r>
            <a:r>
              <a:rPr lang="en-US" sz="1100" dirty="0" err="1" smtClean="0">
                <a:hlinkClick r:id="rId2"/>
              </a:rPr>
              <a:t>l&amp;jsa</a:t>
            </a:r>
            <a:r>
              <a:rPr lang="en-US" sz="1100" dirty="0" smtClean="0">
                <a:hlinkClick r:id="rId2"/>
              </a:rPr>
              <a:t>=1#w=650&amp;h=432&amp;s=29448&amp;pic=http%3A%2F%2Fstrana-sovetov.com%2Fimages%2Fstories%2Ftip%2Fanimals%2Fdistemper_big.jpg&amp;page=http%3A%2F%2Fstrana-sovetov.com%2Fanimals%2</a:t>
            </a:r>
            <a:endParaRPr lang="ru-RU" sz="1100" dirty="0"/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Корова</a:t>
            </a:r>
          </a:p>
          <a:p>
            <a:pPr marL="0" indent="0">
              <a:buNone/>
            </a:pPr>
            <a:r>
              <a:rPr lang="en-US" sz="1100" dirty="0">
                <a:hlinkClick r:id="rId3"/>
              </a:rPr>
              <a:t>http://go.mail.ru/search_images?q=</a:t>
            </a:r>
            <a:r>
              <a:rPr lang="ru-RU" sz="1100" dirty="0" err="1">
                <a:hlinkClick r:id="rId3"/>
              </a:rPr>
              <a:t>картинка+корова</a:t>
            </a:r>
            <a:r>
              <a:rPr lang="ru-RU" sz="1100" dirty="0">
                <a:hlinkClick r:id="rId3"/>
              </a:rPr>
              <a:t>#</a:t>
            </a:r>
            <a:r>
              <a:rPr lang="en-US" sz="1100" dirty="0">
                <a:hlinkClick r:id="rId3"/>
              </a:rPr>
              <a:t>w=800&amp;h=600&amp;s=96985&amp;pic=http%3A%2F%2Foboi.adminka.info%2Fflower%2Fkorova.jpg&amp;page=http%3A%2F%2Foboi.adminka.info</a:t>
            </a:r>
            <a:r>
              <a:rPr lang="en-US" sz="1100" dirty="0" smtClean="0">
                <a:hlinkClick r:id="rId3"/>
              </a:rPr>
              <a:t>%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Коза </a:t>
            </a:r>
          </a:p>
          <a:p>
            <a:pPr marL="0" indent="0">
              <a:buNone/>
            </a:pPr>
            <a:r>
              <a:rPr lang="en-US" sz="1100" dirty="0">
                <a:hlinkClick r:id="rId4"/>
              </a:rPr>
              <a:t>http://go.mail.ru/search_images?q=</a:t>
            </a:r>
            <a:r>
              <a:rPr lang="ru-RU" sz="1100" dirty="0" err="1">
                <a:hlinkClick r:id="rId4"/>
              </a:rPr>
              <a:t>картинка+коза</a:t>
            </a:r>
            <a:r>
              <a:rPr lang="ru-RU" sz="1100" dirty="0">
                <a:hlinkClick r:id="rId4"/>
              </a:rPr>
              <a:t>#</a:t>
            </a:r>
            <a:r>
              <a:rPr lang="en-US" sz="1100" dirty="0" smtClean="0">
                <a:hlinkClick r:id="rId4"/>
              </a:rPr>
              <a:t>w=250&amp;h=333&amp;s=20303&amp;pic=http%3A%2F%2Ffermer02.ru%2Fuploads%2Fposts%2F2009-04%2F1238892400_zaa.jpg&amp;page=http%3A%2F%2Ffermer02.ru%2Fa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Лось</a:t>
            </a:r>
          </a:p>
          <a:p>
            <a:pPr marL="0" indent="0">
              <a:buNone/>
            </a:pPr>
            <a:r>
              <a:rPr lang="en-US" sz="1100" dirty="0">
                <a:hlinkClick r:id="rId5"/>
              </a:rPr>
              <a:t>http://go.mail.ru/search_images?q=</a:t>
            </a:r>
            <a:r>
              <a:rPr lang="ru-RU" sz="1100" dirty="0" err="1">
                <a:hlinkClick r:id="rId5"/>
              </a:rPr>
              <a:t>картинка+лось</a:t>
            </a:r>
            <a:r>
              <a:rPr lang="ru-RU" sz="1100" dirty="0">
                <a:hlinkClick r:id="rId5"/>
              </a:rPr>
              <a:t>#</a:t>
            </a:r>
            <a:r>
              <a:rPr lang="en-US" sz="1100" dirty="0">
                <a:hlinkClick r:id="rId5"/>
              </a:rPr>
              <a:t>w=600&amp;h=450&amp;s=258838&amp;pic=http%3A%2F%2Fdic.academic.ru%2Fpictures%2Fwiki%2Ffiles%2F76%2FLonesome-Lake-Moose.jpg&amp;page=http%3A%2F%2Fpiterhunt</a:t>
            </a:r>
            <a:r>
              <a:rPr lang="en-US" sz="1100" dirty="0" smtClean="0">
                <a:hlinkClick r:id="rId5"/>
              </a:rPr>
              <a:t>.</a:t>
            </a:r>
            <a:endParaRPr lang="ru-RU" sz="1100" dirty="0" smtClean="0"/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Петух </a:t>
            </a:r>
          </a:p>
          <a:p>
            <a:pPr marL="0" indent="0">
              <a:buNone/>
            </a:pPr>
            <a:r>
              <a:rPr lang="en-US" sz="1100" dirty="0">
                <a:hlinkClick r:id="rId6"/>
              </a:rPr>
              <a:t>http://go.mail.ru/search_images?q=</a:t>
            </a:r>
            <a:r>
              <a:rPr lang="ru-RU" sz="1100" dirty="0" err="1">
                <a:hlinkClick r:id="rId6"/>
              </a:rPr>
              <a:t>картинка+петух</a:t>
            </a:r>
            <a:r>
              <a:rPr lang="ru-RU" sz="1100" dirty="0">
                <a:hlinkClick r:id="rId6"/>
              </a:rPr>
              <a:t>#</a:t>
            </a:r>
            <a:r>
              <a:rPr lang="en-US" sz="1100" dirty="0">
                <a:hlinkClick r:id="rId6"/>
              </a:rPr>
              <a:t>w=1024&amp;h=768&amp;s=93818&amp;pic=http%3A%2F%2Fcosmozona.ru%2Fuploads%2Fposts%2F2012-07%2F1341743905_76.jpg&amp;page=http%3A%2F%2Fcosmozona.ru</a:t>
            </a:r>
            <a:r>
              <a:rPr lang="en-US" sz="1100" dirty="0" smtClean="0">
                <a:hlinkClick r:id="rId6"/>
              </a:rPr>
              <a:t>%</a:t>
            </a:r>
            <a:endParaRPr lang="ru-RU" sz="1100" dirty="0" smtClean="0"/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Солнышко </a:t>
            </a:r>
          </a:p>
          <a:p>
            <a:pPr marL="0" indent="0">
              <a:buNone/>
            </a:pPr>
            <a:r>
              <a:rPr lang="en-US" sz="1100" dirty="0">
                <a:hlinkClick r:id="rId7"/>
              </a:rPr>
              <a:t>http://go.mail.ru/search_images?q=</a:t>
            </a:r>
            <a:r>
              <a:rPr lang="ru-RU" sz="1100" dirty="0" err="1">
                <a:hlinkClick r:id="rId7"/>
              </a:rPr>
              <a:t>картинкасолнышка</a:t>
            </a:r>
            <a:r>
              <a:rPr lang="ru-RU" sz="1100" dirty="0">
                <a:hlinkClick r:id="rId7"/>
              </a:rPr>
              <a:t>#</a:t>
            </a:r>
            <a:r>
              <a:rPr lang="en-US" sz="1100" dirty="0" smtClean="0">
                <a:hlinkClick r:id="rId7"/>
              </a:rPr>
              <a:t>w=346&amp;h=260&amp;s=18484&amp;pic=http%3A%2F%2Fadmmegion.ru%2Fupload%2Fiblock%2F22f%2Fsolnyshko-v-ladoshke.jpg&amp;page=http%3</a:t>
            </a:r>
            <a:endParaRPr lang="ru-RU" sz="1100" dirty="0" smtClean="0"/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Смайлик </a:t>
            </a:r>
          </a:p>
          <a:p>
            <a:pPr marL="0" indent="0">
              <a:buNone/>
            </a:pPr>
            <a:r>
              <a:rPr lang="en-US" sz="1100" dirty="0">
                <a:hlinkClick r:id="rId8"/>
              </a:rPr>
              <a:t>http://go.mail.ru/search_images?q=</a:t>
            </a:r>
            <a:r>
              <a:rPr lang="ru-RU" sz="1100" dirty="0" err="1">
                <a:hlinkClick r:id="rId8"/>
              </a:rPr>
              <a:t>картинка+смайлик</a:t>
            </a:r>
            <a:r>
              <a:rPr lang="ru-RU" sz="1100" dirty="0">
                <a:hlinkClick r:id="rId8"/>
              </a:rPr>
              <a:t>#</a:t>
            </a:r>
            <a:r>
              <a:rPr lang="en-US" sz="1100" dirty="0">
                <a:hlinkClick r:id="rId8"/>
              </a:rPr>
              <a:t>w=1024&amp;h=768&amp;s=153056&amp;pic=http%3A%2F%2Feconomic-fct.ru%2Ffiles%2F0%2F2V77I3W83c.jpg&amp;page=http%3A%2F%2Feconomic-fct.ru%2Fnews%2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9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266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Русский язык 3 класс  </vt:lpstr>
      <vt:lpstr>Работа по правилу</vt:lpstr>
      <vt:lpstr> Задание 1 Распредели  слова по родам  </vt:lpstr>
      <vt:lpstr>Используемые ресурсы:</vt:lpstr>
      <vt:lpstr>Задание 2 Проведи соответствие между именем существительным и его родом</vt:lpstr>
      <vt:lpstr>Задание 3. Вставьте имя существительное, зная его род</vt:lpstr>
      <vt:lpstr>Задание 4 Распредели слова-предметы по группам</vt:lpstr>
      <vt:lpstr>Распределение  слов-предметов по группам</vt:lpstr>
      <vt:lpstr>Используемые 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1 Распредели  слова по родам</dc:title>
  <dc:creator>Элеонора Геннадьевна</dc:creator>
  <cp:lastModifiedBy>jjjem1</cp:lastModifiedBy>
  <cp:revision>14</cp:revision>
  <dcterms:created xsi:type="dcterms:W3CDTF">2013-11-22T12:28:24Z</dcterms:created>
  <dcterms:modified xsi:type="dcterms:W3CDTF">2014-02-22T12:44:08Z</dcterms:modified>
</cp:coreProperties>
</file>