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0" r:id="rId3"/>
    <p:sldId id="271" r:id="rId4"/>
    <p:sldId id="260" r:id="rId5"/>
    <p:sldId id="261" r:id="rId6"/>
    <p:sldId id="258" r:id="rId7"/>
    <p:sldId id="268" r:id="rId8"/>
    <p:sldId id="262" r:id="rId9"/>
    <p:sldId id="263" r:id="rId10"/>
    <p:sldId id="264" r:id="rId11"/>
    <p:sldId id="266" r:id="rId12"/>
    <p:sldId id="267" r:id="rId13"/>
    <p:sldId id="265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22CA220-053E-44A3-BEDD-35035FCD4E7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9AA73F-1F57-4609-8E51-454F900FB79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A220-053E-44A3-BEDD-35035FCD4E7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73F-1F57-4609-8E51-454F900FB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A220-053E-44A3-BEDD-35035FCD4E7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73F-1F57-4609-8E51-454F900FB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A220-053E-44A3-BEDD-35035FCD4E7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73F-1F57-4609-8E51-454F900FB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A220-053E-44A3-BEDD-35035FCD4E7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73F-1F57-4609-8E51-454F900FB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A220-053E-44A3-BEDD-35035FCD4E7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73F-1F57-4609-8E51-454F900FB7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A220-053E-44A3-BEDD-35035FCD4E7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73F-1F57-4609-8E51-454F900FB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A220-053E-44A3-BEDD-35035FCD4E7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73F-1F57-4609-8E51-454F900FB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A220-053E-44A3-BEDD-35035FCD4E7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73F-1F57-4609-8E51-454F900FB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A220-053E-44A3-BEDD-35035FCD4E7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73F-1F57-4609-8E51-454F900FB79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A220-053E-44A3-BEDD-35035FCD4E7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A73F-1F57-4609-8E51-454F900FB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22CA220-053E-44A3-BEDD-35035FCD4E7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39AA73F-1F57-4609-8E51-454F900FB7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Ч</a:t>
            </a: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Gabriola" pitchFamily="82" charset="0"/>
              </a:rPr>
              <a:t>т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е</a:t>
            </a:r>
            <a:r>
              <a:rPr lang="ru-RU" sz="5400" dirty="0" smtClean="0">
                <a:solidFill>
                  <a:srgbClr val="00B0F0"/>
                </a:solidFill>
                <a:latin typeface="Gabriola" pitchFamily="82" charset="0"/>
              </a:rPr>
              <a:t>н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и</a:t>
            </a:r>
            <a:r>
              <a:rPr lang="ru-RU" sz="5400" dirty="0" smtClean="0">
                <a:solidFill>
                  <a:schemeClr val="bg2">
                    <a:lumMod val="75000"/>
                  </a:schemeClr>
                </a:solidFill>
                <a:latin typeface="Gabriola" pitchFamily="82" charset="0"/>
              </a:rPr>
              <a:t>е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 б</a:t>
            </a:r>
            <a:r>
              <a:rPr lang="ru-RU" sz="5400" dirty="0" smtClean="0">
                <a:solidFill>
                  <a:srgbClr val="0070C0"/>
                </a:solidFill>
                <a:latin typeface="Gabriola" pitchFamily="82" charset="0"/>
              </a:rPr>
              <a:t>у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к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в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5400" dirty="0" smtClean="0">
                <a:solidFill>
                  <a:srgbClr val="7030A0"/>
                </a:solidFill>
                <a:latin typeface="Gabriola" pitchFamily="82" charset="0"/>
              </a:rPr>
              <a:t>с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5400" dirty="0" smtClean="0">
                <a:solidFill>
                  <a:srgbClr val="C00000"/>
                </a:solidFill>
                <a:latin typeface="Gabriola" pitchFamily="82" charset="0"/>
              </a:rPr>
              <a:t>ч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е</a:t>
            </a:r>
            <a:r>
              <a:rPr lang="ru-RU" sz="5400" dirty="0" smtClean="0">
                <a:solidFill>
                  <a:srgbClr val="00B050"/>
                </a:solidFill>
                <a:latin typeface="Gabriola" pitchFamily="82" charset="0"/>
              </a:rPr>
              <a:t>т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а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н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и</a:t>
            </a:r>
            <a:r>
              <a:rPr lang="ru-RU" sz="5400" dirty="0" smtClean="0">
                <a:solidFill>
                  <a:srgbClr val="00B0F0"/>
                </a:solidFill>
                <a:latin typeface="Gabriola" pitchFamily="82" charset="0"/>
              </a:rPr>
              <a:t>й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 в </a:t>
            </a:r>
            <a:r>
              <a:rPr lang="ru-RU" sz="5400" dirty="0" smtClean="0">
                <a:solidFill>
                  <a:srgbClr val="0070C0"/>
                </a:solidFill>
                <a:latin typeface="Gabriola" pitchFamily="82" charset="0"/>
              </a:rPr>
              <a:t>р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и</a:t>
            </a:r>
            <a:r>
              <a:rPr lang="ru-RU" sz="5400" dirty="0" smtClean="0">
                <a:solidFill>
                  <a:schemeClr val="bg2">
                    <a:lumMod val="75000"/>
                  </a:schemeClr>
                </a:solidFill>
                <a:latin typeface="Gabriola" pitchFamily="82" charset="0"/>
              </a:rPr>
              <a:t>ф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м</a:t>
            </a:r>
            <a:r>
              <a:rPr lang="ru-RU" sz="5400" dirty="0" smtClean="0">
                <a:solidFill>
                  <a:srgbClr val="00B0F0"/>
                </a:solidFill>
                <a:latin typeface="Gabriola" pitchFamily="82" charset="0"/>
              </a:rPr>
              <a:t>о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в</a:t>
            </a: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к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а</a:t>
            </a:r>
            <a:r>
              <a:rPr lang="ru-RU" sz="5400" dirty="0" smtClean="0">
                <a:solidFill>
                  <a:srgbClr val="0070C0"/>
                </a:solidFill>
                <a:latin typeface="Gabriola" pitchFamily="82" charset="0"/>
              </a:rPr>
              <a:t>х</a:t>
            </a:r>
            <a:endParaRPr lang="ru-RU" sz="5400" dirty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194421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 descr="http://www.gifpark.su/Gifs/LETTERS/12/arg-a-25-trans-y.gi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69677"/>
            <a:ext cx="1368152" cy="1499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44016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arg-u-25-trans-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Буква 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988840"/>
            <a:ext cx="208823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://www.gifpark.su/Gifs/LETTERS/12/arg-y-25-trans-y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728192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2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52736"/>
            <a:ext cx="7024744" cy="11179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</a:rPr>
              <a:t>Потеряла </a:t>
            </a:r>
            <a:r>
              <a:rPr lang="en-US" sz="5400" dirty="0" smtClean="0">
                <a:solidFill>
                  <a:srgbClr val="FF0000"/>
                </a:solidFill>
                <a:latin typeface="Gabriola" pitchFamily="82" charset="0"/>
              </a:rPr>
              <a:t>e, i, y</a:t>
            </a:r>
            <a:endParaRPr lang="ru-RU" sz="54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6777317" cy="405981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000" dirty="0" smtClean="0">
                <a:latin typeface="Gabriola" pitchFamily="82" charset="0"/>
              </a:rPr>
              <a:t>Букву         </a:t>
            </a:r>
            <a:r>
              <a:rPr lang="en-US" sz="4000" dirty="0" smtClean="0">
                <a:latin typeface="Gabriola" pitchFamily="82" charset="0"/>
              </a:rPr>
              <a:t>                  </a:t>
            </a:r>
            <a:r>
              <a:rPr lang="ru-RU" sz="4000" dirty="0" smtClean="0">
                <a:latin typeface="Gabriola" pitchFamily="82" charset="0"/>
              </a:rPr>
              <a:t>как </a:t>
            </a:r>
            <a:r>
              <a:rPr lang="ru-RU" sz="6000" dirty="0"/>
              <a:t>[</a:t>
            </a:r>
            <a:r>
              <a:rPr lang="ru-RU" sz="6000" dirty="0" smtClean="0">
                <a:solidFill>
                  <a:srgbClr val="FF0000"/>
                </a:solidFill>
              </a:rPr>
              <a:t>k</a:t>
            </a:r>
            <a:r>
              <a:rPr lang="ru-RU" sz="6000" dirty="0" smtClean="0">
                <a:latin typeface="Gabriola" pitchFamily="82" charset="0"/>
              </a:rPr>
              <a:t>]  </a:t>
            </a:r>
            <a:r>
              <a:rPr lang="ru-RU" sz="4000" dirty="0" smtClean="0">
                <a:latin typeface="Gabriola" pitchFamily="82" charset="0"/>
              </a:rPr>
              <a:t>читай</a:t>
            </a:r>
            <a:endParaRPr lang="ru-RU" sz="6000" dirty="0">
              <a:latin typeface="Gabriola" pitchFamily="82" charset="0"/>
            </a:endParaRPr>
          </a:p>
          <a:p>
            <a:pPr marL="68580" indent="0">
              <a:buNone/>
            </a:pPr>
            <a:r>
              <a:rPr lang="ru-RU" sz="4000" dirty="0" smtClean="0">
                <a:latin typeface="Gabriola" pitchFamily="82" charset="0"/>
              </a:rPr>
              <a:t>                                             </a:t>
            </a:r>
            <a:r>
              <a:rPr lang="en-US" sz="4000" dirty="0" smtClean="0">
                <a:latin typeface="Gabriola" pitchFamily="8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c</a:t>
            </a:r>
            <a:r>
              <a:rPr lang="en-US" sz="4000" dirty="0" smtClean="0"/>
              <a:t>at</a:t>
            </a:r>
          </a:p>
          <a:p>
            <a:pPr marL="6858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         </a:t>
            </a:r>
            <a:r>
              <a:rPr lang="en-US" sz="4000" dirty="0" smtClean="0">
                <a:solidFill>
                  <a:srgbClr val="FF0000"/>
                </a:solidFill>
              </a:rPr>
              <a:t>c</a:t>
            </a:r>
            <a:r>
              <a:rPr lang="en-US" sz="4000" dirty="0" smtClean="0"/>
              <a:t>old</a:t>
            </a:r>
          </a:p>
          <a:p>
            <a:pPr marL="6858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         </a:t>
            </a:r>
            <a:r>
              <a:rPr lang="en-US" sz="4000" dirty="0" smtClean="0">
                <a:solidFill>
                  <a:srgbClr val="FF0000"/>
                </a:solidFill>
              </a:rPr>
              <a:t>c</a:t>
            </a:r>
            <a:r>
              <a:rPr lang="en-US" sz="4000" dirty="0" smtClean="0"/>
              <a:t>ry</a:t>
            </a:r>
          </a:p>
          <a:p>
            <a:pPr marL="6858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         fa</a:t>
            </a:r>
            <a:r>
              <a:rPr lang="en-US" sz="4000" dirty="0" smtClean="0">
                <a:solidFill>
                  <a:srgbClr val="FF0000"/>
                </a:solidFill>
              </a:rPr>
              <a:t>c</a:t>
            </a:r>
            <a:r>
              <a:rPr lang="en-US" sz="4000" dirty="0" smtClean="0"/>
              <a:t>t</a:t>
            </a:r>
            <a:endParaRPr lang="ru-RU" sz="4000" dirty="0"/>
          </a:p>
        </p:txBody>
      </p:sp>
      <p:pic>
        <p:nvPicPr>
          <p:cNvPr id="4" name="Рисунок 3" descr="http://www.gifpark.su/Gifs/LETTERS/8/c_md_wht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1512168" cy="1437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2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oi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oy</a:t>
            </a:r>
            <a:r>
              <a:rPr lang="en-US" sz="3200" dirty="0" smtClean="0">
                <a:solidFill>
                  <a:schemeClr val="tx1"/>
                </a:solidFill>
              </a:rPr>
              <a:t>           [</a:t>
            </a:r>
            <a:r>
              <a:rPr lang="en-US" sz="3200" dirty="0" err="1" smtClean="0">
                <a:solidFill>
                  <a:schemeClr val="tx1"/>
                </a:solidFill>
              </a:rPr>
              <a:t>oi</a:t>
            </a:r>
            <a:r>
              <a:rPr lang="en-US" sz="3200" dirty="0" smtClean="0">
                <a:solidFill>
                  <a:schemeClr val="tx1"/>
                </a:solidFill>
              </a:rPr>
              <a:t>]</a:t>
            </a:r>
            <a:r>
              <a:rPr lang="ru-RU" sz="3200" dirty="0" smtClean="0">
                <a:solidFill>
                  <a:srgbClr val="FF0000"/>
                </a:solidFill>
              </a:rPr>
              <a:t>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392488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мальчик- </a:t>
            </a:r>
            <a:r>
              <a:rPr lang="en-US" sz="4000" dirty="0" smtClean="0">
                <a:solidFill>
                  <a:schemeClr val="tx1"/>
                </a:solidFill>
              </a:rPr>
              <a:t>b</a:t>
            </a:r>
            <a:r>
              <a:rPr lang="en-US" sz="4000" dirty="0" smtClean="0">
                <a:solidFill>
                  <a:srgbClr val="FF0000"/>
                </a:solidFill>
              </a:rPr>
              <a:t>oy </a:t>
            </a:r>
            <a:r>
              <a:rPr lang="en-US" dirty="0" smtClean="0">
                <a:solidFill>
                  <a:schemeClr val="tx1"/>
                </a:solidFill>
              </a:rPr>
              <a:t>                   </a:t>
            </a:r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sz="3600" dirty="0" smtClean="0">
                <a:solidFill>
                  <a:schemeClr val="tx1"/>
                </a:solidFill>
              </a:rPr>
              <a:t>t</a:t>
            </a:r>
            <a:r>
              <a:rPr lang="en-US" sz="3600" dirty="0" smtClean="0">
                <a:solidFill>
                  <a:srgbClr val="FF0000"/>
                </a:solidFill>
              </a:rPr>
              <a:t>oy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игрушка</a:t>
            </a:r>
          </a:p>
          <a:p>
            <a:pPr marL="6858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</a:t>
            </a:r>
            <a:endParaRPr lang="en-US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 descr="http://im7-tub-ru.yandex.net/i?id=78222607-06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158417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5-tub-ru.yandex.net/i?id=247607302-69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27" y="3429000"/>
            <a:ext cx="1728191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antasyflash.ru/anime/arrow/image/ar18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4" y="1376157"/>
            <a:ext cx="814189" cy="72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2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87577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Масло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/>
              <a:t>-   </a:t>
            </a:r>
            <a:r>
              <a:rPr lang="en-US" dirty="0" smtClean="0">
                <a:solidFill>
                  <a:srgbClr val="FF0000"/>
                </a:solidFill>
              </a:rPr>
              <a:t>oi</a:t>
            </a:r>
            <a:r>
              <a:rPr lang="en-US" dirty="0" smtClean="0"/>
              <a:t>l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3068960"/>
            <a:ext cx="7416940" cy="3168352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                                  а      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n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oi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se-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шум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http://ravels.com.ua/photos/1281445178-Maestr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44388"/>
            <a:ext cx="1656184" cy="173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7-tub-ru.yandex.net/i?id=37263663-25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35188"/>
            <a:ext cx="2952328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7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</a:t>
            </a:r>
            <a:r>
              <a:rPr lang="ru-RU" dirty="0" smtClean="0">
                <a:solidFill>
                  <a:srgbClr val="FF0000"/>
                </a:solidFill>
              </a:rPr>
              <a:t>              </a:t>
            </a:r>
            <a:r>
              <a:rPr lang="en-US" dirty="0" err="1" smtClean="0">
                <a:solidFill>
                  <a:srgbClr val="FF0000"/>
                </a:solidFill>
              </a:rPr>
              <a:t>a+ll</a:t>
            </a:r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sz="5400" dirty="0" smtClean="0">
                <a:solidFill>
                  <a:srgbClr val="FF0000"/>
                </a:solidFill>
              </a:rPr>
              <a:t>[ɔː]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endParaRPr lang="ru-RU" sz="54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569405" cy="619268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all-</a:t>
            </a:r>
            <a:r>
              <a:rPr lang="ru-RU" dirty="0" smtClean="0"/>
              <a:t>высокий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                                                      </a:t>
            </a:r>
          </a:p>
          <a:p>
            <a:pPr marL="68580" indent="0">
              <a:buNone/>
            </a:pPr>
            <a:r>
              <a:rPr lang="ru-RU" dirty="0" smtClean="0"/>
              <a:t>                                                                                        </a:t>
            </a:r>
            <a:endParaRPr lang="ru-RU" sz="4000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</a:t>
            </a:r>
          </a:p>
          <a:p>
            <a:pPr marL="68580" indent="0">
              <a:buNone/>
            </a:pPr>
            <a:r>
              <a:rPr lang="en-US" dirty="0" smtClean="0"/>
              <a:t>                                                                      </a:t>
            </a: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sz="2800" dirty="0" smtClean="0"/>
              <a:t>                                      </a:t>
            </a:r>
            <a:r>
              <a:rPr lang="en-US" sz="2800" dirty="0" smtClean="0"/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all</a:t>
            </a:r>
            <a:r>
              <a:rPr lang="en-US" sz="2800" dirty="0" smtClean="0"/>
              <a:t>-</a:t>
            </a:r>
            <a:r>
              <a:rPr lang="ru-RU" dirty="0" smtClean="0"/>
              <a:t>стена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ru-RU" dirty="0" smtClean="0"/>
              <a:t>мячик- </a:t>
            </a:r>
            <a:r>
              <a:rPr lang="en-US" dirty="0" smtClean="0"/>
              <a:t> </a:t>
            </a:r>
            <a:r>
              <a:rPr lang="en-US" sz="3200" dirty="0" smtClean="0"/>
              <a:t>b</a:t>
            </a:r>
            <a:r>
              <a:rPr lang="en-US" sz="3200" dirty="0" smtClean="0">
                <a:solidFill>
                  <a:srgbClr val="FF0000"/>
                </a:solidFill>
              </a:rPr>
              <a:t>all</a:t>
            </a:r>
            <a:endParaRPr lang="ru-RU" sz="3200" dirty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                                         падать- </a:t>
            </a:r>
            <a:r>
              <a:rPr lang="en-US" sz="3200" dirty="0" smtClean="0"/>
              <a:t>f</a:t>
            </a:r>
            <a:r>
              <a:rPr lang="en-US" sz="3200" dirty="0" smtClean="0">
                <a:solidFill>
                  <a:srgbClr val="FF0000"/>
                </a:solidFill>
              </a:rPr>
              <a:t>all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99973"/>
            <a:ext cx="86409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im2-tub-ru.yandex.net/i?id=35131686-63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3"/>
            <a:ext cx="1656184" cy="144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7-tub-ru.yandex.net/i?id=220094156-07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088232" cy="144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1-tub-ru.yandex.net/i?id=168924057-69-72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5229200"/>
            <a:ext cx="1296145" cy="115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3-tub-ru.yandex.net/i?id=213563770-29-72&amp;n=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052737"/>
            <a:ext cx="1800199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2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04856" cy="4608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Вот особых слов отряд</a:t>
            </a:r>
            <a: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44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igh</a:t>
            </a:r>
            <a:r>
              <a:rPr 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 </a:t>
            </a:r>
            <a:r>
              <a:rPr lang="en-US" sz="4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[</a:t>
            </a:r>
            <a:r>
              <a:rPr lang="en-US" sz="44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ait</a:t>
            </a:r>
            <a:r>
              <a:rPr lang="en-US" sz="4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]</a:t>
            </a:r>
            <a:r>
              <a:rPr lang="ru-RU" sz="4400" b="1" dirty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4400" b="1" dirty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правый</a:t>
            </a:r>
            <a:r>
              <a:rPr lang="ru-RU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r</a:t>
            </a:r>
            <a:r>
              <a:rPr 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igh</a:t>
            </a:r>
            <a: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t </a:t>
            </a:r>
            <a:b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вид</a:t>
            </a:r>
            <a:r>
              <a:rPr lang="ru-RU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 s</a:t>
            </a:r>
            <a:r>
              <a:rPr 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igh</a:t>
            </a:r>
            <a: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t        </a:t>
            </a:r>
            <a:b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свет</a:t>
            </a:r>
            <a:r>
              <a:rPr lang="ru-RU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- </a:t>
            </a:r>
            <a: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igh</a:t>
            </a:r>
            <a: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t        </a:t>
            </a:r>
            <a:r>
              <a:rPr lang="ru-RU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ночь</a:t>
            </a:r>
            <a:r>
              <a:rPr lang="ru-RU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- </a:t>
            </a:r>
            <a: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igh</a:t>
            </a:r>
            <a: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t      </a:t>
            </a:r>
            <a:r>
              <a:rPr lang="ru-RU" sz="3200" b="1" dirty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44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gh</a:t>
            </a:r>
            <a:r>
              <a:rPr lang="en-US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не читаются </a:t>
            </a:r>
            <a:r>
              <a:rPr lang="ru-RU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в слове растворяются</a:t>
            </a:r>
            <a:endParaRPr lang="ru-RU" sz="3200" b="1" dirty="0">
              <a:solidFill>
                <a:srgbClr val="00B05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5661248"/>
            <a:ext cx="6777317" cy="17138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://fantasyflash.ru/anime/arrow/image/ar1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742181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7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404665"/>
            <a:ext cx="7024744" cy="154997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[</a:t>
            </a:r>
            <a:r>
              <a:rPr lang="ru-RU" dirty="0" smtClean="0">
                <a:solidFill>
                  <a:srgbClr val="002060"/>
                </a:solidFill>
              </a:rPr>
              <a:t>к</a:t>
            </a:r>
            <a:r>
              <a:rPr lang="en-US" dirty="0" smtClean="0">
                <a:solidFill>
                  <a:srgbClr val="002060"/>
                </a:solidFill>
              </a:rPr>
              <a:t>]</a:t>
            </a:r>
            <a:r>
              <a:rPr lang="ru-RU" dirty="0" smtClean="0">
                <a:solidFill>
                  <a:srgbClr val="002060"/>
                </a:solidFill>
              </a:rPr>
              <a:t> молчит,</a:t>
            </a:r>
            <a:r>
              <a:rPr lang="en-US" dirty="0" smtClean="0">
                <a:solidFill>
                  <a:srgbClr val="002060"/>
                </a:solidFill>
              </a:rPr>
              <a:t> [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]</a:t>
            </a:r>
            <a:r>
              <a:rPr lang="ru-RU" dirty="0" smtClean="0">
                <a:solidFill>
                  <a:srgbClr val="002060"/>
                </a:solidFill>
              </a:rPr>
              <a:t> звучит!!!!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7992888" cy="4392488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Нужен нам на кухне  </a:t>
            </a:r>
            <a:r>
              <a:rPr lang="en-US" sz="3200" dirty="0" smtClean="0">
                <a:solidFill>
                  <a:schemeClr val="tx1"/>
                </a:solidFill>
              </a:rPr>
              <a:t>k</a:t>
            </a:r>
            <a:r>
              <a:rPr lang="en-US" sz="4000" b="1" dirty="0" smtClean="0">
                <a:solidFill>
                  <a:srgbClr val="FF0000"/>
                </a:solidFill>
              </a:rPr>
              <a:t>nife</a:t>
            </a:r>
            <a:r>
              <a:rPr lang="en-US" sz="4000" dirty="0" smtClean="0">
                <a:solidFill>
                  <a:srgbClr val="FF0000"/>
                </a:solidFill>
              </a:rPr>
              <a:t>-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В этом слове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[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k]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marL="6858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не в кайф!!!</a:t>
            </a:r>
          </a:p>
          <a:p>
            <a:pPr marL="6858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   </a:t>
            </a:r>
            <a:r>
              <a:rPr lang="en-US" sz="3600" b="1" dirty="0" err="1">
                <a:solidFill>
                  <a:srgbClr val="FF0000"/>
                </a:solidFill>
              </a:rPr>
              <a:t>nife</a:t>
            </a:r>
            <a:endParaRPr lang="ru-RU" sz="3600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      K</a:t>
            </a:r>
            <a:r>
              <a:rPr lang="en-US" sz="3600" b="1" dirty="0" smtClean="0">
                <a:solidFill>
                  <a:srgbClr val="FF0000"/>
                </a:solidFill>
              </a:rPr>
              <a:t>now</a:t>
            </a:r>
            <a:r>
              <a:rPr lang="en-US" sz="2800" dirty="0" smtClean="0">
                <a:solidFill>
                  <a:schemeClr val="tx1"/>
                </a:solidFill>
              </a:rPr>
              <a:t> – </a:t>
            </a:r>
            <a:r>
              <a:rPr lang="en-US" sz="4800" b="1" dirty="0" smtClean="0">
                <a:solidFill>
                  <a:srgbClr val="FF0066"/>
                </a:solidFill>
                <a:latin typeface="Gabriola" pitchFamily="82" charset="0"/>
              </a:rPr>
              <a:t>English</a:t>
            </a: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ru-RU" sz="2800" dirty="0" smtClean="0">
                <a:solidFill>
                  <a:schemeClr val="tx1"/>
                </a:solidFill>
              </a:rPr>
              <a:t>надо знать,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                      [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k</a:t>
            </a:r>
            <a:r>
              <a:rPr lang="en-US" sz="2800" dirty="0" smtClean="0">
                <a:solidFill>
                  <a:schemeClr val="tx1"/>
                </a:solidFill>
              </a:rPr>
              <a:t>]</a:t>
            </a:r>
            <a:r>
              <a:rPr lang="ru-RU" sz="2800" dirty="0" smtClean="0">
                <a:solidFill>
                  <a:schemeClr val="tx1"/>
                </a:solidFill>
              </a:rPr>
              <a:t> не читать!!!</a:t>
            </a:r>
          </a:p>
          <a:p>
            <a:pPr marL="6858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now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now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now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Буква 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60647"/>
            <a:ext cx="1080120" cy="100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Буква 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5"/>
            <a:ext cx="1152128" cy="86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16835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квадра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77272"/>
            <a:ext cx="504056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вадра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39552" y="5877272"/>
            <a:ext cx="504056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вадра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877272"/>
            <a:ext cx="432048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вадра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39552" y="3861048"/>
            <a:ext cx="504056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0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51845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Рыцарь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>-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en-US" dirty="0" smtClean="0"/>
              <a:t>k</a:t>
            </a:r>
            <a:r>
              <a:rPr lang="en-US" b="1" dirty="0" smtClean="0">
                <a:solidFill>
                  <a:srgbClr val="FF0066"/>
                </a:solidFill>
              </a:rPr>
              <a:t>night</a:t>
            </a:r>
            <a:br>
              <a:rPr lang="en-US" b="1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Прикажите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smtClean="0">
                <a:solidFill>
                  <a:schemeClr val="tx1"/>
                </a:solidFill>
              </a:rPr>
              <a:t>k]</a:t>
            </a:r>
            <a:r>
              <a:rPr lang="ru-RU" dirty="0" smtClean="0">
                <a:solidFill>
                  <a:schemeClr val="tx1"/>
                </a:solidFill>
              </a:rPr>
              <a:t>молчать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ru-RU" dirty="0" smtClean="0">
                <a:solidFill>
                  <a:schemeClr val="tx1"/>
                </a:solidFill>
              </a:rPr>
              <a:t>наоборот </a:t>
            </a:r>
            <a:r>
              <a:rPr lang="ru-RU" dirty="0" smtClean="0">
                <a:solidFill>
                  <a:srgbClr val="FF0000"/>
                </a:solidFill>
              </a:rPr>
              <a:t>звучать</a:t>
            </a:r>
            <a:r>
              <a:rPr lang="ru-RU" dirty="0" smtClean="0">
                <a:solidFill>
                  <a:schemeClr val="tx1"/>
                </a:solidFill>
              </a:rPr>
              <a:t>!!!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en-US" b="1" dirty="0" smtClean="0">
                <a:solidFill>
                  <a:srgbClr val="FF0066"/>
                </a:solidFill>
              </a:rPr>
              <a:t>night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      </a:t>
            </a:r>
            <a:r>
              <a:rPr lang="en-US" b="1" dirty="0" smtClean="0">
                <a:solidFill>
                  <a:srgbClr val="FF0066"/>
                </a:solidFill>
              </a:rPr>
              <a:t>night</a:t>
            </a:r>
            <a:r>
              <a:rPr lang="ru-RU" dirty="0" smtClean="0">
                <a:solidFill>
                  <a:schemeClr val="tx1"/>
                </a:solidFill>
              </a:rPr>
              <a:t>                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en-US" b="1" dirty="0" smtClean="0">
                <a:solidFill>
                  <a:srgbClr val="FF0066"/>
                </a:solidFill>
              </a:rPr>
              <a:t>night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5661248"/>
            <a:ext cx="6777317" cy="17138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http://im6-tub-ru.yandex.net/i?id=558961125-40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99392"/>
            <a:ext cx="223224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вадрат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вадрат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576064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вадрат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85184"/>
            <a:ext cx="540060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2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48680"/>
            <a:ext cx="7384665" cy="360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k</a:t>
            </a:r>
            <a:r>
              <a:rPr lang="en-US" b="1" dirty="0" smtClean="0">
                <a:solidFill>
                  <a:srgbClr val="FF0000"/>
                </a:solidFill>
              </a:rPr>
              <a:t>nock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                                 k</a:t>
            </a:r>
            <a:r>
              <a:rPr lang="en-US" b="1" dirty="0" smtClean="0">
                <a:solidFill>
                  <a:srgbClr val="FF0000"/>
                </a:solidFill>
              </a:rPr>
              <a:t>nock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                                 k</a:t>
            </a:r>
            <a:r>
              <a:rPr lang="en-US" b="1" dirty="0" smtClean="0">
                <a:solidFill>
                  <a:srgbClr val="FF0000"/>
                </a:solidFill>
              </a:rPr>
              <a:t>nock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</a:t>
            </a:r>
            <a:r>
              <a:rPr lang="ru-RU" dirty="0" smtClean="0"/>
              <a:t>   </a:t>
            </a:r>
            <a:r>
              <a:rPr lang="ru-RU" b="1" dirty="0" smtClean="0"/>
              <a:t>к вам в дверь                        </a:t>
            </a:r>
            <a:r>
              <a:rPr lang="ru-RU" b="1" dirty="0" err="1" smtClean="0"/>
              <a:t>дверь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ru-RU" b="1" dirty="0" smtClean="0"/>
              <a:t>                                  стучат!!!!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4221088"/>
            <a:ext cx="6777317" cy="2160240"/>
          </a:xfrm>
        </p:spPr>
        <p:txBody>
          <a:bodyPr>
            <a:normAutofit fontScale="62500" lnSpcReduction="20000"/>
          </a:bodyPr>
          <a:lstStyle/>
          <a:p>
            <a:pPr marL="68580" indent="0" algn="ctr">
              <a:buNone/>
            </a:pPr>
            <a:r>
              <a:rPr lang="ru-RU" dirty="0" smtClean="0"/>
              <a:t>Заставляют  </a:t>
            </a:r>
            <a:r>
              <a:rPr lang="en-US" sz="6000" b="1" dirty="0" smtClean="0"/>
              <a:t>[n]</a:t>
            </a:r>
            <a:r>
              <a:rPr lang="en-US" dirty="0" smtClean="0"/>
              <a:t> </a:t>
            </a:r>
            <a:r>
              <a:rPr lang="ru-RU" dirty="0" smtClean="0"/>
              <a:t>звучать</a:t>
            </a:r>
          </a:p>
          <a:p>
            <a:pPr marL="6858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k</a:t>
            </a:r>
            <a:r>
              <a:rPr lang="en-US" sz="7200" b="1" dirty="0" smtClean="0">
                <a:solidFill>
                  <a:srgbClr val="FF0000"/>
                </a:solidFill>
              </a:rPr>
              <a:t>n</a:t>
            </a:r>
            <a:r>
              <a:rPr lang="en-US" sz="3400" b="1" dirty="0" smtClean="0">
                <a:solidFill>
                  <a:srgbClr val="FF0000"/>
                </a:solidFill>
              </a:rPr>
              <a:t>ock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</a:t>
            </a:r>
            <a:r>
              <a:rPr lang="en-US" dirty="0"/>
              <a:t> </a:t>
            </a:r>
            <a:r>
              <a:rPr lang="en-US" sz="3400" dirty="0" smtClean="0"/>
              <a:t>k</a:t>
            </a:r>
            <a:r>
              <a:rPr lang="en-US" sz="7100" b="1" dirty="0" smtClean="0">
                <a:solidFill>
                  <a:srgbClr val="FF0000"/>
                </a:solidFill>
              </a:rPr>
              <a:t>n</a:t>
            </a:r>
            <a:r>
              <a:rPr lang="en-US" sz="3400" b="1" dirty="0" smtClean="0">
                <a:solidFill>
                  <a:srgbClr val="FF0000"/>
                </a:solidFill>
              </a:rPr>
              <a:t>ock</a:t>
            </a:r>
            <a:r>
              <a:rPr lang="ru-RU" sz="3400" b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                       </a:t>
            </a:r>
            <a:r>
              <a:rPr lang="en-US" dirty="0"/>
              <a:t> </a:t>
            </a:r>
            <a:r>
              <a:rPr lang="en-US" sz="3800" dirty="0"/>
              <a:t>k</a:t>
            </a:r>
            <a:r>
              <a:rPr lang="en-US" sz="8600" b="1" dirty="0">
                <a:solidFill>
                  <a:srgbClr val="FF0000"/>
                </a:solidFill>
              </a:rPr>
              <a:t>n</a:t>
            </a:r>
            <a:r>
              <a:rPr lang="en-US" sz="3800" b="1" dirty="0">
                <a:solidFill>
                  <a:srgbClr val="FF0000"/>
                </a:solidFill>
              </a:rPr>
              <a:t>ock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5" name="Рисунок 4" descr="http://creditnewsblog.ru/wp-content/uploads/2013/05/stu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836712"/>
            <a:ext cx="3744415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0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880" cy="2448272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 </a:t>
            </a:r>
            <a:r>
              <a:rPr lang="en-US" dirty="0" smtClean="0"/>
              <a:t> </a:t>
            </a:r>
            <a:r>
              <a:rPr lang="ru-RU" dirty="0" smtClean="0"/>
              <a:t>         дружны,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dirty="0" smtClean="0"/>
              <a:t>                         </a:t>
            </a:r>
            <a:r>
              <a:rPr lang="ru-RU" dirty="0" smtClean="0"/>
              <a:t>выпускают </a:t>
            </a:r>
            <a:r>
              <a:rPr lang="ru-RU" dirty="0"/>
              <a:t>пар </a:t>
            </a:r>
            <a:r>
              <a:rPr lang="ru-RU" dirty="0" smtClean="0"/>
              <a:t>они:</a:t>
            </a:r>
            <a:r>
              <a:rPr lang="en-US" dirty="0" smtClean="0"/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шшшшшш</a:t>
            </a:r>
            <a:r>
              <a:rPr lang="ru-RU" dirty="0" smtClean="0"/>
              <a:t> </a:t>
            </a:r>
            <a:r>
              <a:rPr lang="ru-RU" dirty="0"/>
              <a:t>[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</a:rPr>
              <a:t>ʃ</a:t>
            </a:r>
            <a:r>
              <a:rPr lang="en-US" b="1" dirty="0"/>
              <a:t> </a:t>
            </a:r>
            <a:r>
              <a:rPr lang="en-US" dirty="0" smtClean="0"/>
              <a:t>] </a:t>
            </a:r>
            <a:r>
              <a:rPr lang="en-US" b="1" dirty="0" smtClean="0">
                <a:solidFill>
                  <a:srgbClr val="FF0000"/>
                </a:solidFill>
              </a:rPr>
              <a:t>sh</a:t>
            </a:r>
            <a:r>
              <a:rPr lang="en-US" b="1" dirty="0" smtClean="0">
                <a:solidFill>
                  <a:schemeClr val="tx1"/>
                </a:solidFill>
              </a:rPr>
              <a:t>op</a:t>
            </a:r>
            <a:r>
              <a:rPr lang="en-US" b="1" dirty="0" smtClean="0">
                <a:solidFill>
                  <a:srgbClr val="FF0000"/>
                </a:solidFill>
              </a:rPr>
              <a:t>   sh</a:t>
            </a:r>
            <a:r>
              <a:rPr lang="en-US" b="1" dirty="0" smtClean="0">
                <a:solidFill>
                  <a:schemeClr val="tx1"/>
                </a:solidFill>
              </a:rPr>
              <a:t>ip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mtClean="0"/>
              <a:t>  </a:t>
            </a:r>
            <a:r>
              <a:rPr lang="en-US" b="1" smtClean="0">
                <a:solidFill>
                  <a:srgbClr val="FF0000"/>
                </a:solidFill>
              </a:rPr>
              <a:t>sh</a:t>
            </a:r>
            <a:r>
              <a:rPr lang="en-US" b="1" smtClean="0"/>
              <a:t>ort</a:t>
            </a:r>
            <a:r>
              <a:rPr lang="en-US" smtClean="0"/>
              <a:t>       </a:t>
            </a:r>
            <a:r>
              <a:rPr lang="en-US" b="1" smtClean="0">
                <a:solidFill>
                  <a:srgbClr val="FF0000"/>
                </a:solidFill>
              </a:rPr>
              <a:t>sh</a:t>
            </a:r>
            <a:r>
              <a:rPr lang="en-US" b="1" smtClean="0"/>
              <a:t>irt</a:t>
            </a:r>
            <a:r>
              <a:rPr lang="en-US" smtClean="0"/>
              <a:t>        </a:t>
            </a:r>
            <a:r>
              <a:rPr lang="en-US" b="1" smtClean="0"/>
              <a:t>fi</a:t>
            </a:r>
            <a:r>
              <a:rPr lang="en-US" b="1" smtClean="0">
                <a:solidFill>
                  <a:srgbClr val="FF0000"/>
                </a:solidFill>
              </a:rPr>
              <a:t>sh</a:t>
            </a:r>
            <a:r>
              <a:rPr lang="en-US" b="1" smtClean="0"/>
              <a:t> </a:t>
            </a:r>
            <a:r>
              <a:rPr lang="en-US" smtClean="0"/>
              <a:t>           </a:t>
            </a:r>
            <a:r>
              <a:rPr lang="en-US" b="1" smtClean="0">
                <a:solidFill>
                  <a:srgbClr val="00B050"/>
                </a:solidFill>
              </a:rPr>
              <a:t>fre</a:t>
            </a:r>
            <a:r>
              <a:rPr lang="en-US" b="1" smtClean="0">
                <a:solidFill>
                  <a:srgbClr val="FF0000"/>
                </a:solidFill>
              </a:rPr>
              <a:t>sh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Буква 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7"/>
            <a:ext cx="1080120" cy="1080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Буква 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64" y="620687"/>
            <a:ext cx="1080120" cy="100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Анимация паровоз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3"/>
            <a:ext cx="403244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53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25922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Якунина Ирина Сергеевна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учитель английского языка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Специальной (коррекционной) общеобразовательной школы-интерната «Красные Зори», </a:t>
            </a:r>
            <a:r>
              <a:rPr lang="ru-RU" sz="2400" dirty="0" err="1" smtClean="0">
                <a:solidFill>
                  <a:srgbClr val="7030A0"/>
                </a:solidFill>
              </a:rPr>
              <a:t>г.Петергоф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3284984"/>
            <a:ext cx="6777317" cy="2547645"/>
          </a:xfrm>
        </p:spPr>
        <p:txBody>
          <a:bodyPr/>
          <a:lstStyle/>
          <a:p>
            <a:pPr marL="6858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Иллюстрированное пособие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для учителей, учащихся и их родителей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для обучения чтению английских 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буквосочетаний в рифмовках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8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92888" cy="5688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4968552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	 </a:t>
            </a:r>
            <a:r>
              <a:rPr lang="ru-RU" dirty="0" smtClean="0">
                <a:solidFill>
                  <a:schemeClr val="tx1"/>
                </a:solidFill>
              </a:rPr>
              <a:t>Чтение </a:t>
            </a:r>
            <a:r>
              <a:rPr lang="ru-RU" dirty="0">
                <a:solidFill>
                  <a:schemeClr val="tx1"/>
                </a:solidFill>
              </a:rPr>
              <a:t>на английском языке представляет много трудностей для учащихся, родным языком которых является русский и в силу графических и орфографических особенностей английского языка. Одним из препятствий на пути овладения чтением являются английские буквосочетания. Ученики должны быстро и точно установить буквенно– звуковые соответствия, правильно озвучить графический образ буквы, буквосочетания. Сделать это увлекательно и легко помогают подсказки для чтения на английском языке. Буквы встречаются в разных ситуациях, образуя буквосочетания для запоминания. Буквы, буквосочетания снабжены звуковыми образами – транскрипциями, включены в слова, объединённые в рифмовки. Картинка наглядно иллюстрирует употребление данной буквы, буквосочетания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6858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	</a:t>
            </a:r>
          </a:p>
          <a:p>
            <a:pPr marL="6858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Подсказки </a:t>
            </a:r>
            <a:r>
              <a:rPr lang="ru-RU" dirty="0">
                <a:solidFill>
                  <a:schemeClr val="tx1"/>
                </a:solidFill>
              </a:rPr>
              <a:t>обеспечивают оптимальное запоминание буквы, буквосочетания, вызывая интерес у учащихся к изучаемым правилам чтения, повышают мотивацию обучаемых в изучении английского языка, способствуют непроизвольному запоминанию английских буквосочетаний. Для закрепления в памяти учащихся правил чтения учитель может составить список слов с данными буквами, буквосочетаниями в зависимости от того, по какому учебно–методическому комплексу ведётся преподавание английского языка. </a:t>
            </a:r>
          </a:p>
        </p:txBody>
      </p:sp>
    </p:spTree>
    <p:extLst>
      <p:ext uri="{BB962C8B-B14F-4D97-AF65-F5344CB8AC3E}">
        <p14:creationId xmlns:p14="http://schemas.microsoft.com/office/powerpoint/2010/main" val="3133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453335"/>
            <a:ext cx="652312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</a:t>
            </a:r>
            <a:r>
              <a:rPr lang="ru-RU" sz="3600" b="1" dirty="0" err="1" smtClean="0">
                <a:solidFill>
                  <a:srgbClr val="FF0000"/>
                </a:solidFill>
                <a:latin typeface="Gabriola" pitchFamily="82" charset="0"/>
              </a:rPr>
              <a:t>Даблъю</a:t>
            </a: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-эй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Водой не разлей!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                                                                  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Вместе мы звучим</a:t>
            </a: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                        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                                                                     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Как</a:t>
            </a: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 ВО!!!!</a:t>
            </a:r>
            <a:r>
              <a:rPr lang="en-US" sz="3600" b="1" dirty="0">
                <a:solidFill>
                  <a:srgbClr val="FF0000"/>
                </a:solidFill>
                <a:latin typeface="Gabriola" pitchFamily="82" charset="0"/>
              </a:rPr>
              <a:t> [</a:t>
            </a:r>
            <a:r>
              <a:rPr lang="en-US" sz="3600" b="1" dirty="0" err="1">
                <a:solidFill>
                  <a:srgbClr val="FF0000"/>
                </a:solidFill>
                <a:latin typeface="Gabriola" pitchFamily="82" charset="0"/>
              </a:rPr>
              <a:t>wɔ</a:t>
            </a:r>
            <a:r>
              <a:rPr lang="en-US" sz="3600" b="1" dirty="0">
                <a:solidFill>
                  <a:srgbClr val="FF0000"/>
                </a:solidFill>
                <a:latin typeface="Gabriola" pitchFamily="82" charset="0"/>
              </a:rPr>
              <a:t>:]</a:t>
            </a:r>
            <a:endParaRPr lang="ru-RU" sz="3600" b="1" dirty="0" smtClean="0">
              <a:solidFill>
                <a:srgbClr val="FF0000"/>
              </a:solidFill>
              <a:latin typeface="Gabriola" pitchFamily="82" charset="0"/>
            </a:endParaRPr>
          </a:p>
          <a:p>
            <a:pPr marL="0" indent="0" algn="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                                                                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Это очень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з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доро</a:t>
            </a:r>
            <a:r>
              <a:rPr lang="ru-RU" sz="3600" b="1" dirty="0" err="1" smtClean="0">
                <a:solidFill>
                  <a:srgbClr val="FF0000"/>
                </a:solidFill>
                <a:latin typeface="Gabriola" pitchFamily="82" charset="0"/>
              </a:rPr>
              <a:t>ВО</a:t>
            </a: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! 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8" descr="http://www.gifpark.su/Gifs/NATURE/tu4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312738"/>
            <a:ext cx="3312367" cy="525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rg-w-25-trans-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5202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 descr="http://www.gifpark.su/Gifs/LETTERS/12/arg-a-25-trans-y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13934"/>
            <a:ext cx="244827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http://www.gifpark.su/Gifs/NATURE/tu4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76" y="-306876"/>
            <a:ext cx="3312367" cy="525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37312"/>
            <a:ext cx="6512511" cy="18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488832" cy="52177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Gabriola" pitchFamily="82" charset="0"/>
              </a:rPr>
              <a:t>Wa</a:t>
            </a:r>
            <a:r>
              <a:rPr lang="en-US" sz="4800" dirty="0" smtClean="0">
                <a:latin typeface="Gabriola" pitchFamily="82" charset="0"/>
              </a:rPr>
              <a:t>r-</a:t>
            </a:r>
            <a:r>
              <a:rPr lang="ru-RU" sz="4800" dirty="0" smtClean="0">
                <a:solidFill>
                  <a:srgbClr val="FF0000"/>
                </a:solidFill>
                <a:latin typeface="Gabriola" pitchFamily="82" charset="0"/>
              </a:rPr>
              <a:t>во</a:t>
            </a:r>
            <a:r>
              <a:rPr lang="ru-RU" sz="4800" dirty="0" smtClean="0">
                <a:latin typeface="Gabriola" pitchFamily="82" charset="0"/>
              </a:rPr>
              <a:t>йна</a:t>
            </a:r>
          </a:p>
          <a:p>
            <a:pPr marL="4572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Gabriola" pitchFamily="82" charset="0"/>
              </a:rPr>
              <a:t>Wa</a:t>
            </a:r>
            <a:r>
              <a:rPr lang="en-US" sz="4800" dirty="0" smtClean="0">
                <a:latin typeface="Gabriola" pitchFamily="82" charset="0"/>
              </a:rPr>
              <a:t>ter-</a:t>
            </a:r>
            <a:r>
              <a:rPr lang="ru-RU" sz="4800" dirty="0" smtClean="0">
                <a:solidFill>
                  <a:srgbClr val="FF0000"/>
                </a:solidFill>
                <a:latin typeface="Gabriola" pitchFamily="82" charset="0"/>
              </a:rPr>
              <a:t>во</a:t>
            </a:r>
            <a:r>
              <a:rPr lang="ru-RU" sz="4800" dirty="0" smtClean="0">
                <a:latin typeface="Gabriola" pitchFamily="82" charset="0"/>
              </a:rPr>
              <a:t>да</a:t>
            </a:r>
          </a:p>
          <a:p>
            <a:pPr marL="4572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Gabriola" pitchFamily="82" charset="0"/>
              </a:rPr>
              <a:t>Wa</a:t>
            </a:r>
            <a:r>
              <a:rPr lang="en-US" sz="4800" dirty="0" smtClean="0">
                <a:latin typeface="Gabriola" pitchFamily="82" charset="0"/>
              </a:rPr>
              <a:t>sp-</a:t>
            </a:r>
            <a:r>
              <a:rPr lang="ru-RU" sz="4800" dirty="0" smtClean="0"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4800" dirty="0" smtClean="0">
                <a:latin typeface="Gabriola" pitchFamily="82" charset="0"/>
              </a:rPr>
              <a:t>са</a:t>
            </a:r>
          </a:p>
          <a:p>
            <a:pPr marL="4572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Gabriola" pitchFamily="82" charset="0"/>
              </a:rPr>
              <a:t>Wa</a:t>
            </a:r>
            <a:r>
              <a:rPr lang="en-US" sz="4800" dirty="0" smtClean="0">
                <a:latin typeface="Gabriola" pitchFamily="82" charset="0"/>
              </a:rPr>
              <a:t>nt-</a:t>
            </a:r>
            <a:r>
              <a:rPr lang="ru-RU" sz="4800" dirty="0" smtClean="0">
                <a:latin typeface="Gabriola" pitchFamily="82" charset="0"/>
              </a:rPr>
              <a:t>х</a:t>
            </a:r>
            <a:r>
              <a:rPr lang="ru-RU" sz="4800" dirty="0" smtClean="0"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4800" dirty="0" smtClean="0">
                <a:latin typeface="Gabriola" pitchFamily="82" charset="0"/>
              </a:rPr>
              <a:t>теть</a:t>
            </a:r>
          </a:p>
          <a:p>
            <a:pPr marL="4572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Gabriola" pitchFamily="82" charset="0"/>
              </a:rPr>
              <a:t>Wa</a:t>
            </a:r>
            <a:r>
              <a:rPr lang="en-US" sz="4800" dirty="0" smtClean="0">
                <a:latin typeface="Gabriola" pitchFamily="82" charset="0"/>
              </a:rPr>
              <a:t>tch-TV </a:t>
            </a:r>
            <a:r>
              <a:rPr lang="ru-RU" sz="4800" dirty="0" smtClean="0">
                <a:latin typeface="Gabriola" pitchFamily="82" charset="0"/>
              </a:rPr>
              <a:t>см</a:t>
            </a:r>
            <a:r>
              <a:rPr lang="ru-RU" sz="4800" dirty="0" smtClean="0"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4800" dirty="0" smtClean="0">
                <a:latin typeface="Gabriola" pitchFamily="82" charset="0"/>
              </a:rPr>
              <a:t>треть</a:t>
            </a:r>
          </a:p>
          <a:p>
            <a:endParaRPr lang="ru-RU" sz="4800" dirty="0">
              <a:latin typeface="Gabriola" pitchFamily="82" charset="0"/>
            </a:endParaRPr>
          </a:p>
        </p:txBody>
      </p:sp>
      <p:pic>
        <p:nvPicPr>
          <p:cNvPr id="9" name="Рисунок 8" descr="http://www.gifpark.su/Gifs/ANIMALS/Bee27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1080120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9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844824"/>
            <a:ext cx="8229600" cy="4896544"/>
          </a:xfrm>
        </p:spPr>
        <p:txBody>
          <a:bodyPr>
            <a:normAutofit fontScale="92500" lnSpcReduction="10000"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pPr marL="45720" indent="0">
              <a:buNone/>
            </a:pPr>
            <a:r>
              <a:rPr lang="ru-RU" sz="3900" b="1" dirty="0" err="1" smtClean="0">
                <a:latin typeface="Gabriola" pitchFamily="82" charset="0"/>
              </a:rPr>
              <a:t>Оу</a:t>
            </a:r>
            <a:r>
              <a:rPr lang="ru-RU" sz="3900" b="1" dirty="0" smtClean="0">
                <a:latin typeface="Gabriola" pitchFamily="82" charset="0"/>
              </a:rPr>
              <a:t>- </a:t>
            </a:r>
            <a:r>
              <a:rPr lang="ru-RU" sz="3900" b="1" dirty="0" err="1" smtClean="0">
                <a:latin typeface="Gabriola" pitchFamily="82" charset="0"/>
              </a:rPr>
              <a:t>даблъю</a:t>
            </a:r>
            <a:r>
              <a:rPr lang="ru-RU" sz="3900" b="1" dirty="0" smtClean="0">
                <a:latin typeface="Gabriola" pitchFamily="82" charset="0"/>
              </a:rPr>
              <a:t>,  </a:t>
            </a:r>
            <a:r>
              <a:rPr lang="ru-RU" sz="3900" b="1" dirty="0" err="1" smtClean="0">
                <a:latin typeface="Gabriola" pitchFamily="82" charset="0"/>
              </a:rPr>
              <a:t>оу</a:t>
            </a:r>
            <a:r>
              <a:rPr lang="ru-RU" sz="3900" b="1" dirty="0">
                <a:latin typeface="Gabriola" pitchFamily="82" charset="0"/>
              </a:rPr>
              <a:t>-</a:t>
            </a:r>
            <a:r>
              <a:rPr lang="ru-RU" sz="3900" b="1" dirty="0" smtClean="0">
                <a:latin typeface="Gabriola" pitchFamily="82" charset="0"/>
              </a:rPr>
              <a:t> ю,</a:t>
            </a:r>
            <a:endParaRPr lang="ru-RU" sz="3900" b="1" dirty="0">
              <a:latin typeface="Gabriola" pitchFamily="82" charset="0"/>
            </a:endParaRPr>
          </a:p>
          <a:p>
            <a:pPr marL="45720" indent="0">
              <a:buNone/>
            </a:pPr>
            <a:r>
              <a:rPr lang="ru-RU" sz="3200" b="1" dirty="0" smtClean="0">
                <a:latin typeface="Gabriola" pitchFamily="82" charset="0"/>
              </a:rPr>
              <a:t>Закричали вдруг АУУУУ</a:t>
            </a:r>
            <a:r>
              <a:rPr lang="ru-RU" b="1" dirty="0" smtClean="0"/>
              <a:t>!</a:t>
            </a:r>
            <a:r>
              <a:rPr lang="en-US" b="1" dirty="0"/>
              <a:t> </a:t>
            </a:r>
            <a:r>
              <a:rPr lang="ru-RU" b="1" dirty="0" smtClean="0"/>
              <a:t> </a:t>
            </a:r>
            <a:r>
              <a:rPr lang="en-US" sz="4000" b="1" dirty="0" smtClean="0"/>
              <a:t>[ </a:t>
            </a:r>
            <a:r>
              <a:rPr lang="en-US" sz="4000" b="1" dirty="0">
                <a:solidFill>
                  <a:srgbClr val="FF0000"/>
                </a:solidFill>
              </a:rPr>
              <a:t>au</a:t>
            </a:r>
            <a:r>
              <a:rPr lang="en-US" sz="4000" b="1" dirty="0"/>
              <a:t> ] </a:t>
            </a:r>
            <a:endParaRPr lang="ru-RU" sz="4000" b="1" dirty="0" smtClean="0"/>
          </a:p>
          <a:p>
            <a:pPr marL="45720" indent="0">
              <a:buNone/>
            </a:pPr>
            <a:r>
              <a:rPr lang="ru-RU" sz="3600" b="1" dirty="0" smtClean="0">
                <a:latin typeface="Gabriola" pitchFamily="82" charset="0"/>
              </a:rPr>
              <a:t>Заблудились в слове </a:t>
            </a:r>
            <a:r>
              <a:rPr lang="en-US" sz="3600" b="1" dirty="0" smtClean="0">
                <a:latin typeface="Gabriola" pitchFamily="82" charset="0"/>
              </a:rPr>
              <a:t> </a:t>
            </a:r>
            <a:r>
              <a:rPr lang="en-US" sz="4800" b="1" dirty="0" smtClean="0">
                <a:latin typeface="Gabriola" pitchFamily="82" charset="0"/>
              </a:rPr>
              <a:t>t</a:t>
            </a:r>
            <a:r>
              <a:rPr lang="en-US" sz="4800" b="1" dirty="0" smtClean="0">
                <a:solidFill>
                  <a:srgbClr val="FF0000"/>
                </a:solidFill>
                <a:latin typeface="Gabriola" pitchFamily="82" charset="0"/>
              </a:rPr>
              <a:t>ow</a:t>
            </a:r>
            <a:r>
              <a:rPr lang="en-US" sz="4800" b="1" dirty="0" smtClean="0">
                <a:latin typeface="Gabriola" pitchFamily="82" charset="0"/>
              </a:rPr>
              <a:t>n</a:t>
            </a:r>
            <a:r>
              <a:rPr lang="ru-RU" sz="4800" b="1" dirty="0" smtClean="0">
                <a:latin typeface="Gabriola" pitchFamily="82" charset="0"/>
              </a:rPr>
              <a:t>, </a:t>
            </a:r>
            <a:r>
              <a:rPr lang="en-US" sz="4800" b="1" dirty="0" smtClean="0">
                <a:latin typeface="Gabriola" pitchFamily="82" charset="0"/>
              </a:rPr>
              <a:t>br</a:t>
            </a:r>
            <a:r>
              <a:rPr lang="en-US" sz="4800" b="1" dirty="0" smtClean="0">
                <a:solidFill>
                  <a:srgbClr val="FF0000"/>
                </a:solidFill>
                <a:latin typeface="Gabriola" pitchFamily="82" charset="0"/>
              </a:rPr>
              <a:t>ow</a:t>
            </a:r>
            <a:r>
              <a:rPr lang="en-US" sz="4800" b="1" dirty="0" smtClean="0">
                <a:latin typeface="Gabriola" pitchFamily="82" charset="0"/>
              </a:rPr>
              <a:t>n, h</a:t>
            </a:r>
            <a:r>
              <a:rPr lang="en-US" sz="4800" b="1" dirty="0" smtClean="0">
                <a:solidFill>
                  <a:srgbClr val="FF0000"/>
                </a:solidFill>
                <a:latin typeface="Gabriola" pitchFamily="82" charset="0"/>
              </a:rPr>
              <a:t>ou</a:t>
            </a:r>
            <a:r>
              <a:rPr lang="en-US" sz="4800" b="1" dirty="0" smtClean="0">
                <a:latin typeface="Gabriola" pitchFamily="82" charset="0"/>
              </a:rPr>
              <a:t>se, r</a:t>
            </a:r>
            <a:r>
              <a:rPr lang="en-US" sz="4800" b="1" dirty="0" smtClean="0">
                <a:solidFill>
                  <a:srgbClr val="FF0000"/>
                </a:solidFill>
                <a:latin typeface="Gabriola" pitchFamily="82" charset="0"/>
              </a:rPr>
              <a:t>ou</a:t>
            </a:r>
            <a:r>
              <a:rPr lang="en-US" sz="4800" b="1" dirty="0" smtClean="0">
                <a:latin typeface="Gabriola" pitchFamily="82" charset="0"/>
              </a:rPr>
              <a:t>nd</a:t>
            </a:r>
          </a:p>
          <a:p>
            <a:pPr marL="45720" indent="0">
              <a:buNone/>
            </a:pPr>
            <a:r>
              <a:rPr lang="ru-RU" sz="3600" b="1" dirty="0" smtClean="0">
                <a:latin typeface="Gabriola" pitchFamily="82" charset="0"/>
              </a:rPr>
              <a:t>Словно в чаще иль в лесу.</a:t>
            </a:r>
            <a:endParaRPr lang="ru-RU" sz="3600" b="1" dirty="0">
              <a:latin typeface="Gabriola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2" y="152636"/>
            <a:ext cx="8424936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060848"/>
            <a:ext cx="2232248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rg-w-25-trans-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412776"/>
            <a:ext cx="194421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rg-o-25-trans-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194421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rg-u-25-trans-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00808"/>
            <a:ext cx="230425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5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9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103233"/>
              </p:ext>
            </p:extLst>
          </p:nvPr>
        </p:nvGraphicFramePr>
        <p:xfrm>
          <a:off x="684213" y="1341438"/>
          <a:ext cx="7632700" cy="562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350"/>
                <a:gridCol w="3816350"/>
              </a:tblGrid>
              <a:tr h="6119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ow</a:t>
                      </a:r>
                      <a:r>
                        <a:rPr lang="en-US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er [ au ] 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</a:t>
                      </a:r>
                      <a:endParaRPr lang="ru-RU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ou</a:t>
                      </a:r>
                      <a:r>
                        <a:rPr lang="en-US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nd [ au ]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19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br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ow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n</a:t>
                      </a:r>
                      <a:endParaRPr lang="ru-RU" sz="32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         m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ou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se</a:t>
                      </a:r>
                      <a:endParaRPr lang="ru-RU" sz="32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/>
                </a:tc>
              </a:tr>
              <a:tr h="611984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         p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ow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er</a:t>
                      </a:r>
                      <a:endParaRPr lang="ru-RU" sz="32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         s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ou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nd</a:t>
                      </a:r>
                      <a:endParaRPr lang="ru-RU" sz="32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/>
                </a:tc>
              </a:tr>
              <a:tr h="61198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Batang" pitchFamily="18" charset="-127"/>
                          <a:ea typeface="Batang" pitchFamily="18" charset="-127"/>
                        </a:rPr>
                        <a:t>          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sh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ow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er</a:t>
                      </a:r>
                      <a:endParaRPr lang="ru-RU" sz="32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         p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ou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nd</a:t>
                      </a:r>
                      <a:endParaRPr lang="ru-RU" sz="32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/>
                </a:tc>
              </a:tr>
              <a:tr h="61198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atang" pitchFamily="18" charset="-127"/>
                          <a:ea typeface="Batang" pitchFamily="18" charset="-127"/>
                        </a:rPr>
                        <a:t>          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t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ow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er</a:t>
                      </a:r>
                      <a:endParaRPr lang="ru-RU" sz="32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         c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ou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nt</a:t>
                      </a:r>
                      <a:endParaRPr lang="ru-RU" sz="32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/>
                </a:tc>
              </a:tr>
              <a:tr h="61198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atang" pitchFamily="18" charset="-127"/>
                          <a:ea typeface="Batang" pitchFamily="18" charset="-127"/>
                        </a:rPr>
                        <a:t>        </a:t>
                      </a:r>
                      <a:r>
                        <a:rPr lang="en-US" sz="2800" b="1" baseline="0" dirty="0" smtClean="0">
                          <a:latin typeface="Batang" pitchFamily="18" charset="-127"/>
                          <a:ea typeface="Batang" pitchFamily="18" charset="-127"/>
                        </a:rPr>
                        <a:t>  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t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ow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n</a:t>
                      </a:r>
                      <a:endParaRPr lang="ru-RU" sz="32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         h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ou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se</a:t>
                      </a:r>
                      <a:endParaRPr lang="ru-RU" sz="32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/>
                </a:tc>
              </a:tr>
              <a:tr h="61198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atang" pitchFamily="18" charset="-127"/>
                          <a:ea typeface="Batang" pitchFamily="18" charset="-127"/>
                        </a:rPr>
                        <a:t>          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d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ow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n</a:t>
                      </a:r>
                      <a:endParaRPr lang="ru-RU" sz="32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         bl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Batang" pitchFamily="18" charset="-127"/>
                          <a:ea typeface="Batang" pitchFamily="18" charset="-127"/>
                        </a:rPr>
                        <a:t>ou</a:t>
                      </a:r>
                      <a:r>
                        <a:rPr lang="en-US" sz="3200" b="1" dirty="0" smtClean="0">
                          <a:latin typeface="Batang" pitchFamily="18" charset="-127"/>
                          <a:ea typeface="Batang" pitchFamily="18" charset="-127"/>
                        </a:rPr>
                        <a:t>se</a:t>
                      </a:r>
                      <a:endParaRPr lang="ru-RU" sz="3200" b="1" dirty="0"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/>
                </a:tc>
              </a:tr>
              <a:tr h="611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3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525344"/>
            <a:ext cx="6512511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136904" cy="62978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>
                <a:latin typeface="Gabriola" pitchFamily="82" charset="0"/>
              </a:rPr>
              <a:t>                                               </a:t>
            </a:r>
            <a:r>
              <a:rPr lang="ru-RU" sz="3600" dirty="0" smtClean="0">
                <a:latin typeface="Gabriola" pitchFamily="82" charset="0"/>
              </a:rPr>
              <a:t>             </a:t>
            </a:r>
          </a:p>
          <a:p>
            <a:pPr marL="45720" indent="0">
              <a:buNone/>
            </a:pPr>
            <a:r>
              <a:rPr lang="ru-RU" sz="3600" dirty="0" smtClean="0">
                <a:latin typeface="Gabriola" pitchFamily="82" charset="0"/>
              </a:rPr>
              <a:t>                                                       </a:t>
            </a:r>
            <a:r>
              <a:rPr lang="ru-RU" sz="3600" dirty="0" err="1" smtClean="0">
                <a:latin typeface="Gabriola" pitchFamily="82" charset="0"/>
              </a:rPr>
              <a:t>Оу</a:t>
            </a:r>
            <a:r>
              <a:rPr lang="ru-RU" sz="3600" dirty="0" smtClean="0">
                <a:latin typeface="Gabriola" pitchFamily="82" charset="0"/>
              </a:rPr>
              <a:t>,  </a:t>
            </a:r>
            <a:r>
              <a:rPr lang="ru-RU" sz="3600" dirty="0" err="1" smtClean="0">
                <a:latin typeface="Gabriola" pitchFamily="82" charset="0"/>
              </a:rPr>
              <a:t>даблъю</a:t>
            </a:r>
            <a:r>
              <a:rPr lang="ru-RU" sz="3600" dirty="0" smtClean="0">
                <a:latin typeface="Gabriola" pitchFamily="82" charset="0"/>
              </a:rPr>
              <a:t>   не спят,</a:t>
            </a:r>
          </a:p>
          <a:p>
            <a:pPr marL="45720" indent="0">
              <a:buNone/>
            </a:pP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smtClean="0">
                <a:latin typeface="Gabriola" pitchFamily="82" charset="0"/>
              </a:rPr>
              <a:t>                                               в конце слов сейчас  стоят,</a:t>
            </a:r>
          </a:p>
          <a:p>
            <a:pPr marL="45720" indent="0">
              <a:buNone/>
            </a:pPr>
            <a:r>
              <a:rPr lang="ru-RU" sz="4400" dirty="0">
                <a:latin typeface="Gabriola" pitchFamily="82" charset="0"/>
              </a:rPr>
              <a:t> </a:t>
            </a:r>
            <a:r>
              <a:rPr lang="ru-RU" sz="4400" dirty="0" smtClean="0">
                <a:latin typeface="Gabriola" pitchFamily="82" charset="0"/>
              </a:rPr>
              <a:t>                                               </a:t>
            </a:r>
            <a:r>
              <a:rPr lang="ru-RU" sz="4400" dirty="0" err="1" smtClean="0">
                <a:solidFill>
                  <a:srgbClr val="FF0000"/>
                </a:solidFill>
                <a:latin typeface="Gabriola" pitchFamily="82" charset="0"/>
              </a:rPr>
              <a:t>оу</a:t>
            </a:r>
            <a:r>
              <a:rPr lang="ru-RU" sz="4400" dirty="0" smtClean="0">
                <a:latin typeface="Gabriola" pitchFamily="82" charset="0"/>
              </a:rPr>
              <a:t>    </a:t>
            </a:r>
            <a:r>
              <a:rPr lang="ru-RU" sz="3600" dirty="0" smtClean="0"/>
              <a:t>[</a:t>
            </a:r>
            <a:r>
              <a:rPr lang="ru-RU" sz="3600" dirty="0"/>
              <a:t> </a:t>
            </a:r>
            <a:r>
              <a:rPr lang="ru-RU" sz="3600" b="1" dirty="0" err="1">
                <a:solidFill>
                  <a:srgbClr val="FF0000"/>
                </a:solidFill>
              </a:rPr>
              <a:t>əu</a:t>
            </a:r>
            <a:r>
              <a:rPr lang="ru-RU" sz="3600" dirty="0"/>
              <a:t> </a:t>
            </a:r>
            <a:r>
              <a:rPr lang="en-US" sz="3600" dirty="0"/>
              <a:t>]</a:t>
            </a:r>
            <a:endParaRPr lang="ru-RU" sz="3600" dirty="0"/>
          </a:p>
          <a:p>
            <a:pPr marL="45720" indent="0">
              <a:buNone/>
            </a:pPr>
            <a:r>
              <a:rPr lang="ru-RU" sz="3600" dirty="0" smtClean="0">
                <a:latin typeface="Gabriola" pitchFamily="82" charset="0"/>
              </a:rPr>
              <a:t>                                                     правильно звучат </a:t>
            </a:r>
          </a:p>
          <a:p>
            <a:pPr marL="45720" indent="0">
              <a:buNone/>
            </a:pP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smtClean="0">
                <a:latin typeface="Gabriola" pitchFamily="82" charset="0"/>
              </a:rPr>
              <a:t>                                                   </a:t>
            </a:r>
            <a:r>
              <a:rPr lang="en-US" sz="3600" dirty="0" smtClean="0">
                <a:latin typeface="Gabriola" pitchFamily="82" charset="0"/>
              </a:rPr>
              <a:t>sl</a:t>
            </a:r>
            <a:r>
              <a:rPr lang="en-US" sz="3600" dirty="0" smtClean="0">
                <a:solidFill>
                  <a:srgbClr val="FF0000"/>
                </a:solidFill>
                <a:latin typeface="Gabriola" pitchFamily="82" charset="0"/>
              </a:rPr>
              <a:t>ow</a:t>
            </a:r>
            <a:r>
              <a:rPr lang="en-US" sz="3600" dirty="0" smtClean="0">
                <a:latin typeface="Gabriola" pitchFamily="82" charset="0"/>
              </a:rPr>
              <a:t>, sn</a:t>
            </a:r>
            <a:r>
              <a:rPr lang="en-US" sz="3600" dirty="0" smtClean="0">
                <a:solidFill>
                  <a:srgbClr val="FF0000"/>
                </a:solidFill>
                <a:latin typeface="Gabriola" pitchFamily="82" charset="0"/>
              </a:rPr>
              <a:t>ow</a:t>
            </a:r>
            <a:r>
              <a:rPr lang="en-US" sz="3600" dirty="0" smtClean="0">
                <a:latin typeface="Gabriola" pitchFamily="82" charset="0"/>
              </a:rPr>
              <a:t>, gr</a:t>
            </a:r>
            <a:r>
              <a:rPr lang="en-US" sz="3600" dirty="0" smtClean="0">
                <a:solidFill>
                  <a:srgbClr val="FF0000"/>
                </a:solidFill>
                <a:latin typeface="Gabriola" pitchFamily="82" charset="0"/>
              </a:rPr>
              <a:t>ow</a:t>
            </a:r>
            <a:r>
              <a:rPr lang="en-US" sz="3600" dirty="0" smtClean="0">
                <a:latin typeface="Gabriola" pitchFamily="82" charset="0"/>
              </a:rPr>
              <a:t>, r</a:t>
            </a:r>
            <a:r>
              <a:rPr lang="en-US" sz="3600" dirty="0" smtClean="0">
                <a:solidFill>
                  <a:srgbClr val="FF0000"/>
                </a:solidFill>
                <a:latin typeface="Gabriola" pitchFamily="82" charset="0"/>
              </a:rPr>
              <a:t>ow</a:t>
            </a:r>
            <a:r>
              <a:rPr lang="en-US" sz="3600" dirty="0" smtClean="0">
                <a:latin typeface="Gabriola" pitchFamily="82" charset="0"/>
              </a:rPr>
              <a:t>,</a:t>
            </a:r>
          </a:p>
          <a:p>
            <a:pPr marL="45720" indent="0">
              <a:buNone/>
            </a:pPr>
            <a:r>
              <a:rPr lang="en-US" sz="3600" dirty="0">
                <a:latin typeface="Gabriola" pitchFamily="82" charset="0"/>
              </a:rPr>
              <a:t> </a:t>
            </a:r>
            <a:r>
              <a:rPr lang="en-US" sz="3600" dirty="0" smtClean="0">
                <a:latin typeface="Gabriola" pitchFamily="82" charset="0"/>
              </a:rPr>
              <a:t>                                               </a:t>
            </a:r>
            <a:r>
              <a:rPr lang="ru-RU" sz="3600" dirty="0" smtClean="0">
                <a:latin typeface="Gabriola" pitchFamily="82" charset="0"/>
              </a:rPr>
              <a:t>    очень точно говорят!  </a:t>
            </a:r>
          </a:p>
          <a:p>
            <a:pPr marL="45720" indent="0">
              <a:buNone/>
            </a:pP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smtClean="0">
                <a:latin typeface="Gabriola" pitchFamily="82" charset="0"/>
              </a:rPr>
              <a:t>                                                                     </a:t>
            </a:r>
          </a:p>
          <a:p>
            <a:pPr marL="45720" indent="0">
              <a:buNone/>
            </a:pP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smtClean="0">
                <a:latin typeface="Gabriola" pitchFamily="82" charset="0"/>
              </a:rPr>
              <a:t>                                                                                                                </a:t>
            </a:r>
            <a:endParaRPr lang="ru-RU" sz="3600" dirty="0">
              <a:latin typeface="Gabriola" pitchFamily="8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" y="1844824"/>
            <a:ext cx="2448272" cy="145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1944215" cy="233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877272"/>
            <a:ext cx="6192688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511256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Перед 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e,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i,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y</a:t>
            </a:r>
            <a:r>
              <a:rPr lang="ru-RU" sz="3600" dirty="0" smtClean="0">
                <a:solidFill>
                  <a:srgbClr val="FF0000"/>
                </a:solidFill>
              </a:rPr>
              <a:t>   </a:t>
            </a:r>
            <a:r>
              <a:rPr lang="ru-RU" dirty="0" smtClean="0"/>
              <a:t>букву </a:t>
            </a:r>
            <a:r>
              <a:rPr lang="en-US" dirty="0" smtClean="0"/>
              <a:t>                              </a:t>
            </a:r>
            <a:r>
              <a:rPr lang="ru-RU" dirty="0" smtClean="0"/>
              <a:t>как </a:t>
            </a:r>
            <a:r>
              <a:rPr lang="en-US" sz="5400" dirty="0" smtClean="0"/>
              <a:t>[</a:t>
            </a:r>
            <a:r>
              <a:rPr lang="en-US" sz="5400" dirty="0">
                <a:solidFill>
                  <a:srgbClr val="FF0000"/>
                </a:solidFill>
              </a:rPr>
              <a:t>s</a:t>
            </a:r>
            <a:r>
              <a:rPr lang="ru-RU" sz="5400" dirty="0" smtClean="0"/>
              <a:t>]</a:t>
            </a:r>
            <a:r>
              <a:rPr lang="ru-RU" sz="4400" dirty="0" smtClean="0"/>
              <a:t> </a:t>
            </a:r>
            <a:r>
              <a:rPr lang="ru-RU" dirty="0" smtClean="0"/>
              <a:t>читай!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                                          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</a:p>
          <a:p>
            <a:pPr marL="45720" indent="0">
              <a:buNone/>
            </a:pPr>
            <a:r>
              <a:rPr lang="en-US" dirty="0" smtClean="0"/>
              <a:t>                                             ic</a:t>
            </a:r>
            <a:r>
              <a:rPr lang="en-US" dirty="0" smtClean="0">
                <a:solidFill>
                  <a:srgbClr val="FF0000"/>
                </a:solidFill>
              </a:rPr>
              <a:t>e </a:t>
            </a:r>
            <a:r>
              <a:rPr lang="en-US" dirty="0" smtClean="0"/>
              <a:t> </a:t>
            </a:r>
            <a:endParaRPr lang="en-US" dirty="0"/>
          </a:p>
          <a:p>
            <a:pPr marL="45720" indent="0">
              <a:buNone/>
            </a:pPr>
            <a:r>
              <a:rPr lang="ru-RU" dirty="0" smtClean="0"/>
              <a:t>                                           </a:t>
            </a:r>
            <a:r>
              <a:rPr lang="en-US" dirty="0" smtClean="0"/>
              <a:t>  c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cle</a:t>
            </a:r>
            <a:r>
              <a:rPr lang="ru-RU" dirty="0" smtClean="0"/>
              <a:t>     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c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nema</a:t>
            </a:r>
          </a:p>
          <a:p>
            <a:pPr marL="45720" indent="0">
              <a:buNone/>
            </a:pPr>
            <a:r>
              <a:rPr lang="en-US" dirty="0" smtClean="0"/>
              <a:t>                                             nic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</a:p>
          <a:p>
            <a:pPr marL="45720" indent="0">
              <a:buNone/>
            </a:pPr>
            <a:r>
              <a:rPr lang="en-US" dirty="0" smtClean="0"/>
              <a:t>                                             plac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</a:p>
          <a:p>
            <a:pPr marL="45720" indent="0">
              <a:buNone/>
            </a:pPr>
            <a:r>
              <a:rPr lang="en-US" dirty="0" smtClean="0"/>
              <a:t>                                             fac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www.gifpark.su/Gifs/LETTERS/8/c_md_wht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332656"/>
            <a:ext cx="1656183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3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707</TotalTime>
  <Words>282</Words>
  <Application>Microsoft Office PowerPoint</Application>
  <PresentationFormat>Экран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Чтение буквосочетаний в рифмовках</vt:lpstr>
      <vt:lpstr>Якунина Ирина Сергеевна учитель английского языка Специальной (коррекционной) общеобразовательной школы-интерната «Красные Зори», г.Петергоф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Потеряла e, i, y</vt:lpstr>
      <vt:lpstr>oi, oy           [oi]ой</vt:lpstr>
      <vt:lpstr>Масло -   oil,</vt:lpstr>
      <vt:lpstr>                        a+ll         [ɔː]о</vt:lpstr>
      <vt:lpstr>Вот особых слов отряд igh        [ait]  правый-right  вид- sight          свет- light          ночь- night        gh не читаются в слове растворяются</vt:lpstr>
      <vt:lpstr>              [к] молчит, [n] звучит!!!!</vt:lpstr>
      <vt:lpstr>Рыцарь -   knight Прикажите [k]молчать [n]наоборот звучать!!!        night                        night                                                             night</vt:lpstr>
      <vt:lpstr>                                  knock,                                   knock,                                   knock                                     к вам в дверь                        дверь                                    стучат!!!!</vt:lpstr>
      <vt:lpstr>Если            дружны,                           выпускают пар они: шшшшшш [ ʃ ] shop   ship,   short       shirt        fish            fresh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НР</dc:creator>
  <cp:lastModifiedBy>НР</cp:lastModifiedBy>
  <cp:revision>78</cp:revision>
  <dcterms:created xsi:type="dcterms:W3CDTF">2013-12-03T08:16:09Z</dcterms:created>
  <dcterms:modified xsi:type="dcterms:W3CDTF">2014-01-11T17:19:18Z</dcterms:modified>
</cp:coreProperties>
</file>