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73" r:id="rId11"/>
    <p:sldId id="269" r:id="rId12"/>
    <p:sldId id="268" r:id="rId13"/>
    <p:sldId id="279" r:id="rId14"/>
    <p:sldId id="278" r:id="rId15"/>
    <p:sldId id="271" r:id="rId16"/>
    <p:sldId id="270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381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C4228-97DB-4735-8E03-D063874E434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5AAE-8F90-4F2B-98D3-5D35C443E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5AAE-8F90-4F2B-98D3-5D35C443E3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5AAE-8F90-4F2B-98D3-5D35C443E3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AB3AE5-77F4-4AF0-831C-6A31F65781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DE7A6C-4390-405A-B7EC-955ED2662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5;&#1056;&#1054;&#1045;&#1050;&#1058;%20&#1052;&#1054;&#1071;%20&#1052;&#1040;&#1051;&#1040;&#1071;%20&#1056;&#1054;&#1044;&#1048;&#1053;&#1040;\&#1057;%20&#1095;&#1077;&#1075;&#1086;%20&#1085;&#1072;&#1095;&#1080;&#1085;&#1072;&#1077;&#1090;&#1089;&#1103;%20&#1056;&#1086;&#1076;&#1080;&#1085;&#1072;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5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6357982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МБОУ «СОШ № 11 </a:t>
            </a:r>
            <a:br>
              <a:rPr lang="ru-RU" sz="3600" dirty="0" smtClean="0">
                <a:solidFill>
                  <a:srgbClr val="FFFF00"/>
                </a:solidFill>
                <a:latin typeface="+mn-lt"/>
              </a:rPr>
            </a:b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 МО «Ахтубинский район»</a:t>
            </a:r>
            <a:br>
              <a:rPr lang="ru-RU" sz="3600" dirty="0" smtClean="0">
                <a:solidFill>
                  <a:srgbClr val="FFFF00"/>
                </a:solidFill>
                <a:latin typeface="+mn-lt"/>
              </a:rPr>
            </a:b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 п. Верхний Баскунчак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429684" cy="42862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Тема проекта: </a:t>
            </a:r>
          </a:p>
          <a:p>
            <a:pPr algn="l"/>
            <a:r>
              <a:rPr lang="ru-RU" sz="2800" b="1" dirty="0" smtClean="0"/>
              <a:t>Моя малая родина.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Творческое название:</a:t>
            </a:r>
          </a:p>
          <a:p>
            <a:pPr algn="l"/>
            <a:r>
              <a:rPr lang="ru-RU" sz="2800" dirty="0" smtClean="0"/>
              <a:t>посёлок Верхний Баскунчак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Авторы проекта:</a:t>
            </a:r>
          </a:p>
          <a:p>
            <a:pPr algn="ctr"/>
            <a:r>
              <a:rPr lang="ru-RU" sz="2400" dirty="0" smtClean="0"/>
              <a:t>учащиеся 4б класса – </a:t>
            </a:r>
            <a:r>
              <a:rPr lang="ru-RU" sz="2400" dirty="0" err="1" smtClean="0"/>
              <a:t>Калмыкбаева</a:t>
            </a:r>
            <a:r>
              <a:rPr lang="ru-RU" sz="2400" dirty="0" smtClean="0"/>
              <a:t> А., </a:t>
            </a:r>
            <a:r>
              <a:rPr lang="ru-RU" sz="2400" dirty="0" err="1" smtClean="0"/>
              <a:t>Карагалиев</a:t>
            </a:r>
            <a:r>
              <a:rPr lang="ru-RU" sz="2400" dirty="0" smtClean="0"/>
              <a:t> Р., Ткачева </a:t>
            </a:r>
            <a:r>
              <a:rPr lang="ru-RU" sz="2400" dirty="0" err="1" smtClean="0"/>
              <a:t>А.,Фролченко</a:t>
            </a:r>
            <a:r>
              <a:rPr lang="ru-RU" sz="2400" dirty="0" smtClean="0"/>
              <a:t> Л.</a:t>
            </a:r>
          </a:p>
          <a:p>
            <a:pPr algn="l"/>
            <a:r>
              <a:rPr lang="ru-RU" sz="2400" dirty="0" err="1" smtClean="0"/>
              <a:t>Джумагалиева</a:t>
            </a:r>
            <a:r>
              <a:rPr lang="ru-RU" sz="2400" dirty="0" smtClean="0"/>
              <a:t> Г.Л.-</a:t>
            </a:r>
            <a:r>
              <a:rPr lang="en-US" sz="2400" dirty="0" smtClean="0"/>
              <a:t> </a:t>
            </a:r>
            <a:r>
              <a:rPr lang="ru-RU" sz="2400" dirty="0" err="1" smtClean="0"/>
              <a:t>кл.руководитель</a:t>
            </a:r>
            <a:r>
              <a:rPr lang="ru-RU" sz="2400" dirty="0" smtClean="0"/>
              <a:t> 4б класса,</a:t>
            </a:r>
          </a:p>
          <a:p>
            <a:pPr algn="ctr"/>
            <a:r>
              <a:rPr lang="ru-RU" sz="1600" dirty="0" smtClean="0"/>
              <a:t>п.В.Баскунчак, 2013г.</a:t>
            </a:r>
          </a:p>
        </p:txBody>
      </p:sp>
      <p:pic>
        <p:nvPicPr>
          <p:cNvPr id="7" name="С чего начинается Родин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>
                <a:solidFill>
                  <a:srgbClr val="FFFF00"/>
                </a:solidFill>
              </a:rPr>
              <a:t>В конце 1905 года станцию Верхний Баскунчак с полным правом можно было назвать железнодорожной.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БАСКУНЧАК КАРТИНКИ\БАСКУНЧАК\SAM_2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12"/>
            <a:ext cx="6643734" cy="4708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1936 году Верхний Баскунчак приобрёл статус рабочего посёлка.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БАСКУНЧАК КАРТИНКИ\БАСКУНЧАК\Копия SAM_2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38447"/>
            <a:ext cx="7143800" cy="49254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251142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    </a:t>
            </a:r>
            <a:r>
              <a:rPr lang="ru-RU" sz="2000" dirty="0" smtClean="0">
                <a:solidFill>
                  <a:srgbClr val="FFFF00"/>
                </a:solidFill>
              </a:rPr>
              <a:t>Верхний Баскунчак по праву можно назвать рабочим. Что представлял собой посёлок в 1907 году? Планировка узла была не похожа на остальные станции. Все дома были расположены вдоль станционных путей. Причём дома первой линии были построены фасадом в сторону путей (на восток), а второй – в противоположную сторону (на запад). Между ними были надворные постройки. Все эти дома принадлежали только железнодорожникам 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БАСКУНЧАК КАРТИНКИ\БАСКУНЧАК\SAM_206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928934"/>
            <a:ext cx="3769438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Позже началось строительство частных домов в западной части посёлка. Улица, разделившая железнодорожный посёлок и частные дома, стала главной – это Рабочая улица. Она существует и поныне.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D:\БАСКУНЧАК КАРТИНКИ\БАСКУНЧАК\SAM_2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643733" cy="4143404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Во время Вов наш посёлок был почти весь разрушен. Фашисты понимали огромную важность и значимость узловой станции и бомбили почти каждый день.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3" descr="C:\Documents and Settings\Admin\Мои документы\Загрузки\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42976" y="2143116"/>
            <a:ext cx="650085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6072206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</a:t>
            </a:r>
            <a:r>
              <a:rPr lang="ru-RU" sz="3200" b="1" dirty="0" smtClean="0">
                <a:solidFill>
                  <a:srgbClr val="FFFF00"/>
                </a:solidFill>
              </a:rPr>
              <a:t>Бомбардировка станции . 1942 год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4398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Всем приходилось нелегко. Люди работали сутками, не покидая паровоза. В 1943 году все железные дороги были переведены на военное положение.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Admin\Рабочий стол\БАСКУНЧАК КАРТИНКИ\i_142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39"/>
            <a:ext cx="6857344" cy="4434417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0112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Много солдат и матросов похоронено 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на нашей земле.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Admin\Рабочий стол\БАСКУНЧАК КАРТИНКИ\pic1(4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643338" cy="2727298"/>
          </a:xfrm>
          <a:prstGeom prst="rect">
            <a:avLst/>
          </a:prstGeom>
          <a:noFill/>
        </p:spPr>
      </p:pic>
      <p:pic>
        <p:nvPicPr>
          <p:cNvPr id="5" name="Picture 4" descr="C:\Documents and Settings\Admin\Мои документы\Downloads\дело\памятники\post-200-127273446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071942"/>
            <a:ext cx="3752848" cy="252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Admin\Мои документы\Downloads\дело\памятники\post-200-127273442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428736"/>
            <a:ext cx="3714776" cy="2646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G:\f_116296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429000"/>
            <a:ext cx="428628" cy="477615"/>
          </a:xfrm>
          <a:prstGeom prst="rect">
            <a:avLst/>
          </a:prstGeom>
          <a:noFill/>
        </p:spPr>
      </p:pic>
      <p:pic>
        <p:nvPicPr>
          <p:cNvPr id="9" name="Picture 3" descr="G:\f_116296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786454"/>
            <a:ext cx="428628" cy="477615"/>
          </a:xfrm>
          <a:prstGeom prst="rect">
            <a:avLst/>
          </a:prstGeom>
          <a:noFill/>
        </p:spPr>
      </p:pic>
      <p:pic>
        <p:nvPicPr>
          <p:cNvPr id="10" name="Picture 3" descr="G:\f_116296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429000"/>
            <a:ext cx="457200" cy="457200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215423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   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Прошла война. Люди стали строить дома, вернулись домой солдаты, но не все…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   </a:t>
            </a:r>
            <a:r>
              <a:rPr lang="ru-RU" sz="2400" dirty="0" smtClean="0">
                <a:solidFill>
                  <a:srgbClr val="FFFF00"/>
                </a:solidFill>
              </a:rPr>
              <a:t>Посёлок стал расти  и развиваться. Стали строиться предприятия, школы, магазины. На территории посёлка  находится много железнодорожных организаций. 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45" name="Picture 5" descr="C:\Documents and Settings\Admin\Рабочий стол\БАСКУНЧАК 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2768323"/>
            <a:ext cx="5072098" cy="3808684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БАСКУНЧАК КАРТИНКИ\БАСКУНЧАК\SAM_2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858180" cy="55392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4643446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а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г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о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н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н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о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е 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д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е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п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о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Дистанция сигнализации и связи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D:\БАСКУНЧАК КАРТИНКИ\БАСКУНЧАК\SAM_2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337" y="1600201"/>
            <a:ext cx="6724680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42918"/>
            <a:ext cx="8553480" cy="5214974"/>
          </a:xfrm>
        </p:spPr>
        <p:txBody>
          <a:bodyPr>
            <a:normAutofit/>
          </a:bodyPr>
          <a:lstStyle/>
          <a:p>
            <a:pPr marL="817563" indent="-457200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Главный  вопрос:</a:t>
            </a:r>
          </a:p>
          <a:p>
            <a:pPr marL="817563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200" b="1" i="1" dirty="0" smtClean="0"/>
              <a:t>Как появился посёлок?</a:t>
            </a:r>
          </a:p>
          <a:p>
            <a:pPr marL="817563" indent="-457200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Проблемные вопросы: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</a:p>
          <a:p>
            <a:pPr marL="817563" indent="-457200" algn="l">
              <a:buFontTx/>
              <a:buChar char="•"/>
            </a:pPr>
            <a:r>
              <a:rPr lang="ru-RU" sz="3200" b="1" i="1" dirty="0" smtClean="0"/>
              <a:t>Как появилась ж.д. станция?</a:t>
            </a:r>
          </a:p>
          <a:p>
            <a:pPr marL="817563" indent="-457200" algn="l">
              <a:buFontTx/>
              <a:buChar char="•"/>
            </a:pPr>
            <a:r>
              <a:rPr lang="ru-RU" sz="3200" b="1" i="1" dirty="0" smtClean="0"/>
              <a:t> В каком году был построен посёлок?</a:t>
            </a:r>
          </a:p>
          <a:p>
            <a:pPr marL="817563" indent="-457200" algn="l">
              <a:buFontTx/>
              <a:buChar char="•"/>
            </a:pPr>
            <a:r>
              <a:rPr lang="ru-RU" sz="3200" b="1" i="1" dirty="0" smtClean="0"/>
              <a:t>Какое значение имел посёлок в годы Великой отечественной войны?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FF66"/>
                </a:solidFill>
              </a:rPr>
              <a:t>   </a:t>
            </a:r>
            <a:r>
              <a:rPr lang="ru-RU" sz="2400" dirty="0" smtClean="0">
                <a:solidFill>
                  <a:srgbClr val="FFFF66"/>
                </a:solidFill>
              </a:rPr>
              <a:t>В посёлке имеются три школы, узловая больница, четыре детских сада, музыкальная и художественная школы, центр детского творчества.</a:t>
            </a:r>
            <a:endParaRPr lang="ru-RU" sz="2400" dirty="0">
              <a:solidFill>
                <a:srgbClr val="FFFF66"/>
              </a:solidFill>
            </a:endParaRPr>
          </a:p>
        </p:txBody>
      </p:sp>
      <p:pic>
        <p:nvPicPr>
          <p:cNvPr id="1026" name="Picture 2" descr="D:\БАСКУНЧАК КАРТИНКИ\jurg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14488"/>
            <a:ext cx="2559058" cy="2089027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БАСКУНЧАК КАРТИНКИ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85926"/>
            <a:ext cx="2458308" cy="18573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БАСКУНЧАК КАРТИНКИ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2591860" cy="1928826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D:\БАСКУНЧАК КАРТИНКИ\БАСКУНЧАК\SAM_2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7409">
            <a:off x="172840" y="4317314"/>
            <a:ext cx="2762243" cy="2071682"/>
          </a:xfrm>
          <a:prstGeom prst="rect">
            <a:avLst/>
          </a:prstGeom>
          <a:noFill/>
        </p:spPr>
      </p:pic>
      <p:pic>
        <p:nvPicPr>
          <p:cNvPr id="8196" name="Picture 4" descr="D:\БАСКУНЧАК КАРТИНКИ\БАСКУНЧАК\SAM_19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7137">
            <a:off x="6346773" y="4039357"/>
            <a:ext cx="2667019" cy="2000264"/>
          </a:xfrm>
          <a:prstGeom prst="rect">
            <a:avLst/>
          </a:prstGeom>
          <a:noFill/>
        </p:spPr>
      </p:pic>
      <p:pic>
        <p:nvPicPr>
          <p:cNvPr id="1027" name="Picture 3" descr="D:\БАСКУНЧАК КАРТИНКИ\БАСКУНЧАК\SAM_2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143380"/>
            <a:ext cx="2809868" cy="210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Посёлок живёт и работает! Количество жителей почти 8 тыс. человек. Из них 60% рабочего населения, остальные дети и пенсионеры.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Documents and Settings\Admin\Рабочий стол\БАСКУНЧАК КАРТИНКИ\0_58527_2ef1553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94004"/>
            <a:ext cx="3473347" cy="2415568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БАСКУНЧАК КАРТИНКИ\ba9db3e4ce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60883"/>
            <a:ext cx="3435219" cy="2368184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БАСКУНЧАК КАРТИНКИ\112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3379"/>
            <a:ext cx="3429022" cy="2571767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БАСКУНЧАК КАРТИНКИ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62457"/>
            <a:ext cx="3429024" cy="2570469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7653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Цель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    развитие познавательного интереса; </a:t>
            </a:r>
            <a:endParaRPr lang="en-US" sz="3200" b="1" dirty="0" smtClean="0"/>
          </a:p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мышления, памяти, внимательности;</a:t>
            </a:r>
            <a:endParaRPr lang="en-US" sz="3200" b="1" dirty="0" smtClean="0"/>
          </a:p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приобретение навыков</a:t>
            </a:r>
            <a:r>
              <a:rPr lang="en-US" sz="3200" b="1" dirty="0" smtClean="0"/>
              <a:t> </a:t>
            </a:r>
            <a:r>
              <a:rPr lang="ru-RU" sz="3200" b="1" dirty="0" smtClean="0"/>
              <a:t>самостоятельной работы с источниками информации; </a:t>
            </a:r>
            <a:endParaRPr lang="en-US" sz="3200" b="1" dirty="0" smtClean="0"/>
          </a:p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умений увидеть проблему и наметить пути её решения.</a:t>
            </a:r>
            <a:endParaRPr lang="en-US" sz="3200" b="1" dirty="0" smtClean="0"/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cs typeface="Times New Roman" pitchFamily="18" charset="0"/>
              </a:rPr>
              <a:t>Воспитывать у учащихся любовь к своей малой родине, её истории.</a:t>
            </a:r>
            <a:endParaRPr lang="ru-RU" sz="3200" b="1" dirty="0"/>
          </a:p>
        </p:txBody>
      </p: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ЭТАПЫ И СРОКИ ПРОВЕДЕНИЯ ПРОЕКТА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68"/>
          </a:xfrm>
        </p:spPr>
        <p:txBody>
          <a:bodyPr>
            <a:normAutofit/>
          </a:bodyPr>
          <a:lstStyle/>
          <a:p>
            <a:pPr marL="742950" indent="-381000" algn="just">
              <a:spcAft>
                <a:spcPct val="0"/>
              </a:spcAft>
              <a:buFontTx/>
              <a:buNone/>
            </a:pPr>
            <a:r>
              <a:rPr lang="ru-RU" i="1" dirty="0" smtClean="0">
                <a:cs typeface="Times New Roman" pitchFamily="18" charset="0"/>
              </a:rPr>
              <a:t>Подготовительный этап: </a:t>
            </a:r>
          </a:p>
          <a:p>
            <a:pPr marL="742950" indent="-381000" algn="just">
              <a:spcAft>
                <a:spcPct val="0"/>
              </a:spcAft>
              <a:buFontTx/>
              <a:buNone/>
            </a:pPr>
            <a:r>
              <a:rPr lang="ru-RU" i="1" u="sng" dirty="0" smtClean="0">
                <a:cs typeface="Times New Roman" pitchFamily="18" charset="0"/>
              </a:rPr>
              <a:t> 1</a:t>
            </a:r>
            <a:r>
              <a:rPr lang="ru-RU" i="1" dirty="0" smtClean="0">
                <a:cs typeface="Times New Roman" pitchFamily="18" charset="0"/>
              </a:rPr>
              <a:t>: «Мозговой штурм» </a:t>
            </a:r>
          </a:p>
          <a:p>
            <a:pPr marL="742950" indent="-381000" algn="just">
              <a:spcAft>
                <a:spcPct val="0"/>
              </a:spcAft>
              <a:buFontTx/>
              <a:buNone/>
            </a:pPr>
            <a:r>
              <a:rPr lang="ru-RU" i="1" u="sng" dirty="0" smtClean="0">
                <a:cs typeface="Times New Roman" pitchFamily="18" charset="0"/>
              </a:rPr>
              <a:t> 2:</a:t>
            </a:r>
            <a:r>
              <a:rPr lang="ru-RU" i="1" dirty="0" smtClean="0">
                <a:cs typeface="Times New Roman" pitchFamily="18" charset="0"/>
              </a:rPr>
              <a:t> «Консультация в группах»</a:t>
            </a:r>
            <a:r>
              <a:rPr lang="ru-RU" i="1" u="sng" dirty="0" smtClean="0">
                <a:cs typeface="Times New Roman" pitchFamily="18" charset="0"/>
              </a:rPr>
              <a:t> </a:t>
            </a:r>
            <a:endParaRPr lang="ru-RU" i="1" dirty="0" smtClean="0">
              <a:cs typeface="Times New Roman" pitchFamily="18" charset="0"/>
            </a:endParaRPr>
          </a:p>
          <a:p>
            <a:pPr marL="742950" indent="-381000" algn="just">
              <a:spcAft>
                <a:spcPct val="0"/>
              </a:spcAft>
              <a:buFontTx/>
              <a:buNone/>
            </a:pPr>
            <a:r>
              <a:rPr lang="ru-RU" i="1" dirty="0" smtClean="0">
                <a:cs typeface="Times New Roman" pitchFamily="18" charset="0"/>
              </a:rPr>
              <a:t>Основной этап: </a:t>
            </a:r>
          </a:p>
          <a:p>
            <a:pPr marL="742950" indent="-381000" algn="just">
              <a:spcAft>
                <a:spcPct val="0"/>
              </a:spcAft>
              <a:buFontTx/>
              <a:buNone/>
            </a:pPr>
            <a:r>
              <a:rPr lang="ru-RU" i="1" u="sng" dirty="0" smtClean="0">
                <a:cs typeface="Times New Roman" pitchFamily="18" charset="0"/>
              </a:rPr>
              <a:t> 3: «Самостоятельная работа в группах»</a:t>
            </a:r>
            <a:r>
              <a:rPr lang="ru-RU" i="1" dirty="0" smtClean="0">
                <a:cs typeface="Times New Roman" pitchFamily="18" charset="0"/>
              </a:rPr>
              <a:t>.</a:t>
            </a:r>
          </a:p>
          <a:p>
            <a:pPr marL="742950" indent="-381000" algn="just">
              <a:spcAft>
                <a:spcPct val="0"/>
              </a:spcAft>
              <a:buFontTx/>
              <a:buNone/>
            </a:pPr>
            <a:r>
              <a:rPr lang="ru-RU" i="1" u="sng" dirty="0" smtClean="0">
                <a:cs typeface="Times New Roman" pitchFamily="18" charset="0"/>
              </a:rPr>
              <a:t> 4: «Подготовка выходных материалов»</a:t>
            </a:r>
            <a:endParaRPr lang="ru-RU" i="1" dirty="0" smtClean="0">
              <a:cs typeface="Times New Roman" pitchFamily="18" charset="0"/>
            </a:endParaRPr>
          </a:p>
          <a:p>
            <a:pPr marL="742950" indent="-381000" algn="just">
              <a:spcAft>
                <a:spcPct val="0"/>
              </a:spcAft>
              <a:buFontTx/>
              <a:buNone/>
            </a:pPr>
            <a:r>
              <a:rPr lang="ru-RU" i="1" dirty="0" smtClean="0">
                <a:cs typeface="Times New Roman" pitchFamily="18" charset="0"/>
              </a:rPr>
              <a:t>Заключительный этап: </a:t>
            </a:r>
          </a:p>
          <a:p>
            <a:pPr marL="742950" indent="-381000" algn="just">
              <a:spcAft>
                <a:spcPct val="0"/>
              </a:spcAft>
              <a:buFontTx/>
              <a:buNone/>
            </a:pPr>
            <a:r>
              <a:rPr lang="ru-RU" i="1" u="sng" dirty="0" smtClean="0">
                <a:cs typeface="Times New Roman" pitchFamily="18" charset="0"/>
              </a:rPr>
              <a:t> 5: «Конференция»</a:t>
            </a:r>
            <a:endParaRPr lang="ru-RU" i="1" dirty="0" smtClean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41022" cy="19288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Формы представления результатов</a:t>
            </a:r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исследования и критерии их оценивания</a:t>
            </a:r>
            <a:r>
              <a:rPr lang="ru-RU" sz="3100" dirty="0" smtClean="0">
                <a:solidFill>
                  <a:srgbClr val="FFFF00"/>
                </a:solidFill>
              </a:rPr>
              <a:t>:</a:t>
            </a:r>
            <a:endParaRPr lang="ru-RU" sz="31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Презентация: </a:t>
            </a:r>
          </a:p>
          <a:p>
            <a:pPr algn="ctr">
              <a:buNone/>
            </a:pPr>
            <a:r>
              <a:rPr lang="ru-RU" sz="4400" dirty="0" smtClean="0"/>
              <a:t> «Моя малая родина»</a:t>
            </a:r>
            <a:endParaRPr lang="ru-RU" sz="4400" dirty="0"/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Информационные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Слайд 7,8,9,15,20,21 Фотографии  из архива сайта «Старые фото п.Верхний Баскунчак».</a:t>
            </a:r>
          </a:p>
          <a:p>
            <a:endParaRPr lang="ru-RU" sz="2000" dirty="0" smtClean="0"/>
          </a:p>
          <a:p>
            <a:r>
              <a:rPr lang="ru-RU" sz="2000" dirty="0" smtClean="0"/>
              <a:t>Слайд 13,18,19,20. Фотографии из  личного архива автора.</a:t>
            </a:r>
          </a:p>
          <a:p>
            <a:endParaRPr lang="ru-RU" sz="2000" dirty="0" smtClean="0"/>
          </a:p>
          <a:p>
            <a:r>
              <a:rPr lang="ru-RU" sz="2000" dirty="0" smtClean="0"/>
              <a:t>Слайд 4, 16.Фотографии памятников 1969года (из архива администрации посёлка)  и 2013 года ( из архива автора).</a:t>
            </a:r>
          </a:p>
          <a:p>
            <a:endParaRPr lang="ru-RU" sz="2000" dirty="0" smtClean="0"/>
          </a:p>
          <a:p>
            <a:r>
              <a:rPr lang="ru-RU" sz="2000" dirty="0" smtClean="0"/>
              <a:t>Слайд </a:t>
            </a:r>
            <a:r>
              <a:rPr lang="en-US" sz="2000" dirty="0" smtClean="0"/>
              <a:t> 15.17</a:t>
            </a:r>
            <a:r>
              <a:rPr lang="ru-RU" sz="2000" dirty="0" smtClean="0"/>
              <a:t>. Фотографии</a:t>
            </a:r>
            <a:r>
              <a:rPr lang="en-US" sz="2000" dirty="0" smtClean="0"/>
              <a:t> </a:t>
            </a:r>
            <a:r>
              <a:rPr lang="ru-RU" sz="2000" dirty="0" smtClean="0"/>
              <a:t> из архива музея локомотивного депо п. Верхний Баскунчак</a:t>
            </a:r>
          </a:p>
          <a:p>
            <a:endParaRPr lang="ru-RU" sz="2000" dirty="0" smtClean="0"/>
          </a:p>
          <a:p>
            <a:r>
              <a:rPr lang="ru-RU" sz="2000" dirty="0" smtClean="0"/>
              <a:t>Слайд  </a:t>
            </a:r>
            <a:r>
              <a:rPr lang="en-US" sz="2000" dirty="0" smtClean="0"/>
              <a:t>10.11.12</a:t>
            </a:r>
            <a:r>
              <a:rPr lang="ru-RU" sz="2000" dirty="0" smtClean="0"/>
              <a:t>.  Фотографии из архива музея МБОУ СОШ № 11 п. Верхний Баскунчак</a:t>
            </a:r>
          </a:p>
          <a:p>
            <a:endParaRPr lang="ru-RU" sz="2000" dirty="0" smtClean="0"/>
          </a:p>
          <a:p>
            <a:r>
              <a:rPr lang="ru-RU" sz="2000" dirty="0" smtClean="0"/>
              <a:t>Слайд </a:t>
            </a:r>
            <a:r>
              <a:rPr lang="en-US" sz="2000" dirty="0" smtClean="0"/>
              <a:t>14</a:t>
            </a:r>
            <a:r>
              <a:rPr lang="ru-RU" sz="2000" dirty="0" smtClean="0"/>
              <a:t>. Фотография бомбардировки станции Верхний Баскунчак  1942 года . Из личного архива семьи Руденко</a:t>
            </a:r>
          </a:p>
          <a:p>
            <a:endParaRPr lang="ru-RU" sz="20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8279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FFFF00"/>
                </a:solidFill>
              </a:rPr>
              <a:t>Пусть хвалят мне горы, моря и леса,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мол, воздух там чище, синей небеса,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А мне лишь бы степь, и </a:t>
            </a:r>
            <a:r>
              <a:rPr lang="ru-RU" sz="2000" dirty="0" err="1" smtClean="0">
                <a:solidFill>
                  <a:srgbClr val="FFFF00"/>
                </a:solidFill>
              </a:rPr>
              <a:t>Богдо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и</a:t>
            </a:r>
            <a:r>
              <a:rPr lang="ru-RU" sz="2000" dirty="0" smtClean="0">
                <a:solidFill>
                  <a:srgbClr val="FFFF00"/>
                </a:solidFill>
              </a:rPr>
              <a:t> полынь.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Соленого озера блеклую синь,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больше не надобно мне ничего,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Мне степь Баскунчака милее всего.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Г. </a:t>
            </a:r>
            <a:r>
              <a:rPr lang="ru-RU" sz="2000" dirty="0" err="1" smtClean="0">
                <a:solidFill>
                  <a:srgbClr val="FFFF00"/>
                </a:solidFill>
              </a:rPr>
              <a:t>Карандашова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Admin\Рабочий стол\БАСКУНЧАК КАРТИНКИ\IMAGE-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89" y="2476432"/>
            <a:ext cx="6286545" cy="4167278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Поселение Верхний Баскунчак упоминается в документах с конца 19 века. В 1882 году была построена </a:t>
            </a:r>
            <a:r>
              <a:rPr lang="ru-RU" sz="2000" dirty="0" err="1" smtClean="0">
                <a:solidFill>
                  <a:srgbClr val="FFFF00"/>
                </a:solidFill>
              </a:rPr>
              <a:t>Баскунчакская</a:t>
            </a:r>
            <a:r>
              <a:rPr lang="ru-RU" sz="2000" dirty="0" smtClean="0">
                <a:solidFill>
                  <a:srgbClr val="FFFF00"/>
                </a:solidFill>
              </a:rPr>
              <a:t> железная дорога, протяжённостью в 54 версты. Она соединила Владимирскую соляную пристань с озером  Баскунчак.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Рабочий стол\БАСКУНЧАК КАРТИНКИ\normal.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2199" y="2071678"/>
            <a:ext cx="6464511" cy="4490926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Уже в то время на месте, где стоит посёлок, находились поселения казахов, работавших на перевозке и добыче соли. Не в малой степени способствовало этому наличие на небольшой глубине больших запасов  пресной воды, самого ценного продукта в этом полупустынном крае.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143900" y="6215082"/>
            <a:ext cx="714348" cy="484632"/>
          </a:xfrm>
          <a:prstGeom prst="rightArrow">
            <a:avLst>
              <a:gd name="adj1" fmla="val 50000"/>
              <a:gd name="adj2" fmla="val 64294"/>
            </a:avLst>
          </a:prstGeom>
          <a:solidFill>
            <a:srgbClr val="FFFF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БАСКУНЧАК КАРТИНКИ\БАСКУНЧАК\3393770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6985942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70C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868</TotalTime>
  <Words>564</Words>
  <Application>Microsoft Office PowerPoint</Application>
  <PresentationFormat>Экран (4:3)</PresentationFormat>
  <Paragraphs>64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МБОУ «СОШ № 11   МО «Ахтубинский район»  п. Верхний Баскунчак</vt:lpstr>
      <vt:lpstr>Слайд 2</vt:lpstr>
      <vt:lpstr>Слайд 3</vt:lpstr>
      <vt:lpstr>ЭТАПЫ И СРОКИ ПРОВЕДЕНИЯ ПРОЕКТА</vt:lpstr>
      <vt:lpstr>Формы представления результатов исследования и критерии их оценивания:</vt:lpstr>
      <vt:lpstr>Информационные ресурсы</vt:lpstr>
      <vt:lpstr>Пусть хвалят мне горы, моря и леса, мол, воздух там чище, синей небеса, А мне лишь бы степь, и Богдо, и полынь. Соленого озера блеклую синь, И больше не надобно мне ничего, Мне степь Баскунчака милее всего. Г. Карандашова</vt:lpstr>
      <vt:lpstr>Поселение Верхний Баскунчак упоминается в документах с конца 19 века. В 1882 году была построена Баскунчакская железная дорога, протяжённостью в 54 версты. Она соединила Владимирскую соляную пристань с озером  Баскунчак.</vt:lpstr>
      <vt:lpstr> Уже в то время на месте, где стоит посёлок, находились поселения казахов, работавших на перевозке и добыче соли. Не в малой степени способствовало этому наличие на небольшой глубине больших запасов  пресной воды, самого ценного продукта в этом полупустынном крае. </vt:lpstr>
      <vt:lpstr> В конце 1905 года станцию Верхний Баскунчак с полным правом можно было назвать железнодорожной.</vt:lpstr>
      <vt:lpstr>В 1936 году Верхний Баскунчак приобрёл статус рабочего посёлка. </vt:lpstr>
      <vt:lpstr>    Верхний Баскунчак по праву можно назвать рабочим. Что представлял собой посёлок в 1907 году? Планировка узла была не похожа на остальные станции. Все дома были расположены вдоль станционных путей. Причём дома первой линии были построены фасадом в сторону путей (на восток), а второй – в противоположную сторону (на запад). Между ними были надворные постройки. Все эти дома принадлежали только железнодорожникам . </vt:lpstr>
      <vt:lpstr>Позже началось строительство частных домов в западной части посёлка. Улица, разделившая железнодорожный посёлок и частные дома, стала главной – это Рабочая улица. Она существует и поныне.</vt:lpstr>
      <vt:lpstr>Во время Вов наш посёлок был почти весь разрушен. Фашисты понимали огромную важность и значимость узловой станции и бомбили почти каждый день.</vt:lpstr>
      <vt:lpstr>Всем приходилось нелегко. Люди работали сутками, не покидая паровоза. В 1943 году все железные дороги были переведены на военное положение.</vt:lpstr>
      <vt:lpstr>Много солдат и матросов похоронено  на нашей земле.</vt:lpstr>
      <vt:lpstr>    Прошла война. Люди стали строить дома, вернулись домой солдаты, но не все…    Посёлок стал расти  и развиваться. Стали строиться предприятия, школы, магазины. На территории посёлка  находится много железнодорожных организаций.  </vt:lpstr>
      <vt:lpstr>Слайд 18</vt:lpstr>
      <vt:lpstr>Дистанция сигнализации и связи</vt:lpstr>
      <vt:lpstr>   В посёлке имеются три школы, узловая больница, четыре детских сада, музыкальная и художественная школы, центр детского творчества.</vt:lpstr>
      <vt:lpstr>Посёлок живёт и работает! Количество жителей почти 8 тыс. человек. Из них 60% рабочего населения, остальные дети и пенсионеры.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родина.</dc:title>
  <dc:creator>Admin</dc:creator>
  <cp:lastModifiedBy>гульжан</cp:lastModifiedBy>
  <cp:revision>70</cp:revision>
  <dcterms:created xsi:type="dcterms:W3CDTF">2013-01-26T10:57:25Z</dcterms:created>
  <dcterms:modified xsi:type="dcterms:W3CDTF">2013-02-08T05:10:01Z</dcterms:modified>
</cp:coreProperties>
</file>