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60" r:id="rId5"/>
    <p:sldId id="268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8E64-66F5-48F8-99CA-EADEC3E781B4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A432-6842-4EF1-AFC1-4CED9D920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8E64-66F5-48F8-99CA-EADEC3E781B4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A432-6842-4EF1-AFC1-4CED9D920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8E64-66F5-48F8-99CA-EADEC3E781B4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A432-6842-4EF1-AFC1-4CED9D920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8E64-66F5-48F8-99CA-EADEC3E781B4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A432-6842-4EF1-AFC1-4CED9D920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8E64-66F5-48F8-99CA-EADEC3E781B4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A432-6842-4EF1-AFC1-4CED9D920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8E64-66F5-48F8-99CA-EADEC3E781B4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A432-6842-4EF1-AFC1-4CED9D920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8E64-66F5-48F8-99CA-EADEC3E781B4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A432-6842-4EF1-AFC1-4CED9D920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8E64-66F5-48F8-99CA-EADEC3E781B4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A432-6842-4EF1-AFC1-4CED9D920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8E64-66F5-48F8-99CA-EADEC3E781B4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A432-6842-4EF1-AFC1-4CED9D920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8E64-66F5-48F8-99CA-EADEC3E781B4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A432-6842-4EF1-AFC1-4CED9D920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8E64-66F5-48F8-99CA-EADEC3E781B4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2DCA432-6842-4EF1-AFC1-4CED9D9204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2F8E64-66F5-48F8-99CA-EADEC3E781B4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DCA432-6842-4EF1-AFC1-4CED9D92043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268760"/>
            <a:ext cx="8458200" cy="914400"/>
          </a:xfrm>
        </p:spPr>
        <p:txBody>
          <a:bodyPr>
            <a:noAutofit/>
          </a:bodyPr>
          <a:lstStyle/>
          <a:p>
            <a:pPr algn="ctr"/>
            <a:r>
              <a:rPr lang="ru-RU" sz="6500" b="1" i="1" dirty="0" smtClean="0">
                <a:latin typeface="Times New Roman" pitchFamily="18" charset="0"/>
                <a:cs typeface="Times New Roman" pitchFamily="18" charset="0"/>
              </a:rPr>
              <a:t>Наши  друзья -  словари</a:t>
            </a:r>
            <a:endParaRPr lang="ru-RU" sz="65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501008"/>
            <a:ext cx="2808312" cy="2520280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30091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573016"/>
            <a:ext cx="1798625" cy="17071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Словарь</a:t>
            </a:r>
            <a:r>
              <a:rPr lang="ru-RU" sz="4800" dirty="0" smtClean="0"/>
              <a:t> – </a:t>
            </a:r>
            <a:r>
              <a:rPr lang="ru-RU" sz="4800" b="1" dirty="0" smtClean="0">
                <a:solidFill>
                  <a:srgbClr val="002060"/>
                </a:solidFill>
              </a:rPr>
              <a:t>это вся вселенная в алфавитном порядке! Если хорошенько подумать, словарь – это книга книг.</a:t>
            </a:r>
            <a:r>
              <a:rPr lang="ru-RU" dirty="0" smtClean="0"/>
              <a:t>                                                        </a:t>
            </a:r>
            <a:r>
              <a:rPr lang="ru-RU" b="1" dirty="0" smtClean="0">
                <a:solidFill>
                  <a:srgbClr val="002060"/>
                </a:solidFill>
              </a:rPr>
              <a:t>Анатоль Франс.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50728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800" dirty="0" smtClean="0">
                <a:solidFill>
                  <a:srgbClr val="C00000"/>
                </a:solidFill>
              </a:rPr>
              <a:t>Типы словарей :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Языковые</a:t>
            </a:r>
            <a:r>
              <a:rPr lang="ru-RU" sz="4000" b="1" dirty="0" smtClean="0">
                <a:solidFill>
                  <a:srgbClr val="002060"/>
                </a:solidFill>
              </a:rPr>
              <a:t>(лингвистические)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Энциклопедические</a:t>
            </a:r>
          </a:p>
        </p:txBody>
      </p:sp>
      <p:sp>
        <p:nvSpPr>
          <p:cNvPr id="2050" name="Form"/>
          <p:cNvSpPr>
            <a:spLocks noEditPoints="1" noChangeArrowheads="1"/>
          </p:cNvSpPr>
          <p:nvPr/>
        </p:nvSpPr>
        <p:spPr bwMode="auto">
          <a:xfrm>
            <a:off x="6732240" y="4221088"/>
            <a:ext cx="1368152" cy="221932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507288" cy="475252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Словари составлены как бы из кирпичиков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– из множества </a:t>
            </a: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словарных статей.</a:t>
            </a:r>
          </a:p>
          <a:p>
            <a:pPr>
              <a:buNone/>
            </a:pP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Словарная статья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начинается с заголовка. В ней используются разнообразные пометы. Помещаются иллюстративные цитаты и речения .</a:t>
            </a:r>
          </a:p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Абзац сущ.м.р.- а. 1.Красная строка, отступ в начале строки. </a:t>
            </a:r>
            <a:r>
              <a:rPr lang="ru-RU" sz="3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Начать писать с абзаца.</a:t>
            </a:r>
          </a:p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2.Текст между двумя такими отступами</a:t>
            </a: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Прочитать первый абзац.</a:t>
            </a:r>
          </a:p>
          <a:p>
            <a:endParaRPr lang="ru-RU" dirty="0"/>
          </a:p>
        </p:txBody>
      </p:sp>
      <p:grpSp>
        <p:nvGrpSpPr>
          <p:cNvPr id="3079" name="Group 7"/>
          <p:cNvGrpSpPr>
            <a:grpSpLocks/>
          </p:cNvGrpSpPr>
          <p:nvPr/>
        </p:nvGrpSpPr>
        <p:grpSpPr bwMode="auto">
          <a:xfrm>
            <a:off x="7452320" y="4653136"/>
            <a:ext cx="1368152" cy="1944216"/>
            <a:chOff x="1248" y="240"/>
            <a:chExt cx="4176" cy="3600"/>
          </a:xfrm>
        </p:grpSpPr>
        <p:sp>
          <p:nvSpPr>
            <p:cNvPr id="3080" name="Pyr1"/>
            <p:cNvSpPr>
              <a:spLocks noEditPoints="1" noChangeArrowheads="1"/>
            </p:cNvSpPr>
            <p:nvPr/>
          </p:nvSpPr>
          <p:spPr bwMode="auto">
            <a:xfrm>
              <a:off x="2873" y="240"/>
              <a:ext cx="936" cy="79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  <a:gd name="T6" fmla="*/ 5400 w 21600"/>
                <a:gd name="T7" fmla="*/ 11800 h 21600"/>
                <a:gd name="T8" fmla="*/ 16200 w 21600"/>
                <a:gd name="T9" fmla="*/ 20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1" name="Pyr2"/>
            <p:cNvSpPr>
              <a:spLocks noEditPoints="1" noChangeArrowheads="1"/>
            </p:cNvSpPr>
            <p:nvPr/>
          </p:nvSpPr>
          <p:spPr bwMode="auto">
            <a:xfrm>
              <a:off x="2331" y="1038"/>
              <a:ext cx="2015" cy="936"/>
            </a:xfrm>
            <a:custGeom>
              <a:avLst/>
              <a:gdLst>
                <a:gd name="T0" fmla="*/ 5787 w 21600"/>
                <a:gd name="T1" fmla="*/ 0 h 21600"/>
                <a:gd name="T2" fmla="*/ 15812 w 21600"/>
                <a:gd name="T3" fmla="*/ 0 h 21600"/>
                <a:gd name="T4" fmla="*/ 21600 w 21600"/>
                <a:gd name="T5" fmla="*/ 21600 h 21600"/>
                <a:gd name="T6" fmla="*/ 0 w 21600"/>
                <a:gd name="T7" fmla="*/ 21600 h 21600"/>
                <a:gd name="T8" fmla="*/ 5787 w 21600"/>
                <a:gd name="T9" fmla="*/ 500 h 21600"/>
                <a:gd name="T10" fmla="*/ 15812 w 21600"/>
                <a:gd name="T11" fmla="*/ 21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5787" y="0"/>
                  </a:moveTo>
                  <a:lnTo>
                    <a:pt x="15812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787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2" name="Pyr3"/>
            <p:cNvSpPr>
              <a:spLocks noEditPoints="1" noChangeArrowheads="1"/>
            </p:cNvSpPr>
            <p:nvPr/>
          </p:nvSpPr>
          <p:spPr bwMode="auto">
            <a:xfrm>
              <a:off x="1795" y="1974"/>
              <a:ext cx="3087" cy="935"/>
            </a:xfrm>
            <a:custGeom>
              <a:avLst/>
              <a:gdLst>
                <a:gd name="T0" fmla="*/ 3768 w 21600"/>
                <a:gd name="T1" fmla="*/ 0 h 21600"/>
                <a:gd name="T2" fmla="*/ 17831 w 21600"/>
                <a:gd name="T3" fmla="*/ 0 h 21600"/>
                <a:gd name="T4" fmla="*/ 21600 w 21600"/>
                <a:gd name="T5" fmla="*/ 21600 h 21600"/>
                <a:gd name="T6" fmla="*/ 0 w 21600"/>
                <a:gd name="T7" fmla="*/ 21600 h 21600"/>
                <a:gd name="T8" fmla="*/ 5287 w 21600"/>
                <a:gd name="T9" fmla="*/ 500 h 21600"/>
                <a:gd name="T10" fmla="*/ 16312 w 21600"/>
                <a:gd name="T11" fmla="*/ 21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3768" y="0"/>
                  </a:moveTo>
                  <a:lnTo>
                    <a:pt x="1783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3768" y="0"/>
                  </a:lnTo>
                  <a:close/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3" name="Pyr4"/>
            <p:cNvSpPr>
              <a:spLocks noEditPoints="1" noChangeArrowheads="1"/>
            </p:cNvSpPr>
            <p:nvPr/>
          </p:nvSpPr>
          <p:spPr bwMode="auto">
            <a:xfrm>
              <a:off x="1248" y="2904"/>
              <a:ext cx="4176" cy="936"/>
            </a:xfrm>
            <a:custGeom>
              <a:avLst/>
              <a:gdLst>
                <a:gd name="T0" fmla="*/ 2793 w 21600"/>
                <a:gd name="T1" fmla="*/ 0 h 21600"/>
                <a:gd name="T2" fmla="*/ 18806 w 21600"/>
                <a:gd name="T3" fmla="*/ 0 h 21600"/>
                <a:gd name="T4" fmla="*/ 21600 w 21600"/>
                <a:gd name="T5" fmla="*/ 21600 h 21600"/>
                <a:gd name="T6" fmla="*/ 0 w 21600"/>
                <a:gd name="T7" fmla="*/ 21600 h 21600"/>
                <a:gd name="T8" fmla="*/ 3287 w 21600"/>
                <a:gd name="T9" fmla="*/ 500 h 21600"/>
                <a:gd name="T10" fmla="*/ 17312 w 21600"/>
                <a:gd name="T11" fmla="*/ 21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2793" y="0"/>
                  </a:moveTo>
                  <a:lnTo>
                    <a:pt x="18806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2793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Лингвистические словари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44824"/>
            <a:ext cx="8424936" cy="37612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1.Орфографический словарь</a:t>
            </a:r>
          </a:p>
          <a:p>
            <a:pPr>
              <a:buNone/>
            </a:pP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2.Орфоэпический словарь</a:t>
            </a:r>
          </a:p>
          <a:p>
            <a:pPr>
              <a:buNone/>
            </a:pP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3.Толковый словарь</a:t>
            </a:r>
          </a:p>
          <a:p>
            <a:pPr>
              <a:buNone/>
            </a:pP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4.Этимологический словарь</a:t>
            </a:r>
          </a:p>
          <a:p>
            <a:pPr>
              <a:buNone/>
            </a:pP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5.Топонимический словарь</a:t>
            </a:r>
            <a:endParaRPr lang="ru-RU" sz="3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068960"/>
            <a:ext cx="2664296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221088"/>
            <a:ext cx="8596064" cy="43204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                                 Тест</a:t>
            </a:r>
            <a:endParaRPr lang="ru-RU" sz="31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6868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1.Что такое алфавит?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2.Как расположены слова в словарях?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3.Какие словари нужно использовать при выполнении следующих заданий:</a:t>
            </a:r>
          </a:p>
          <a:p>
            <a:pPr marL="514350" indent="-514350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 каково происхождение слов АЗБУКА,ВДРЕБЕЗГИ;</a:t>
            </a:r>
          </a:p>
          <a:p>
            <a:pPr marL="514350" indent="-514350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б)каково значение слов БЕЖАТЬ, БИРЮЗОВЫЙ;</a:t>
            </a:r>
          </a:p>
          <a:p>
            <a:pPr marL="514350" indent="-514350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в)поставьте ударение в словах ПРИНУДИТЬ,ЩАВЕЛЬ;</a:t>
            </a:r>
          </a:p>
          <a:p>
            <a:pPr marL="514350" indent="-514350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г)вставьте нужную букву в слова Ш…ССЕ, Ж…РИ;</a:t>
            </a:r>
          </a:p>
          <a:p>
            <a:pPr marL="514350" indent="-514350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д)почему Черное море называют черным?</a:t>
            </a:r>
          </a:p>
          <a:p>
            <a:pPr marL="514350" indent="-514350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4.Для чего нужны словари?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332656"/>
            <a:ext cx="1100023" cy="1805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8686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      Ребята, обращайтесь к школьным словарям и справочникам постоянно. Помощь, которую они окажут вам при изучении русского языка и литературы, истории и географии, физики, математики и других предметов, вы несомненно оцените, а школьная дружба со словарями сохранится у вас на всю жизнь.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251520" y="764704"/>
            <a:ext cx="720080" cy="43204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лыбающееся лицо 3"/>
          <p:cNvSpPr/>
          <p:nvPr/>
        </p:nvSpPr>
        <p:spPr>
          <a:xfrm>
            <a:off x="5436096" y="1916832"/>
            <a:ext cx="2952328" cy="288032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1259632" y="1844824"/>
            <a:ext cx="2952328" cy="2880320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уга 5"/>
          <p:cNvSpPr/>
          <p:nvPr/>
        </p:nvSpPr>
        <p:spPr>
          <a:xfrm rot="16447592">
            <a:off x="2902196" y="2553968"/>
            <a:ext cx="648072" cy="72008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уга 6"/>
          <p:cNvSpPr/>
          <p:nvPr/>
        </p:nvSpPr>
        <p:spPr>
          <a:xfrm rot="20427644">
            <a:off x="2035616" y="2564348"/>
            <a:ext cx="576064" cy="86409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2115670" y="3087445"/>
            <a:ext cx="684904" cy="845611"/>
          </a:xfrm>
          <a:custGeom>
            <a:avLst/>
            <a:gdLst>
              <a:gd name="connsiteX0" fmla="*/ 552226 w 684904"/>
              <a:gd name="connsiteY0" fmla="*/ 0 h 1348291"/>
              <a:gd name="connsiteX1" fmla="*/ 337074 w 684904"/>
              <a:gd name="connsiteY1" fmla="*/ 484094 h 1348291"/>
              <a:gd name="connsiteX2" fmla="*/ 649045 w 684904"/>
              <a:gd name="connsiteY2" fmla="*/ 451821 h 1348291"/>
              <a:gd name="connsiteX3" fmla="*/ 552226 w 684904"/>
              <a:gd name="connsiteY3" fmla="*/ 505609 h 1348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4904" h="1348291">
                <a:moveTo>
                  <a:pt x="552226" y="0"/>
                </a:moveTo>
                <a:cubicBezTo>
                  <a:pt x="436582" y="204395"/>
                  <a:pt x="320938" y="408791"/>
                  <a:pt x="337074" y="484094"/>
                </a:cubicBezTo>
                <a:cubicBezTo>
                  <a:pt x="353210" y="559397"/>
                  <a:pt x="613186" y="448235"/>
                  <a:pt x="649045" y="451821"/>
                </a:cubicBezTo>
                <a:cubicBezTo>
                  <a:pt x="684904" y="455407"/>
                  <a:pt x="0" y="1348291"/>
                  <a:pt x="552226" y="50560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16697193">
            <a:off x="6001272" y="2554016"/>
            <a:ext cx="914400" cy="914400"/>
          </a:xfrm>
          <a:prstGeom prst="arc">
            <a:avLst>
              <a:gd name="adj1" fmla="val 16066502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19269900">
            <a:off x="7174419" y="2544500"/>
            <a:ext cx="648072" cy="720080"/>
          </a:xfrm>
          <a:prstGeom prst="arc">
            <a:avLst>
              <a:gd name="adj1" fmla="val 16200000"/>
              <a:gd name="adj2" fmla="val 50805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6619539" y="3146612"/>
            <a:ext cx="421342" cy="623943"/>
          </a:xfrm>
          <a:custGeom>
            <a:avLst/>
            <a:gdLst>
              <a:gd name="connsiteX0" fmla="*/ 265355 w 421342"/>
              <a:gd name="connsiteY0" fmla="*/ 59167 h 623943"/>
              <a:gd name="connsiteX1" fmla="*/ 17929 w 421342"/>
              <a:gd name="connsiteY1" fmla="*/ 532503 h 623943"/>
              <a:gd name="connsiteX2" fmla="*/ 372932 w 421342"/>
              <a:gd name="connsiteY2" fmla="*/ 564776 h 623943"/>
              <a:gd name="connsiteX3" fmla="*/ 308386 w 421342"/>
              <a:gd name="connsiteY3" fmla="*/ 177501 h 623943"/>
              <a:gd name="connsiteX4" fmla="*/ 265355 w 421342"/>
              <a:gd name="connsiteY4" fmla="*/ 59167 h 623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1342" h="623943">
                <a:moveTo>
                  <a:pt x="265355" y="59167"/>
                </a:moveTo>
                <a:cubicBezTo>
                  <a:pt x="216946" y="118334"/>
                  <a:pt x="0" y="448235"/>
                  <a:pt x="17929" y="532503"/>
                </a:cubicBezTo>
                <a:cubicBezTo>
                  <a:pt x="35858" y="616771"/>
                  <a:pt x="324523" y="623943"/>
                  <a:pt x="372932" y="564776"/>
                </a:cubicBezTo>
                <a:cubicBezTo>
                  <a:pt x="421342" y="505609"/>
                  <a:pt x="333487" y="259976"/>
                  <a:pt x="308386" y="177501"/>
                </a:cubicBezTo>
                <a:cubicBezTo>
                  <a:pt x="283285" y="95026"/>
                  <a:pt x="313765" y="0"/>
                  <a:pt x="265355" y="59167"/>
                </a:cubicBez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180</TotalTime>
  <Words>212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Слайд 1</vt:lpstr>
      <vt:lpstr>Слайд 2</vt:lpstr>
      <vt:lpstr>Слайд 3</vt:lpstr>
      <vt:lpstr>Слайд 4</vt:lpstr>
      <vt:lpstr> Лингвистические словари:</vt:lpstr>
      <vt:lpstr>                                 Тест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20</cp:revision>
  <dcterms:created xsi:type="dcterms:W3CDTF">2010-12-06T01:49:38Z</dcterms:created>
  <dcterms:modified xsi:type="dcterms:W3CDTF">2010-12-13T02:31:35Z</dcterms:modified>
</cp:coreProperties>
</file>