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4"/>
    <a:srgbClr val="99FFCC"/>
    <a:srgbClr val="0080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20F2-5D42-4C68-B2D1-58BCC2D49EEA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A716-C97F-4916-BA2D-B1414FE8C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F995-A09E-4652-B44B-BF89DD92825F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288F-622D-4059-978C-A902FD530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2B7-BC86-419E-A907-1C76D8CEAFB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58FF-3FEB-442F-B204-7CE631DDB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F1FF-9A61-4D5A-9827-033D870A2D8D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2A63-65B9-4641-A14C-1736D24D9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7ED6-D17B-43EB-870D-241E25A3C345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0577-9410-4EE1-BEA1-FF2FEF130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DEF1-BE2F-4CB3-82B3-F863C3892CB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27A7-D52A-4F7F-99CC-8179707EF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6DFD-4D80-4383-AFD5-79E78ABEFCA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6469-DA96-4A4D-8294-C88A926F1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EDA-F162-48C5-90E7-09BE85808DCD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6C46-E8DF-4438-8E56-346E9969D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EA8C-E2D8-4925-B7C3-32E97AB0BA2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A053-E689-401B-83A2-3AD786B97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9DB4-941E-444E-B5BD-0B1FB63F20E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3371-AC81-4D1F-91F0-9EDB2CEC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7B2-41B2-4B2C-8E6F-6B4DDB579A44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D01C-BC9B-4B0A-BD64-EC5B9A67E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210CA-C795-48AA-B7A1-1A5C1064E63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BD842-278E-4949-A888-BDF61CE2D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76;&#1072;&#1095;&#1080;%20&#1087;&#1086;%20&#1074;&#1086;&#1089;&#1087;&#1080;&#1090;&#1072;&#1085;&#1080;&#1102;%20&#1083;&#1102;&#1073;&#1074;&#1080;%20&#1080;%20&#1091;&#1074;&#1072;&#1078;&#1077;&#1085;&#1080;&#1103;%20&#1082;%20&#1088;&#1086;&#1076;&#1085;&#1086;&#1084;&#1091;%20&#1082;&#1088;&#1072;&#1102;.docx" TargetMode="External"/><Relationship Id="rId2" Type="http://schemas.openxmlformats.org/officeDocument/2006/relationships/hyperlink" Target="&#1047;&#1072;&#1076;&#1072;&#1095;&#1080;%20&#1080;&#1079;%20&#1054;&#1054;&#1055;%20&#1063;&#1091;&#1087;.&#1076;.&#1089;.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6;&#1077;&#1084;&#1095;&#1091;&#1078;&#1080;&#1085;&#1072;%20&#1051;&#1072;&#1076;&#1086;&#1075;&#1080;%20&#1043;&#1072;&#1075;&#1088;&#1080;&#1085;&#1072;%20&#1053;.&#1042;..pptx" TargetMode="External"/><Relationship Id="rId7" Type="http://schemas.openxmlformats.org/officeDocument/2006/relationships/hyperlink" Target="&#1052;&#1086;&#1103;%20&#1084;&#1080;&#1083;&#1072;&#1103;%20&#1056;&#1086;&#1076;&#1080;&#1085;&#1072;%20&#8211;%20&#1084;&#1086;&#1103;%20&#1063;&#1091;&#1087;&#1072;!&#187;.pptx" TargetMode="External"/><Relationship Id="rId2" Type="http://schemas.openxmlformats.org/officeDocument/2006/relationships/hyperlink" Target="&#1082;&#1080;&#1078;&#1080;%20&#1055;&#1072;&#1085;&#1080;&#1085;&#1072;%20&#1053;.&#1041;.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5;&#1072;&#1094;&#1080;&#1086;&#1085;&#1072;&#1083;&#1100;&#1085;&#1099;&#1081;%20&#1087;&#1072;&#1088;&#1082;%20&#1055;&#1072;&#1072;&#1085;&#1072;&#1103;&#1088;&#1074;&#1080;%20&#1057;&#1086;&#1082;&#1086;&#1083;&#1086;&#1074;&#1072;%20&#1051;.&#1070;..pptx" TargetMode="External"/><Relationship Id="rId5" Type="http://schemas.openxmlformats.org/officeDocument/2006/relationships/hyperlink" Target="&#1055;&#1077;&#1090;&#1088;&#1086;&#1075;&#1083;&#1080;&#1092;&#1099;%20&#1050;&#1072;&#1088;&#1077;&#1083;&#1080;&#1080;%20&#1051;&#1072;&#1084;&#1086;&#1074;&#1072;%20&#1054;.&#1048;..pptx" TargetMode="External"/><Relationship Id="rId4" Type="http://schemas.openxmlformats.org/officeDocument/2006/relationships/hyperlink" Target="&#1055;&#1088;&#1077;&#1079;&#1077;&#1085;&#1090;&#1072;&#1094;&#1080;&#1103;%20&#1047;&#1072;&#1087;&#1086;&#1074;&#1077;&#1076;&#1085;&#1080;&#1082;%20&#1050;&#1080;&#1074;&#1072;&#1095;%20-%20&#1061;&#1077;&#1081;&#1084;&#1086;%20&#1042;.&#1055;.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66"/>
                </a:solidFill>
                <a:latin typeface="Arial Narrow" pitchFamily="34" charset="0"/>
              </a:rPr>
              <a:t>Заседание </a:t>
            </a:r>
            <a:br>
              <a:rPr lang="ru-RU" b="1" dirty="0" smtClean="0">
                <a:solidFill>
                  <a:srgbClr val="FF0066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FF0066"/>
                </a:solidFill>
                <a:latin typeface="Arial Narrow" pitchFamily="34" charset="0"/>
              </a:rPr>
              <a:t>Педагогического совета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7375" cy="16558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8000"/>
                </a:solidFill>
                <a:latin typeface="Arial Narrow" pitchFamily="34" charset="0"/>
              </a:rPr>
              <a:t>«Духовно-нравственное воспитание дошкольников через яркие впечатления о родном крае»</a:t>
            </a:r>
            <a:endParaRPr lang="ru-RU" sz="4000" dirty="0" smtClean="0">
              <a:solidFill>
                <a:srgbClr val="008000"/>
              </a:solidFill>
              <a:latin typeface="Arial Narrow" pitchFamily="34" charset="0"/>
            </a:endParaRPr>
          </a:p>
        </p:txBody>
      </p:sp>
      <p:pic>
        <p:nvPicPr>
          <p:cNvPr id="2052" name="Picture 2" descr="http://igrafo.ru/wp-content/uploads/2011/01/winter-winter-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3933825"/>
            <a:ext cx="493395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860032" y="3212976"/>
            <a:ext cx="4105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26 февраля 2019 г.</a:t>
            </a:r>
          </a:p>
          <a:p>
            <a:pPr algn="ctr"/>
            <a:r>
              <a:rPr lang="ru-RU" sz="3600" dirty="0">
                <a:latin typeface="Arial Narrow" pitchFamily="34" charset="0"/>
              </a:rPr>
              <a:t>МБДОУ </a:t>
            </a:r>
            <a:r>
              <a:rPr lang="ru-RU" sz="3600" dirty="0" err="1">
                <a:latin typeface="Arial Narrow" pitchFamily="34" charset="0"/>
              </a:rPr>
              <a:t>Чупинский</a:t>
            </a:r>
            <a:r>
              <a:rPr lang="ru-RU" sz="3600" dirty="0">
                <a:latin typeface="Arial Narrow" pitchFamily="34" charset="0"/>
              </a:rPr>
              <a:t> детский сад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5085184"/>
            <a:ext cx="397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Презентацию подготовила </a:t>
            </a:r>
          </a:p>
          <a:p>
            <a:pPr algn="ctr"/>
            <a:r>
              <a:rPr lang="ru-RU" dirty="0" smtClean="0"/>
              <a:t>старший воспитатель Пашкова Г.Н.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Тренинг на создание образа «Родина»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420938"/>
            <a:ext cx="4876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18928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 Narrow" pitchFamily="34" charset="0"/>
              </a:rPr>
              <a:t>Выполнение домашнего задания: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mtClean="0">
                <a:latin typeface="Arial Narrow" pitchFamily="34" charset="0"/>
              </a:rPr>
              <a:t>назвать пословицы и поговорки о Родине, доме, родных, о семье, о любви, о дружбе. </a:t>
            </a:r>
          </a:p>
        </p:txBody>
      </p:sp>
      <p:pic>
        <p:nvPicPr>
          <p:cNvPr id="12292" name="Picture 2" descr="https://im0-tub-ru.yandex.net/i?id=45444399d5e3b010c3f95da8c0966f1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068638"/>
            <a:ext cx="361156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054"/>
                </a:solidFill>
                <a:latin typeface="Arial Narrow" pitchFamily="34" charset="0"/>
              </a:rPr>
              <a:t>Задачи из </a:t>
            </a:r>
            <a:r>
              <a:rPr lang="ru-RU" sz="4000" b="1" dirty="0" smtClean="0">
                <a:solidFill>
                  <a:srgbClr val="003054"/>
                </a:solidFill>
                <a:latin typeface="Arial Narrow" pitchFamily="34" charset="0"/>
                <a:hlinkClick r:id="rId2" action="ppaction://hlinkfile"/>
              </a:rPr>
              <a:t>ООП детского сада  </a:t>
            </a:r>
            <a:r>
              <a:rPr lang="ru-RU" sz="4000" b="1" dirty="0" smtClean="0">
                <a:solidFill>
                  <a:srgbClr val="003054"/>
                </a:solidFill>
                <a:latin typeface="Arial Narrow" pitchFamily="34" charset="0"/>
              </a:rPr>
              <a:t>и программы </a:t>
            </a:r>
            <a:r>
              <a:rPr lang="ru-RU" sz="4000" b="1" dirty="0" smtClean="0">
                <a:solidFill>
                  <a:srgbClr val="003054"/>
                </a:solidFill>
                <a:latin typeface="Arial Narrow" pitchFamily="34" charset="0"/>
                <a:hlinkClick r:id="rId3" action="ppaction://hlinkfile"/>
              </a:rPr>
              <a:t>«От рождения до школы» </a:t>
            </a:r>
            <a:r>
              <a:rPr lang="ru-RU" sz="4000" b="1" dirty="0" smtClean="0">
                <a:solidFill>
                  <a:srgbClr val="003054"/>
                </a:solidFill>
                <a:latin typeface="Arial Narrow" pitchFamily="34" charset="0"/>
              </a:rPr>
              <a:t>по разделу «ознакомление с родным краем»</a:t>
            </a:r>
          </a:p>
        </p:txBody>
      </p:sp>
      <p:pic>
        <p:nvPicPr>
          <p:cNvPr id="14339" name="Picture 2" descr="https://geradez.ru/Files/db_v5qg7j42r4lypl5ma5bu/proveryaite-rebenka-na-klesh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42195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s://homeschoolon.com/wp-content/uploads/2015/06/Dollarphotoclub86194915-1024x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997200"/>
            <a:ext cx="3670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Деловая игра «Туристическое агентство»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dirty="0" smtClean="0">
                <a:latin typeface="Arial Narrow" pitchFamily="34" charset="0"/>
                <a:hlinkClick r:id="rId2" action="ppaction://hlinkpres?slideindex=1&amp;slidetitle="/>
              </a:rPr>
              <a:t>Музей-заповедник «Кижи» - группа раннего возраста</a:t>
            </a:r>
            <a:endParaRPr lang="ru-RU" dirty="0" smtClean="0">
              <a:latin typeface="Arial Narrow" pitchFamily="34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dirty="0" smtClean="0">
                <a:latin typeface="Arial Narrow" pitchFamily="34" charset="0"/>
                <a:hlinkClick r:id="rId3" action="ppaction://hlinkpres?slideindex=1&amp;slidetitle="/>
              </a:rPr>
              <a:t>Валаамский архипелаг – младшая группа</a:t>
            </a:r>
            <a:endParaRPr lang="ru-RU" dirty="0" smtClean="0">
              <a:latin typeface="Arial Narrow" pitchFamily="34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dirty="0" smtClean="0">
                <a:latin typeface="Arial Narrow" pitchFamily="34" charset="0"/>
                <a:hlinkClick r:id="rId4" action="ppaction://hlinkpres?slideindex=1&amp;slidetitle="/>
              </a:rPr>
              <a:t>Водопад «Кивач» - средняя группа</a:t>
            </a:r>
            <a:endParaRPr lang="ru-RU" dirty="0" smtClean="0">
              <a:latin typeface="Arial Narrow" pitchFamily="34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dirty="0" smtClean="0">
                <a:latin typeface="Arial Narrow" pitchFamily="34" charset="0"/>
                <a:hlinkClick r:id="rId5" action="ppaction://hlinkpres?slideindex=1&amp;slidetitle="/>
              </a:rPr>
              <a:t>Карельские «Петроглифы» - подготовительная группа</a:t>
            </a:r>
            <a:endParaRPr lang="ru-RU" dirty="0" smtClean="0">
              <a:latin typeface="Arial Narrow" pitchFamily="34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dirty="0" smtClean="0">
                <a:latin typeface="Arial Narrow" pitchFamily="34" charset="0"/>
                <a:hlinkClick r:id="rId6" action="ppaction://hlinkpres?slideindex=1&amp;slidetitle="/>
              </a:rPr>
              <a:t>Природный парк «</a:t>
            </a:r>
            <a:r>
              <a:rPr lang="ru-RU" dirty="0" err="1" smtClean="0">
                <a:latin typeface="Arial Narrow" pitchFamily="34" charset="0"/>
                <a:hlinkClick r:id="rId6" action="ppaction://hlinkpres?slideindex=1&amp;slidetitle="/>
              </a:rPr>
              <a:t>Паанаярви</a:t>
            </a:r>
            <a:r>
              <a:rPr lang="ru-RU" dirty="0" smtClean="0">
                <a:latin typeface="Arial Narrow" pitchFamily="34" charset="0"/>
                <a:hlinkClick r:id="rId6" action="ppaction://hlinkpres?slideindex=1&amp;slidetitle="/>
              </a:rPr>
              <a:t>» - старшая группа</a:t>
            </a:r>
            <a:endParaRPr lang="ru-RU" dirty="0" smtClean="0">
              <a:latin typeface="Arial Narrow" pitchFamily="34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dirty="0" smtClean="0">
                <a:latin typeface="Arial Narrow" pitchFamily="34" charset="0"/>
                <a:hlinkClick r:id="rId7" action="ppaction://hlinkpres?slideindex=1&amp;slidetitle="/>
              </a:rPr>
              <a:t>О поселке Чупа – старший воспитатель.</a:t>
            </a:r>
            <a:endParaRPr lang="ru-RU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Arial Narrow" pitchFamily="34" charset="0"/>
              </a:rPr>
              <a:t>Туристическая группа в старинной карельской деревне</a:t>
            </a:r>
            <a:endParaRPr lang="ru-RU"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://33.r.photoshare.ru/00337/00339045bd9df122c7c84622c121b469393e2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224469" cy="3168352"/>
          </a:xfrm>
          <a:prstGeom prst="rect">
            <a:avLst/>
          </a:prstGeom>
          <a:noFill/>
        </p:spPr>
      </p:pic>
      <p:pic>
        <p:nvPicPr>
          <p:cNvPr id="1028" name="Picture 4" descr="http://itd0.mycdn.me/image?id=869120860463&amp;t=20&amp;plc=WEB&amp;tkn=*NQjeGXACoAEls9mHVLPiXTkRJ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4637019" cy="208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Утверждение Отчета о результатах самообследования МБДОУ Чупинского детского сада: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492375"/>
            <a:ext cx="7931150" cy="3633788"/>
          </a:xfrm>
        </p:spPr>
        <p:txBody>
          <a:bodyPr rtlCol="0" anchor="ctr">
            <a:normAutofit fontScale="92500"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Narrow" pitchFamily="34" charset="0"/>
              </a:rPr>
              <a:t>Структура и количество групп: </a:t>
            </a:r>
            <a:endParaRPr lang="ru-RU" dirty="0" smtClean="0">
              <a:latin typeface="Arial Narrow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в дошкольной образовательной организации 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в 2018 учебном году функционировало 5 групп, из них: 1 группа раннего возраста и 4 дошкольные группы.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Narrow" pitchFamily="34" charset="0"/>
              </a:rPr>
              <a:t>Общее количество воспитанников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– на 29.12.2018 г. - 100 человек.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Из них: ранний возраст - 19 ребенок;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дошкольный возраст - 81 ребёнок.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21400"/>
          </a:xfrm>
        </p:spPr>
        <p:txBody>
          <a:bodyPr rtlCol="0" anchor="ctr">
            <a:normAutofit fontScale="70000" lnSpcReduction="20000"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В 2018 учебном году в детском саду </a:t>
            </a:r>
            <a:r>
              <a:rPr lang="ru-RU" b="1" dirty="0" smtClean="0">
                <a:latin typeface="Arial Narrow" pitchFamily="34" charset="0"/>
              </a:rPr>
              <a:t>закончили освоение общеобразовательной программы дошкольного образования 20 детей. </a:t>
            </a:r>
            <a:r>
              <a:rPr lang="ru-RU" dirty="0" smtClean="0">
                <a:latin typeface="Arial Narrow" pitchFamily="34" charset="0"/>
              </a:rPr>
              <a:t>Они  продолжают обучение на ступени начального общего образования. Основная часть воспитанников обучается  в МБОУ </a:t>
            </a:r>
            <a:r>
              <a:rPr lang="ru-RU" dirty="0" err="1" smtClean="0">
                <a:latin typeface="Arial Narrow" pitchFamily="34" charset="0"/>
              </a:rPr>
              <a:t>Чупинская</a:t>
            </a:r>
            <a:r>
              <a:rPr lang="ru-RU" dirty="0" smtClean="0">
                <a:latin typeface="Arial Narrow" pitchFamily="34" charset="0"/>
              </a:rPr>
              <a:t> СОШ.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Narrow" pitchFamily="34" charset="0"/>
              </a:rPr>
              <a:t>Отчислено в течение учебного года по заявлениям родителей (законных представителей) -11 детей.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Остальная часть воспитанников детского сада продолжает освоение основной общеобразовательной программы дошкольного образования.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В течение 2018 учебного года в МБДОУ </a:t>
            </a:r>
            <a:r>
              <a:rPr lang="ru-RU" dirty="0" err="1" smtClean="0">
                <a:latin typeface="Arial Narrow" pitchFamily="34" charset="0"/>
              </a:rPr>
              <a:t>Чупинский</a:t>
            </a:r>
            <a:r>
              <a:rPr lang="ru-RU" dirty="0" smtClean="0">
                <a:latin typeface="Arial Narrow" pitchFamily="34" charset="0"/>
              </a:rPr>
              <a:t> детский сад </a:t>
            </a:r>
            <a:r>
              <a:rPr lang="ru-RU" b="1" dirty="0" smtClean="0">
                <a:latin typeface="Arial Narrow" pitchFamily="34" charset="0"/>
              </a:rPr>
              <a:t>зачислено 23 ребенка, которые пополнили следующие группы: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Группа раннего возраста -11 детей;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Младшая группа  - 6 детей;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Средняя группа -  2 ребёнка;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Старшая группа – 3 ребёнка;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Подготовительная к школе группа -  1 ребёнок.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Arial Narrow" pitchFamily="34" charset="0"/>
              </a:rPr>
              <a:t>Результаты выполнения образовательной программы:</a:t>
            </a:r>
            <a:endParaRPr lang="ru-RU" sz="320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96975"/>
          <a:ext cx="8589838" cy="4822151"/>
        </p:xfrm>
        <a:graphic>
          <a:graphicData uri="http://schemas.openxmlformats.org/drawingml/2006/table">
            <a:tbl>
              <a:tblPr/>
              <a:tblGrid>
                <a:gridCol w="432048"/>
                <a:gridCol w="1706315"/>
                <a:gridCol w="5293037"/>
                <a:gridCol w="1158438"/>
              </a:tblGrid>
              <a:tr h="503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ctr" defTabSz="142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с окружающим миром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 элементарных математических представлений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3">
                  <a:txBody>
                    <a:bodyPr/>
                    <a:lstStyle/>
                    <a:p>
                      <a:pPr marL="0" marR="0" lvl="0" indent="0" algn="ctr" defTabSz="142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речи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«Путешествие в страну правильной речи»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«Малышкина школа»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 rowSpan="5">
                  <a:txBody>
                    <a:bodyPr/>
                    <a:lstStyle/>
                    <a:p>
                      <a:pPr marL="0" marR="0" lvl="0" indent="0" algn="ctr" defTabSz="142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Лепка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Конструктивно-модельная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142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7" name="Содержимое 3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  <a:latin typeface="Arial Narrow" pitchFamily="34" charset="0"/>
              </a:rPr>
              <a:t>Информация о состоянии здоровья воспитанников</a:t>
            </a:r>
            <a:endParaRPr lang="ru-RU" sz="400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628775"/>
          <a:ext cx="8640960" cy="4936130"/>
        </p:xfrm>
        <a:graphic>
          <a:graphicData uri="http://schemas.openxmlformats.org/drawingml/2006/table">
            <a:tbl>
              <a:tblPr/>
              <a:tblGrid>
                <a:gridCol w="1462748"/>
                <a:gridCol w="547214"/>
                <a:gridCol w="294294"/>
                <a:gridCol w="288032"/>
                <a:gridCol w="284912"/>
                <a:gridCol w="710344"/>
                <a:gridCol w="679779"/>
                <a:gridCol w="1166961"/>
                <a:gridCol w="992302"/>
                <a:gridCol w="1076421"/>
                <a:gridCol w="1137953"/>
              </a:tblGrid>
              <a:tr h="6326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Всего детей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Группа здоровья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Физкультурная группа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Кол-во дней пропущенных по болезни 1 ребёнком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Общее число дней </a:t>
                      </a: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пропущен-ных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болезни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IV-V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основ-ная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подгото-вительная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освобож-дение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Группа раннего возраста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1253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Младшая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905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Старшая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846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862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Итого по детскому саду: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4783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86" marR="15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  <a:latin typeface="Arial Narrow" pitchFamily="34" charset="0"/>
              </a:rPr>
              <a:t>Информация о семьях воспитанников</a:t>
            </a:r>
            <a:endParaRPr lang="ru-RU" sz="400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981075"/>
          <a:ext cx="8640958" cy="5786103"/>
        </p:xfrm>
        <a:graphic>
          <a:graphicData uri="http://schemas.openxmlformats.org/drawingml/2006/table">
            <a:tbl>
              <a:tblPr/>
              <a:tblGrid>
                <a:gridCol w="1080120"/>
                <a:gridCol w="2304256"/>
                <a:gridCol w="876097"/>
                <a:gridCol w="876097"/>
                <a:gridCol w="876097"/>
                <a:gridCol w="876097"/>
                <a:gridCol w="876097"/>
                <a:gridCol w="876097"/>
              </a:tblGrid>
              <a:tr h="792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Группа раннего возраста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Младшая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Подготови-тельная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Дет.сад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Всего детей: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детей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(всего семей),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 них: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(3 семьи водят по 2 ребёнка в одну группу)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Особенности семьи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Полные семьи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Неполные семьи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Семьи – опекуны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Многодетные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Семьи социального риска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Семьи беженцев и вынужденных переселенцев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Социальный статус родителей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Всего родителей,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169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 них: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рабочие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служащие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домохозяйки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предприниматели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Безработные (студенты)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пенсионеры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166" marR="1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инвалиды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66" marR="1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6121400" cy="54340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Arial Narrow" pitchFamily="34" charset="0"/>
              </a:rPr>
              <a:t>Карелия - наш общий дом,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Arial Narrow" pitchFamily="34" charset="0"/>
              </a:rPr>
              <a:t>Дружно жить мы будем в нем!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Arial Narrow" pitchFamily="34" charset="0"/>
              </a:rPr>
              <a:t>Изучать, любить, беречь,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Arial Narrow" pitchFamily="34" charset="0"/>
              </a:rPr>
              <a:t>Ждать с природой новых встреч.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Arial Narrow" pitchFamily="34" charset="0"/>
              </a:rPr>
              <a:t>Если любишь край родной - береги природу.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Arial Narrow" pitchFamily="34" charset="0"/>
              </a:rPr>
              <a:t>Для потомков сохрани чистый лес и воду!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 Narrow" pitchFamily="34" charset="0"/>
              </a:rPr>
              <a:t>Обновление материальной базы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400" b="1" dirty="0" smtClean="0">
                <a:latin typeface="Arial Narrow" pitchFamily="34" charset="0"/>
              </a:rPr>
              <a:t>В 2018 учебном году проведена работа по  обновлению материальной базы - приобретены: 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800" b="1" dirty="0" smtClean="0">
              <a:latin typeface="Arial Narrow" pitchFamily="34" charset="0"/>
            </a:endParaRP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мебель на сумму 113 940 рублей;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посуда на сумму 10 875 рублей;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учебные пособия, игры, игрушки на сумму 344 404 рубля;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методическая литература на сумму 25 075 рублей;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компьютерная техника на сумму 149 512 рублей;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интерактивное оборудование на сумму 260 000 рублей;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мягкий инвентарь на сумму 39 900 рублей;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канцелярские принадлежности на сумму 61 600 рублей; 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для пищеблока приобретёна морозильная камера на сумму 11 000 рублей;</a:t>
            </a:r>
          </a:p>
          <a:p>
            <a:pPr marL="0" indent="18000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Arial Narrow" pitchFamily="34" charset="0"/>
              </a:rPr>
              <a:t>произведены различные ремонтные работы на сумму 86 840 рублей</a:t>
            </a:r>
            <a:endParaRPr lang="ru-RU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404813"/>
          <a:ext cx="8352929" cy="6155427"/>
        </p:xfrm>
        <a:graphic>
          <a:graphicData uri="http://schemas.openxmlformats.org/drawingml/2006/table">
            <a:tbl>
              <a:tblPr/>
              <a:tblGrid>
                <a:gridCol w="3486490"/>
                <a:gridCol w="1655941"/>
                <a:gridCol w="1605249"/>
                <a:gridCol w="1605249"/>
              </a:tblGrid>
              <a:tr h="33824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адаптации первоклассников, чел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лёгкая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средней  тяжести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тяжёлая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обучаемости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чел.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24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сформированных навыков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трудолюбие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самостоятельность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любознательность высокий уровень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толерантность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(дружелюбие)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Arial Narrow" pitchFamily="34" charset="0"/>
              </a:rPr>
              <a:t>Решение Педсовета</a:t>
            </a:r>
            <a:endParaRPr lang="ru-RU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 anchor="ctr"/>
          <a:lstStyle/>
          <a:p>
            <a:pPr marL="0" indent="179388" eaLnBrk="1" hangingPunct="1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ru-RU" sz="1800" smtClean="0">
                <a:latin typeface="Arial Narrow" pitchFamily="34" charset="0"/>
              </a:rPr>
              <a:t>Принять Отчет о самообследовании МБДОУ Чупинского детского сада за 2018 год.</a:t>
            </a:r>
          </a:p>
          <a:p>
            <a:pPr marL="0" indent="179388" eaLnBrk="1" hangingPunct="1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ru-RU" sz="1800" smtClean="0">
                <a:latin typeface="Arial Narrow" pitchFamily="34" charset="0"/>
              </a:rPr>
              <a:t>Приступить к подготовке и реализации проекта «Карелия – необыкновенная красота севера!».</a:t>
            </a:r>
          </a:p>
          <a:p>
            <a:pPr marL="0" indent="179388" algn="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срок март 2019- июнь 2020 года</a:t>
            </a:r>
          </a:p>
          <a:p>
            <a:pPr marL="0" indent="179388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3. Поручить составление технологической карты проекта старшему воспитателю Пашковой Г.Н.</a:t>
            </a:r>
          </a:p>
          <a:p>
            <a:pPr marL="0" indent="179388" algn="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срок до 01.04.2019 года</a:t>
            </a:r>
          </a:p>
          <a:p>
            <a:pPr marL="0" indent="179388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4. Поручить педагогам провести открытые занятия в рамках взаимопосещения  по теме ознакомления с родным краем с учетом требований ФГОС ДО.</a:t>
            </a:r>
          </a:p>
          <a:p>
            <a:pPr marL="0" indent="179388" algn="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срок до 22.03.2019 года</a:t>
            </a:r>
          </a:p>
          <a:p>
            <a:pPr marL="0" indent="179388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5. Воспитателям групп провести работу по наполнению развивающей предметно-пространственной среды новым материалом по краеведению.</a:t>
            </a:r>
          </a:p>
          <a:p>
            <a:pPr marL="0" indent="179388" algn="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срок до 01.05.2019 года</a:t>
            </a:r>
          </a:p>
          <a:p>
            <a:pPr marL="0" indent="179388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6. Педагогам продолжать взаимодействие с родителями (законными представителями) воспитанников по формированию у детей гражданской принадлежности, воспитанию патриотических чувств, любви к своей малой родине.</a:t>
            </a:r>
          </a:p>
          <a:p>
            <a:pPr marL="0" indent="179388" algn="r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sz="1800" smtClean="0">
                <a:latin typeface="Arial Narrow" pitchFamily="34" charset="0"/>
              </a:rPr>
              <a:t>                                               срок: постоянно</a:t>
            </a:r>
          </a:p>
          <a:p>
            <a:pPr marL="0" indent="179388" eaLnBrk="1" hangingPunct="1">
              <a:spcBef>
                <a:spcPts val="600"/>
              </a:spcBef>
              <a:buFont typeface="Calibri" pitchFamily="34" charset="0"/>
              <a:buAutoNum type="arabicPeriod"/>
            </a:pPr>
            <a:endParaRPr lang="ru-RU" sz="18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Arial Narrow" pitchFamily="34" charset="0"/>
              </a:rPr>
              <a:t>Актуальность проблемы.</a:t>
            </a:r>
            <a:r>
              <a:rPr lang="ru-RU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4929188"/>
          </a:xfrm>
        </p:spPr>
        <p:txBody>
          <a:bodyPr rtlCol="0" anchor="ctr">
            <a:normAutofit fontScale="925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«По мере того, как кругозор ребенка расширяется, ему должна казаться самой лучшей его страна. Почему?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>
              <a:latin typeface="Arial Narrow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Потому что это часть той «атмосферы надежности», вне которой человек нормально развиваться не может.»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Arial Narrow" pitchFamily="34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latin typeface="Arial Narrow" pitchFamily="34" charset="0"/>
              </a:rPr>
              <a:t>Лев Пирогов - главный редактор детского развивающего журнала «Лучик 6+»</a:t>
            </a:r>
            <a:endParaRPr lang="ru-RU" sz="2200" dirty="0">
              <a:latin typeface="Arial Narrow" pitchFamily="34" charset="0"/>
            </a:endParaRPr>
          </a:p>
        </p:txBody>
      </p:sp>
      <p:pic>
        <p:nvPicPr>
          <p:cNvPr id="4100" name="Picture 2" descr="https://im0-tub-ru.yandex.net/i?id=a705d756a0645e238ddb72d53d70f72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125538"/>
            <a:ext cx="384651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https://cdn.news-front.info/uploads/2018/10/Krym-Ros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860800"/>
            <a:ext cx="390366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Arial Narrow" pitchFamily="34" charset="0"/>
              </a:rPr>
              <a:t>Актуальность проблемы.</a:t>
            </a:r>
            <a:r>
              <a:rPr lang="ru-RU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3311525" cy="4852988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mtClean="0">
                <a:latin typeface="Arial Narrow" pitchFamily="34" charset="0"/>
              </a:rPr>
              <a:t>Чем больше ребёнок с детства будет знать о родных местах, родном поселке, тем ближе и роднее будет становиться ему Карелия и Россия.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290638"/>
            <a:ext cx="36004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Arial Narrow" pitchFamily="34" charset="0"/>
              </a:rPr>
              <a:t>Что будет, если в стране у людей не будет патриотизма?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3744913" cy="5068888"/>
          </a:xfrm>
        </p:spPr>
        <p:txBody>
          <a:bodyPr rtlCol="0" anchor="ctr">
            <a:normAutofit fontScale="85000"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Страна просто падет.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На нее будут нападать, а защищать ее никто не будет.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Благодаря нашему русскому патриотизму мы смогли одержать много побед в тяжких для нас битвах. 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Патриотизм-это то, что воспитывается с рождения, иначе не будет существовать страна.</a:t>
            </a:r>
          </a:p>
        </p:txBody>
      </p:sp>
      <p:pic>
        <p:nvPicPr>
          <p:cNvPr id="6148" name="Picture 2" descr="http://molod.info/wp-content/uploads/2017/03/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276475"/>
            <a:ext cx="45370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  <a:latin typeface="Arial Narrow" pitchFamily="34" charset="0"/>
              </a:rPr>
              <a:t>Патриотизм</a:t>
            </a:r>
            <a:endParaRPr lang="ru-RU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4546600" cy="4968875"/>
          </a:xfrm>
        </p:spPr>
        <p:txBody>
          <a:bodyPr rtlCol="0">
            <a:normAutofit lnSpcReduction="10000"/>
          </a:bodyPr>
          <a:lstStyle/>
          <a:p>
            <a:pPr marL="0" indent="0" defTabSz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– это любовь к Родине, Отечеству, одно из наиболее глубоких чувств, закреплённых веками и тысячелетиями. </a:t>
            </a:r>
            <a:endParaRPr lang="ru-RU" sz="2400" b="1" dirty="0" smtClean="0">
              <a:latin typeface="Arial Narrow" pitchFamily="34" charset="0"/>
            </a:endParaRPr>
          </a:p>
          <a:p>
            <a:pPr marL="0" indent="0" defTabSz="3600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Слово «патриотизм» переводится с греческого как «отечество», это чувство, суть которого – в любви к своей стране и готовности пожертвовать ради нее всем. </a:t>
            </a:r>
          </a:p>
          <a:p>
            <a:pPr marL="0" indent="0" defTabSz="3600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Кто такой патриот?  Это личность, которая гордится успехами и культурой своей страны, стремится сохранить особенности родного языка и традиций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172" name="Picture 2" descr="http://minobrkchr.ru/upload/iblock/c31/c317e8abaa48d1925fdb4d6ab80c91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16113"/>
            <a:ext cx="3816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70C0"/>
                </a:solidFill>
                <a:latin typeface="Arial Narrow" pitchFamily="34" charset="0"/>
              </a:rPr>
              <a:t>Фанатизм</a:t>
            </a:r>
            <a:r>
              <a:rPr lang="ru-RU" sz="3600" b="1" cap="all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3600" b="1" cap="all" dirty="0" smtClean="0">
                <a:latin typeface="Arial Narrow" pitchFamily="34" charset="0"/>
              </a:rPr>
              <a:t/>
            </a:r>
            <a:br>
              <a:rPr lang="ru-RU" sz="3600" b="1" cap="all" dirty="0" smtClean="0">
                <a:latin typeface="Arial Narrow" pitchFamily="34" charset="0"/>
              </a:rPr>
            </a:br>
            <a:r>
              <a:rPr lang="ru-RU" sz="2800" cap="all" dirty="0" smtClean="0">
                <a:latin typeface="Arial Narrow" pitchFamily="34" charset="0"/>
              </a:rPr>
              <a:t>(</a:t>
            </a:r>
            <a:r>
              <a:rPr lang="ru-RU" sz="2800" dirty="0" smtClean="0">
                <a:latin typeface="Arial Narrow" pitchFamily="34" charset="0"/>
              </a:rPr>
              <a:t>лат. </a:t>
            </a:r>
            <a:r>
              <a:rPr lang="ru-RU" sz="2800" dirty="0" err="1" smtClean="0">
                <a:latin typeface="Arial Narrow" pitchFamily="34" charset="0"/>
              </a:rPr>
              <a:t>fanum</a:t>
            </a:r>
            <a:r>
              <a:rPr lang="ru-RU" sz="2800" dirty="0" smtClean="0">
                <a:latin typeface="Arial Narrow" pitchFamily="34" charset="0"/>
              </a:rPr>
              <a:t> - жертвенник)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4681538" cy="49974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000" smtClean="0">
                <a:latin typeface="Arial Narrow" pitchFamily="34" charset="0"/>
              </a:rPr>
              <a:t>- чрезмерная увлеченность человека чем-либо, сопровождаемая снижением контроля за своим поведением, полная поглощенность какой-нибудь идеей, мировоззрением, религией, страстная и слепая приверженность делу, идеологии.</a:t>
            </a:r>
            <a:r>
              <a:rPr lang="ru-RU" sz="2000" b="1" smtClean="0">
                <a:latin typeface="Arial Narrow" pitchFamily="34" charset="0"/>
              </a:rPr>
              <a:t> </a:t>
            </a:r>
            <a:endParaRPr lang="ru-RU" sz="2000" smtClean="0">
              <a:latin typeface="Arial Narrow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sz="2000" smtClean="0">
                <a:latin typeface="Arial Narrow" pitchFamily="34" charset="0"/>
              </a:rPr>
              <a:t>Фанатизм заразен для людей, утративших веру в себя и общество. Для фанатиков не существует полутонов – их мир окрашен в черные и белые цвета. В приверженцах иного мнения они видят врагов, потому что нуждаются в противниках как наркоманы в дозе.</a:t>
            </a:r>
          </a:p>
        </p:txBody>
      </p:sp>
      <p:pic>
        <p:nvPicPr>
          <p:cNvPr id="8196" name="Picture 2" descr="https://e3.365dm.com/16/07/1600x900/168087025-1_3660713.jpg?20160706075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12875"/>
            <a:ext cx="38481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newsinphoto.ru/wp-content/uploads/2011/07/24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005263"/>
            <a:ext cx="38227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  <a:latin typeface="Arial Narrow" pitchFamily="34" charset="0"/>
              </a:rPr>
              <a:t>Национализм</a:t>
            </a:r>
            <a:endParaRPr lang="ru-RU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16557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Arial Narrow" pitchFamily="34" charset="0"/>
              </a:rPr>
              <a:t>идеология и реальная проводимая политика, основанные на противопоставлении наций, признании исключительности и превосходства собственной нации над другими.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pic>
        <p:nvPicPr>
          <p:cNvPr id="9220" name="Picture 2" descr="https://pbs.twimg.com/media/DB_QmFzXkAIMlQ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00438"/>
            <a:ext cx="42894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s://eaworldview.com/wp-content/uploads/2013/11/immigrant-go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636838"/>
            <a:ext cx="359886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  <a:latin typeface="Arial Narrow" pitchFamily="34" charset="0"/>
              </a:rPr>
              <a:t>Цель воспитания в нашей стране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518525" cy="2590800"/>
          </a:xfrm>
        </p:spPr>
        <p:txBody>
          <a:bodyPr rtlCol="0" anchor="ctr">
            <a:normAutofit fontScale="85000"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rgbClr val="C00000"/>
                </a:solidFill>
                <a:latin typeface="Arial Narrow" pitchFamily="34" charset="0"/>
              </a:rPr>
              <a:t>формирование именно патриотических чувств</a:t>
            </a:r>
            <a:r>
              <a:rPr lang="ru-RU" dirty="0" smtClean="0">
                <a:latin typeface="Arial Narrow" pitchFamily="34" charset="0"/>
              </a:rPr>
              <a:t> через получение знаний о родных местах, об их красоте и удобстве. 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Narrow" pitchFamily="34" charset="0"/>
              </a:rPr>
              <a:t>И, как бы не изменилась жизнь человека в последующем, даже если ему придется поменять место жительства, он всегда будет помнить то, что осталось дорогим из детства.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244" name="Picture 2" descr="https://pbs.twimg.com/media/DusRt9VXcAA52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08500"/>
            <a:ext cx="31702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s://rubic.us/wp-content/uploads/2018/11/iStock-578095894-e1543503658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038" y="4941888"/>
            <a:ext cx="32559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s://im0-tub-ru.yandex.net/i?id=ebe611208ac05151785ac10ea0893e9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716338"/>
            <a:ext cx="3036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1256</Words>
  <Application>Microsoft Office PowerPoint</Application>
  <PresentationFormat>Экран (4:3)</PresentationFormat>
  <Paragraphs>362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Заседание  Педагогического совета</vt:lpstr>
      <vt:lpstr>Слайд 2</vt:lpstr>
      <vt:lpstr>Актуальность проблемы. </vt:lpstr>
      <vt:lpstr>Актуальность проблемы. </vt:lpstr>
      <vt:lpstr>Что будет, если в стране у людей не будет патриотизма?</vt:lpstr>
      <vt:lpstr>Патриотизм</vt:lpstr>
      <vt:lpstr>Фанатизм  (лат. fanum - жертвенник)</vt:lpstr>
      <vt:lpstr>Национализм</vt:lpstr>
      <vt:lpstr>Цель воспитания в нашей стране –</vt:lpstr>
      <vt:lpstr>Тренинг на создание образа «Родина»</vt:lpstr>
      <vt:lpstr>Выполнение домашнего задания: </vt:lpstr>
      <vt:lpstr>Задачи из ООП детского сада  и программы «От рождения до школы» по разделу «ознакомление с родным краем»</vt:lpstr>
      <vt:lpstr>Деловая игра «Туристическое агентство»</vt:lpstr>
      <vt:lpstr>Туристическая группа в старинной карельской деревне</vt:lpstr>
      <vt:lpstr>Утверждение Отчета о результатах самообследования МБДОУ Чупинского детского сада:</vt:lpstr>
      <vt:lpstr>Слайд 16</vt:lpstr>
      <vt:lpstr>Результаты выполнения образовательной программы:</vt:lpstr>
      <vt:lpstr>Информация о состоянии здоровья воспитанников</vt:lpstr>
      <vt:lpstr>Информация о семьях воспитанников</vt:lpstr>
      <vt:lpstr>Обновление материальной базы</vt:lpstr>
      <vt:lpstr>Слайд 21</vt:lpstr>
      <vt:lpstr>Решение Педсовета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Педагогического совета</dc:title>
  <dc:creator>User</dc:creator>
  <cp:lastModifiedBy>User</cp:lastModifiedBy>
  <cp:revision>81</cp:revision>
  <dcterms:created xsi:type="dcterms:W3CDTF">2019-02-18T11:05:44Z</dcterms:created>
  <dcterms:modified xsi:type="dcterms:W3CDTF">2021-12-02T11:12:53Z</dcterms:modified>
</cp:coreProperties>
</file>