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59" r:id="rId6"/>
    <p:sldId id="261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6600"/>
    <a:srgbClr val="FF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99"/>
            </a:gs>
            <a:gs pos="50000">
              <a:srgbClr val="92D050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D0B05B-D1BA-4A8B-AB18-11C76D7C4CF4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0F1198-B17F-49D5-AE36-4814DB05BE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kanal.com/foto-12438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istanval.livejournal.com/5855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bfrz.ru/index.php?mod=news&amp;id=741" TargetMode="Externa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4%D0%B0%D0%B9%D0%BB:Nissos_chios.jpg" TargetMode="External"/><Relationship Id="rId4" Type="http://schemas.openxmlformats.org/officeDocument/2006/relationships/hyperlink" Target="http://ru.wikipedia.org/wiki/%D0%A4%D0%B0%D0%B9%D0%BB:Anek_lefka_ori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nadezda-mni/view/90727?page=0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komania.ru/attractions/architecture/1-acropole" TargetMode="External"/><Relationship Id="rId5" Type="http://schemas.openxmlformats.org/officeDocument/2006/relationships/image" Target="../media/image37.jpeg"/><Relationship Id="rId10" Type="http://schemas.openxmlformats.org/officeDocument/2006/relationships/hyperlink" Target="http://all-about-greece.blogspot.com/2010/12/blog-post.html" TargetMode="External"/><Relationship Id="rId4" Type="http://schemas.openxmlformats.org/officeDocument/2006/relationships/hyperlink" Target="http://moymir2.ru/afiny-drevnij-grecheskij-gorod/" TargetMode="External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seng.org/interesnoe/6015-chudesa-sveta.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thology.ru/Aphina.html" TargetMode="Externa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tpusk.ru/country/dostoprim_info.asp?ID=9798" TargetMode="External"/><Relationship Id="rId5" Type="http://schemas.openxmlformats.org/officeDocument/2006/relationships/hyperlink" Target="http://www.fotomem.ru/blogs/mike/category/athens/" TargetMode="Externa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yntagma_Square_2.jpg?uselang=ru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Evzone.jpg?uselang=ru" TargetMode="Externa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limero.ru/blog/travelreports/afini-gorod-drevniy-i-sovremenniy-gretsiya.2420.html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dima.ru/travel/greece2009/athens/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ladaguide.ru/goroda/568-afiny/" TargetMode="External"/><Relationship Id="rId5" Type="http://schemas.openxmlformats.org/officeDocument/2006/relationships/image" Target="../media/image52.jpeg"/><Relationship Id="rId10" Type="http://schemas.openxmlformats.org/officeDocument/2006/relationships/hyperlink" Target="http://www.liveinternet.ru/users/raiden-online/post21039126/" TargetMode="External"/><Relationship Id="rId4" Type="http://schemas.openxmlformats.org/officeDocument/2006/relationships/hyperlink" Target="http://forum.awd.ru/viewtopic.php?p=1196452" TargetMode="External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ravel.ru/_archive/index.phtml?part=greece&amp;chapter=halkidiki&amp;season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jc.ru/dobrotolyubie-i-afon/" TargetMode="External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hyperlink" Target="http://mygreece-irina.blogspot.com/2010/08/blog-post_25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moymir2.ru/afiny-drevnij-grecheskij-gorod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://greece.mobitur.ru/greciya-kart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veinternet.ru/users/arina999/post153789814/" TargetMode="Externa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veinternet.ru/users/4718124/post211304451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-puzzles.com/puzzle151059.html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4%D0%BE%D0%BD" TargetMode="External"/><Relationship Id="rId3" Type="http://schemas.openxmlformats.org/officeDocument/2006/relationships/hyperlink" Target="http://ru.wikipedia.org/wiki/%D0%93%D1%80%D0%B5%D1%86%D0%B8%D1%8F" TargetMode="External"/><Relationship Id="rId7" Type="http://schemas.openxmlformats.org/officeDocument/2006/relationships/hyperlink" Target="http://www.agionoros.ru/docs/1.html" TargetMode="External"/><Relationship Id="rId2" Type="http://schemas.openxmlformats.org/officeDocument/2006/relationships/hyperlink" Target="http://www.krugosvet.ru/enc/strany_mira/GRETSI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4%D0%B8%D0%BD%D1%8B" TargetMode="External"/><Relationship Id="rId5" Type="http://schemas.openxmlformats.org/officeDocument/2006/relationships/hyperlink" Target="http://maps.vita.ua/country/greece" TargetMode="External"/><Relationship Id="rId10" Type="http://schemas.openxmlformats.org/officeDocument/2006/relationships/hyperlink" Target="http://www.alavastr.ru/afon/afon.html" TargetMode="External"/><Relationship Id="rId4" Type="http://schemas.openxmlformats.org/officeDocument/2006/relationships/hyperlink" Target="http://www.greek.ru/" TargetMode="External"/><Relationship Id="rId9" Type="http://schemas.openxmlformats.org/officeDocument/2006/relationships/hyperlink" Target="http://www.rostravel.ru/_archive/index.phtml?part=greece&amp;chapter=halkidiki&amp;seas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gid.ru/country/30/" TargetMode="External"/><Relationship Id="rId7" Type="http://schemas.openxmlformats.org/officeDocument/2006/relationships/hyperlink" Target="http://relaxic.net/vineyards-of-the-world/#more-11028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liveshoppings.ru/?show=gallery&amp;category_id=30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enc/strany_mira/GRETSIYA.html" TargetMode="External"/><Relationship Id="rId7" Type="http://schemas.openxmlformats.org/officeDocument/2006/relationships/hyperlink" Target="http://ru.wikipedia.org/wiki/%D0%93%D1%80%D0%B5%D1%86%D0%B8%D1%8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evia.ru/gallery.php" TargetMode="External"/><Relationship Id="rId7" Type="http://schemas.openxmlformats.org/officeDocument/2006/relationships/hyperlink" Target="http://www.liveinternet.ru/users/4099413/post181451498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holidaym.ru/greece/gr_crete.php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://youroute.ru/places/13812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sea-vacation.org/%D0%BE%D0%B1-%D0%BE%D1%82%D0%B4%D1%8B%D1%85%D0%B5-%D0%BD%D0%B0-%D0%BE%D1%81%D1%82%D1%80%D0%BE%D0%B2%D0%B5-%D1%8D%D0%B2%D0%B8%D1%8F/" TargetMode="External"/><Relationship Id="rId4" Type="http://schemas.openxmlformats.org/officeDocument/2006/relationships/hyperlink" Target="http://www.royalmedgroup.com/resorts/thermae_syll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ry.ru/~Hephaestion/p159150005.htm?oa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irint.com.ru/photo/greece2009.2/page2.php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k.ru/tur/impression/crete/55853.php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5214950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Капельян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 Ирина Натановна,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учитель географии и естествознания,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ГБСКОУ № 613,  г.Санкт-Петербург.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357562"/>
            <a:ext cx="4560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58" name="Picture 2" descr="http://www.fotokanal.com/images/4/greece-panorama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500034" y="214290"/>
            <a:ext cx="8215370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3071810"/>
            <a:ext cx="164339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hlinkClick r:id="rId3"/>
              </a:rPr>
              <a:t>http://www.fotokanal.com/foto-12438.html</a:t>
            </a:r>
            <a:r>
              <a:rPr lang="ru-RU" sz="600" dirty="0" smtClean="0"/>
              <a:t> 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8" y="142852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14290"/>
            <a:ext cx="42862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 стране добывают руды алюминия и никеля,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мрамор,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серебро, медь, свинец.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2530" name="Picture 2" descr="http://img-fotki.yandex.ru/get/4700/bowlingru.7/0_56fe0_2df98dbf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071546"/>
            <a:ext cx="4286250" cy="3609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5984" y="4429132"/>
            <a:ext cx="21050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3"/>
              </a:rPr>
              <a:t>http://cristanval.livejournal.com/5855.html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786322"/>
            <a:ext cx="4286280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В переводе с греческого мрамор означает «сияющий камень».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071546"/>
            <a:ext cx="4429156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Крупнейший центр добычи мрамора, который затем широко используется в строительстве, отделке, прикладном искусстве –остров </a:t>
            </a:r>
            <a:r>
              <a:rPr lang="ru-RU" b="1" dirty="0" err="1" smtClean="0">
                <a:latin typeface="Arial Narrow" pitchFamily="34" charset="0"/>
              </a:rPr>
              <a:t>Тинос</a:t>
            </a:r>
            <a:r>
              <a:rPr lang="ru-RU" b="1" dirty="0" smtClean="0">
                <a:latin typeface="Arial Narrow" pitchFamily="34" charset="0"/>
              </a:rPr>
              <a:t> на Эгейском море.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500306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На острове недавно был открыт музей художественных произведений из мрамора.</a:t>
            </a:r>
          </a:p>
          <a:p>
            <a:r>
              <a:rPr lang="ru-RU" b="1" dirty="0" smtClean="0">
                <a:latin typeface="Arial Narrow" pitchFamily="34" charset="0"/>
              </a:rPr>
              <a:t> В его экспозиции - множество произведений искусства, выполненных из этого камня, с древнейших времен до настоящего времени.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2532" name="Picture 4" descr="Директор Музея мрамора в Пиргосе показывает российским гостям экспозицию.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4357681"/>
            <a:ext cx="3071834" cy="20478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14942" y="6143644"/>
            <a:ext cx="21739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5"/>
              </a:rPr>
              <a:t>http://bfrz.ru/index.php?mod=news&amp;id=741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6357958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Arial Narrow" pitchFamily="34" charset="0"/>
              </a:rPr>
              <a:t>Директор музея показывает экспонаты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572140"/>
            <a:ext cx="285752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Местный мрамор отличается оригинальным зеленоватым цветом. 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050" name="Picture 2" descr="Мрамор Green Tino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5429239"/>
            <a:ext cx="1428760" cy="1428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5" grpId="0" animBg="1"/>
      <p:bldP spid="7" grpId="0"/>
      <p:bldP spid="8" grpId="0" animBg="1"/>
      <p:bldP spid="9" grpId="0" animBg="1"/>
      <p:bldP spid="10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8" y="142852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214290"/>
            <a:ext cx="428628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Побережье Греции удобно для строительства портов. Их в стране 156. Торговый флот Греции – один из самых больших в мире.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8" name="Picture 4" descr="Файл:Anek lefka ori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42844" y="1571612"/>
            <a:ext cx="4572032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Файл:Nissos chios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357686" y="2786058"/>
            <a:ext cx="4619298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471488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4"/>
              </a:rPr>
              <a:t>http://ru.wikipedia.org/wiki/%D0%A4%D0%B0%D0%B9%D0%BB:Anek_lefka_ori.jpg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357826"/>
            <a:ext cx="1973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Пароход «</a:t>
            </a:r>
            <a:r>
              <a:rPr lang="ru-RU" sz="1400" i="1" dirty="0" err="1" smtClean="0"/>
              <a:t>Лефко</a:t>
            </a:r>
            <a:r>
              <a:rPr lang="ru-RU" sz="1400" i="1" dirty="0" smtClean="0"/>
              <a:t> Ори»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6143644"/>
            <a:ext cx="2369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Пароход «</a:t>
            </a:r>
            <a:r>
              <a:rPr lang="ru-RU" sz="1600" i="1" dirty="0" err="1" smtClean="0"/>
              <a:t>Ниссос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Хиос</a:t>
            </a:r>
            <a:r>
              <a:rPr lang="ru-RU" sz="1600" i="1" dirty="0" smtClean="0"/>
              <a:t>»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564357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5"/>
              </a:rPr>
              <a:t>http://ru.wikipedia.org/wiki/%D0%A4%D0%B0%D0%B9%D0%BB:Nissos_chios.jpg</a:t>
            </a:r>
            <a:endParaRPr lang="ru-RU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3" grpId="0" animBg="1"/>
      <p:bldP spid="8" grpId="0"/>
      <p:bldP spid="9" grpId="0"/>
      <p:bldP spid="10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0694" y="2500306"/>
            <a:ext cx="3286148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Греция – страна древней культуры. В давние времена, до начала нашей эры, на территории современной Греции существовали города-государства. Одним из самых богатых городов-государств были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Афины.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626" name="Picture 2" descr="http://old-athens.ru/wp-content/themes/Emulator/images/header_ath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85720" y="142852"/>
            <a:ext cx="8501090" cy="222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3952" y="142852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Ф И Н Ы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214290"/>
            <a:ext cx="3515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Акрополь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34" name="Picture 10" descr="http://moymir2.ru/wp-content/uploads/2011/04/%D0%90%D1%84%D0%B8%D0%BD%D1%8B_%D0%93%D1%80%D0%B5%D1%86%D0%B8%D1%8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571744"/>
            <a:ext cx="5250692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42844" y="578645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4"/>
              </a:rPr>
              <a:t>http://moymir2.ru/afiny-drevnij-grecheskij-gorod/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21" name="Picture 8" descr="Акрополь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1071546"/>
            <a:ext cx="6486525" cy="1857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844" y="3214686"/>
            <a:ext cx="457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Акрополь – афинский Кремль – расположен в самом центре города на довольно высоком и крутом холме. В архаические времена здесь находилась резиденция местного царя –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анакса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. Тогда же Акрополь был впервые обнесен стеной из необработанного камня (XIII в. до н.э.) – настолько мощной, что впоследствии появилась легенда о том, что ее строили великаны-киклопы, а сама стена получила название «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киклопической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».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 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26431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6"/>
              </a:rPr>
              <a:t>http://www.grekomania.ru/attractions/architecture/1-acropole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214686"/>
            <a:ext cx="457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Афинский Акрополь является высшим проявлением гармонии архитектуры с природным объектом . Это грандиозная композиция идеально сбалансированных конструкций создает монументальный пейзаж, уникальный по своей красоте, состоящий из целой серии шедевров 5го века до нашей эры : Парфенон ( 447-432 ); Пропилеи (437 - 432) , храм Ники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Аптерос</a:t>
            </a:r>
            <a:endParaRPr lang="ru-RU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( 448-407 ) и т.д. 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6636" name="Picture 12" descr="http://img-fotki.yandex.ru/get/3705/nadezda-mni.5f/0_16267_ac69bf67_-1-L"/>
          <p:cNvPicPr>
            <a:picLocks noChangeAspect="1" noChangeArrowheads="1"/>
          </p:cNvPicPr>
          <p:nvPr/>
        </p:nvPicPr>
        <p:blipFill>
          <a:blip r:embed="rId7" cstate="screen">
            <a:lum contrast="20000"/>
          </a:blip>
          <a:srcRect/>
          <a:stretch>
            <a:fillRect/>
          </a:stretch>
        </p:blipFill>
        <p:spPr bwMode="auto">
          <a:xfrm>
            <a:off x="5429256" y="3000372"/>
            <a:ext cx="2714644" cy="361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5429256" y="6611779"/>
            <a:ext cx="30718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8"/>
              </a:rPr>
              <a:t>http://fotki.yandex.ru/users/nadezda-mni/view/90727?page=0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26640" name="Picture 16" descr="http://2.bp.blogspot.com/_5MZaJj8cK2Y/TRi9BRuydiI/AAAAAAAAAV0/zt04NNuuWcA/s1600/athens-greece-0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57752" y="3143248"/>
            <a:ext cx="4114829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786314" y="54292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10"/>
              </a:rPr>
              <a:t>http://all-about-greece.blogspot.com/2010/12/blog-post.html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29190" y="578645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Arial Narrow" pitchFamily="34" charset="0"/>
              </a:rPr>
              <a:t>Пропилеи Афинского Акрополя - монументальные входные ворота</a:t>
            </a:r>
            <a:endParaRPr lang="ru-RU" sz="14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/>
      <p:bldP spid="16" grpId="0"/>
      <p:bldP spid="20" grpId="0"/>
      <p:bldP spid="20" grpId="1"/>
      <p:bldP spid="22" grpId="1" animBg="1"/>
      <p:bldP spid="23" grpId="0"/>
      <p:bldP spid="24" grpId="0" animBg="1"/>
      <p:bldP spid="26" grpId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52" y="142852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Ф И Н Ы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4" descr="http://tour2006.com.ua/userfiles/%D0%B0%D1%84%D0%B8%D0%BD%D1%8B1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85720" y="2857496"/>
            <a:ext cx="4822033" cy="3857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000372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Arial Narrow" pitchFamily="34" charset="0"/>
              </a:rPr>
              <a:t>Храм Парфенон в Афинах</a:t>
            </a:r>
            <a:endParaRPr lang="ru-RU" sz="1400" i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65008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3"/>
              </a:rPr>
              <a:t>http://doseng.org/interesnoe/6015-chudesa-sveta..html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42852"/>
            <a:ext cx="3286148" cy="313932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Парфено́н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 — наиболее известный памятник античной архитектуры, главный храм в древних Афинах, посвящённый покровительнице этого города, богине Афине. Построен в 447—438  до н.э. В настоящее время находится в полуразрушенном состоянии, ведутся восстановительные работы.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" name="Picture 6" descr="Греческая богиня мудрости Афина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6215074" y="3500438"/>
            <a:ext cx="1857388" cy="2991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429388" y="6215082"/>
            <a:ext cx="1596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5"/>
              </a:rPr>
              <a:t>http://mithology.ru/Aphina.html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071546"/>
            <a:ext cx="321471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Афины - город с самой великолепной историей в мире, город, которому «поклонялись» боги и люди, один из самых красивых городов на планете.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7" grpId="0"/>
      <p:bldP spid="8" grpId="0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214290"/>
            <a:ext cx="3500462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Центр Древних Афин располагался вокруг Акрополя, занимал районы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Тисио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Плака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Эти районы сегодня являются туристическим центром города, вместе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площадью Синтагма 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218" name="Picture 2" descr="Район Тисио. Афины. Северный склон Акрополя.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14282" y="214290"/>
            <a:ext cx="5154351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/>
              <a:t>Район </a:t>
            </a:r>
            <a:r>
              <a:rPr lang="ru-RU" sz="1600" i="1" dirty="0" err="1" smtClean="0"/>
              <a:t>Тисио</a:t>
            </a:r>
            <a:r>
              <a:rPr lang="ru-RU" sz="1600" i="1" dirty="0" smtClean="0"/>
              <a:t>. Афины. Северный склон Акрополя.</a:t>
            </a:r>
            <a:endParaRPr lang="ru-RU" sz="1600" i="1" dirty="0"/>
          </a:p>
        </p:txBody>
      </p:sp>
      <p:pic>
        <p:nvPicPr>
          <p:cNvPr id="9220" name="Picture 4" descr="Район Плака. Афины. 200 метров от Акрополя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5143536" cy="3158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6072206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Район </a:t>
            </a:r>
            <a:r>
              <a:rPr lang="ru-RU" sz="1600" i="1" dirty="0" err="1" smtClean="0"/>
              <a:t>Плака</a:t>
            </a:r>
            <a:r>
              <a:rPr lang="ru-RU" sz="1600" i="1" dirty="0" smtClean="0"/>
              <a:t>. Афины. 200 метров от Акрополя.</a:t>
            </a:r>
            <a:endParaRPr lang="ru-RU" sz="1600" i="1" dirty="0"/>
          </a:p>
        </p:txBody>
      </p:sp>
      <p:pic>
        <p:nvPicPr>
          <p:cNvPr id="9222" name="Picture 6" descr="http://www.votpusk.ru/gallery/large/409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54237">
            <a:off x="4923386" y="2619641"/>
            <a:ext cx="394733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3357562"/>
            <a:ext cx="2857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http://www.fotomem.ru/blogs/mike/category/athens/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 rot="21206561">
            <a:off x="5871518" y="2700653"/>
            <a:ext cx="227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Площадь Синтагма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 rot="21316963">
            <a:off x="5790103" y="5340897"/>
            <a:ext cx="30718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6"/>
              </a:rPr>
              <a:t>http://www.votpusk.ru/country/dostoprim_info.asp?ID=9798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142852"/>
            <a:ext cx="3429008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Площадь Синтагма или площадь Конституции  </a:t>
            </a:r>
            <a:r>
              <a:rPr lang="ru-RU" sz="2000" dirty="0" smtClean="0">
                <a:latin typeface="Arial Narrow" pitchFamily="34" charset="0"/>
              </a:rPr>
              <a:t>– центр современного города На ней расположены старый королевский дворец, парламент и многие здания  19 века. После Второй мировой войны здесь было построено большое количество многоэтажных зданий, которые составляют современную картину города.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8194" name="Picture 2" descr="File:Syntagma Square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4762501" cy="3571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643314"/>
            <a:ext cx="3571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http://commons.wikimedia.org/wiki/File:Syntagma_Square_2.jpg?uselang=ru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43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Площадь Синтагма, западная сторона</a:t>
            </a:r>
            <a:endParaRPr lang="ru-RU" i="1" dirty="0"/>
          </a:p>
        </p:txBody>
      </p:sp>
      <p:pic>
        <p:nvPicPr>
          <p:cNvPr id="8196" name="Picture 4" descr="File:Evzone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4857752" y="3929066"/>
            <a:ext cx="409575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3857628"/>
            <a:ext cx="4357718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 Каждый час у Памятника неизвестному солдату на площади происходит смена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почетного президентского караула</a:t>
            </a:r>
            <a:r>
              <a:rPr lang="ru-RU" sz="2000" dirty="0" smtClean="0">
                <a:latin typeface="Arial Narrow" pitchFamily="34" charset="0"/>
              </a:rPr>
              <a:t>. В праздничные дни и воскресенье смена караула происходит особенно торжественно: с военным музыкальным ансамблем и в присутствии большинства из 120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евзонов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(греческих пехотинцев).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6642556"/>
            <a:ext cx="32146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http://commons.wikimedia.org/wiki/File:Evzone.jpg?uselang=ru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358246" cy="16927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Сегодняшняя столица Греции </a:t>
            </a:r>
            <a:r>
              <a:rPr lang="ru-RU" sz="2000" dirty="0" smtClean="0">
                <a:latin typeface="Arial Narrow" pitchFamily="34" charset="0"/>
              </a:rPr>
              <a:t>— огромный современный город с разноцветными витринами и яркой иллюминацией оживленных улиц и площадей, соседствующих с тихими, уединенными кварталами. Исполненный античной романтики, сегодня он включают в себя исторический центр, новостройки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7170" name="Picture 2" descr="Афины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428596" y="2000240"/>
            <a:ext cx="476250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2000240"/>
            <a:ext cx="3286132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Афинский порт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с древних времен имел важное значение для города. Сейчас это самый большой пассажирский порт Европы и один из крупнейших портов мира.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519446"/>
            <a:ext cx="3214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http://alimero.ru/blog/travelreports/afini-gorod-drevniy-i-sovremenniy-gretsiya.2420.html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7172" name="Picture 4" descr="Афины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428596" y="2357430"/>
            <a:ext cx="4762500" cy="3114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256" y="4429132"/>
            <a:ext cx="3286148" cy="16312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В порту среди современных многоэтажных домов есть небольшая бело-голубая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Церковь Святого Николая </a:t>
            </a:r>
            <a:r>
              <a:rPr lang="ru-RU" sz="2000" dirty="0" smtClean="0">
                <a:latin typeface="Arial Narrow" pitchFamily="34" charset="0"/>
              </a:rPr>
              <a:t>— покровителя мореплавателей. 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7174" name="Picture 6" descr="Афины"/>
          <p:cNvPicPr>
            <a:picLocks noChangeAspect="1" noChangeArrowheads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>
            <a:off x="428596" y="2143116"/>
            <a:ext cx="4762500" cy="409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6143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Прогулка по Афинам</a:t>
            </a:r>
            <a:endParaRPr lang="ru-RU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6146" name="Picture 2" descr="Изображение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214282" y="1500174"/>
            <a:ext cx="3696917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Изображение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4143372" y="1500174"/>
            <a:ext cx="4643462" cy="3482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528638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Улочки Афин в районе Акрополя.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642556"/>
            <a:ext cx="2786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http://forum.awd.ru/viewtopic.php?p=1196452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6152" name="Picture 8" descr="https://s3-eu-west-1.amazonaws.com/uploads.drugiegoroda.ru/3/files/2009/05/athens-stre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1000108"/>
            <a:ext cx="7500990" cy="56257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6357958"/>
            <a:ext cx="1997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6"/>
              </a:rPr>
              <a:t>http://elladaguide.ru/goroda/568-afiny/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6154" name="Picture 10" descr="Район Плака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1142984"/>
            <a:ext cx="3857652" cy="5568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6500834"/>
            <a:ext cx="24288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8"/>
              </a:rPr>
              <a:t>http://www.nodima.ru/travel/greece2009/athens/</a:t>
            </a:r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6156" name="Picture 12" descr=" (480x640, 121Kb)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3438" y="1142984"/>
            <a:ext cx="4230614" cy="5572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714876" y="6429396"/>
            <a:ext cx="32146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10"/>
              </a:rPr>
              <a:t>http://www.liveinternet.ru/users/raiden-online/post21039126/</a:t>
            </a:r>
            <a:r>
              <a:rPr lang="ru-RU" sz="800" dirty="0" smtClean="0"/>
              <a:t> 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0" grpId="0"/>
      <p:bldP spid="10" grpId="1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3130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Ф О Н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214290"/>
            <a:ext cx="50006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Автономное Монашеское Государство на Святой Горе  Афон.</a:t>
            </a:r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1357298"/>
            <a:ext cx="4572032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Святой Горой Афон </a:t>
            </a:r>
            <a:r>
              <a:rPr lang="ru-RU" sz="2000" dirty="0" smtClean="0">
                <a:latin typeface="Arial Narrow" pitchFamily="34" charset="0"/>
              </a:rPr>
              <a:t>называется восточная часть греческого полуострова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Халкидики</a:t>
            </a:r>
            <a:r>
              <a:rPr lang="ru-RU" sz="2000" dirty="0" smtClean="0">
                <a:latin typeface="Arial Narrow" pitchFamily="34" charset="0"/>
              </a:rPr>
              <a:t>, омываемая водами Эгейского моря. Он имеет длину 57 км, ширину от 8 до 12 км и занимает площадь в 332 кв. км. 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2050" name="Picture 2" descr="Карта курорта Халкидики: полуостров Кассандра, полуостров Ситония, полуостров Афон, Термический залив, залив Кассандра, залив Арион-Орос, Стримонский залив.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4000496" y="3214686"/>
            <a:ext cx="4724400" cy="323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071934" y="6357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http://www.rostravel.ru/_archive/index.phtml?part=greece&amp;chapter=halkidiki&amp;season</a:t>
            </a:r>
            <a:r>
              <a:rPr lang="en-US" sz="800" dirty="0" smtClean="0"/>
              <a:t>=</a:t>
            </a:r>
            <a:r>
              <a:rPr lang="ru-RU" sz="800" dirty="0" smtClean="0"/>
              <a:t>  </a:t>
            </a:r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142984"/>
            <a:ext cx="3500462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Халкидики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</a:t>
            </a:r>
            <a:r>
              <a:rPr lang="ru-RU" sz="2000" dirty="0" smtClean="0">
                <a:latin typeface="Arial Narrow" pitchFamily="34" charset="0"/>
              </a:rPr>
              <a:t>— величественный полуостров, по форме напоминающий трезубец — по праву считается «жемчужиной  Греции».</a:t>
            </a:r>
          </a:p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Халкидики</a:t>
            </a:r>
            <a:r>
              <a:rPr lang="ru-RU" sz="2000" dirty="0" smtClean="0">
                <a:latin typeface="Arial Narrow" pitchFamily="34" charset="0"/>
              </a:rPr>
              <a:t> расположены к югу от города Салоники.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0" y="3857628"/>
            <a:ext cx="3429024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Полуостров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Халкидики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 состоит из 3 полуостровов: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Кассандра;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Ситония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Афон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(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ahoma" pitchFamily="34" charset="0"/>
              </a:rPr>
              <a:t>Святая Гора Православия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Tahoma" pitchFamily="34" charset="0"/>
              </a:rPr>
              <a:t>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0562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Кассандра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57864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Ситония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0958" y="53578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Афон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9" grpId="0" animBg="1"/>
      <p:bldP spid="11" grpId="0" animBg="1"/>
      <p:bldP spid="13" grpId="0"/>
      <p:bldP spid="14" grpId="0" animBg="1"/>
      <p:bldP spid="2051" grpId="0" animBg="1"/>
      <p:bldP spid="10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42852"/>
            <a:ext cx="3130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Ф О Н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214290"/>
            <a:ext cx="3500462" cy="6524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Святой Афон</a:t>
            </a:r>
            <a:r>
              <a:rPr lang="ru-RU" sz="2200" b="1" dirty="0" smtClean="0">
                <a:latin typeface="Arial Narrow" pitchFamily="34" charset="0"/>
              </a:rPr>
              <a:t> </a:t>
            </a:r>
            <a:r>
              <a:rPr lang="ru-RU" sz="2200" dirty="0" smtClean="0">
                <a:latin typeface="Arial Narrow" pitchFamily="34" charset="0"/>
              </a:rPr>
              <a:t>(</a:t>
            </a:r>
            <a:r>
              <a:rPr lang="ru-RU" sz="2200" i="1" dirty="0" smtClean="0">
                <a:latin typeface="Arial Narrow" pitchFamily="34" charset="0"/>
              </a:rPr>
              <a:t>по-гречески «</a:t>
            </a:r>
            <a:r>
              <a:rPr lang="ru-RU" sz="2200" i="1" dirty="0" err="1" smtClean="0">
                <a:latin typeface="Arial Narrow" pitchFamily="34" charset="0"/>
              </a:rPr>
              <a:t>Агиос</a:t>
            </a:r>
            <a:r>
              <a:rPr lang="ru-RU" sz="2200" i="1" dirty="0" smtClean="0">
                <a:latin typeface="Arial Narrow" pitchFamily="34" charset="0"/>
              </a:rPr>
              <a:t> </a:t>
            </a:r>
            <a:r>
              <a:rPr lang="ru-RU" sz="2200" i="1" dirty="0" err="1" smtClean="0">
                <a:latin typeface="Arial Narrow" pitchFamily="34" charset="0"/>
              </a:rPr>
              <a:t>Орос</a:t>
            </a:r>
            <a:r>
              <a:rPr lang="ru-RU" sz="2200" i="1" dirty="0" smtClean="0">
                <a:latin typeface="Arial Narrow" pitchFamily="34" charset="0"/>
              </a:rPr>
              <a:t>», то есть Святая гора</a:t>
            </a:r>
            <a:r>
              <a:rPr lang="ru-RU" sz="2200" dirty="0" smtClean="0">
                <a:latin typeface="Arial Narrow" pitchFamily="34" charset="0"/>
              </a:rPr>
              <a:t>) — самый знаменитый из всех ответвлений  полуострова </a:t>
            </a:r>
            <a:r>
              <a:rPr lang="ru-RU" sz="2200" b="1" i="1" dirty="0" err="1" smtClean="0">
                <a:latin typeface="Arial Narrow" pitchFamily="34" charset="0"/>
              </a:rPr>
              <a:t>Халкидики</a:t>
            </a:r>
            <a:r>
              <a:rPr lang="ru-RU" sz="2200" dirty="0" smtClean="0">
                <a:latin typeface="Arial Narrow" pitchFamily="34" charset="0"/>
              </a:rPr>
              <a:t>, место знакомое миллионам людей на всей планете. Единственная в мире монашеская республика расположена на полуострове длина которого 60 км, а ширина от 8 до 12 км. В юго-восточной части полуострова возвышается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гора Афон </a:t>
            </a:r>
            <a:r>
              <a:rPr lang="ru-RU" sz="2200" dirty="0" smtClean="0">
                <a:latin typeface="Arial Narrow" pitchFamily="34" charset="0"/>
              </a:rPr>
              <a:t>высотой 2033 метра. Для православных всего мира Афон — одно из главных святых мест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1026" name="Picture 2" descr="http://www.4jc.ru/wp-content/uploads/2011/03/%D0%BA%D0%B0%D1%80%D1%82%D0%B0-%D0%B0%D1%84%D0%BE%D0%BD%D0%B0.gif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14282" y="1071546"/>
            <a:ext cx="4429156" cy="4132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20" y="5357826"/>
            <a:ext cx="4429156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На Афоне 20 монастырей, в одном из которых хранится Ковчег с поясом Пресвятой Богородицы, который недавно привозили  в Россию.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35756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itchFamily="34" charset="0"/>
              </a:rPr>
              <a:t>Русский монастырь</a:t>
            </a:r>
            <a:endParaRPr lang="ru-RU" sz="1200" dirty="0">
              <a:latin typeface="Arial Narrow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142976" y="3286124"/>
            <a:ext cx="571504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00298" y="5000636"/>
            <a:ext cx="20313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http://www.4jc.ru/dobrotolyubie-i-afon/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428628" cy="42862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8" y="142852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Официальное название —</a:t>
            </a:r>
            <a:r>
              <a:rPr lang="ru-RU" sz="2400" b="1" dirty="0" err="1" smtClean="0">
                <a:latin typeface="Arial Narrow" pitchFamily="34" charset="0"/>
              </a:rPr>
              <a:t>Гре́ческая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ru-RU" sz="2400" b="1" dirty="0" err="1" smtClean="0">
                <a:latin typeface="Arial Narrow" pitchFamily="34" charset="0"/>
              </a:rPr>
              <a:t>Респу́блика</a:t>
            </a:r>
            <a:r>
              <a:rPr lang="ru-RU" sz="2400" b="1" dirty="0" smtClean="0">
                <a:latin typeface="Arial Narrow" pitchFamily="34" charset="0"/>
              </a:rPr>
              <a:t>. 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000240"/>
            <a:ext cx="400052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Граничит с</a:t>
            </a:r>
            <a:r>
              <a:rPr lang="ru-RU" b="1" dirty="0">
                <a:latin typeface="Arial Narrow" pitchFamily="34" charset="0"/>
              </a:rPr>
              <a:t> </a:t>
            </a:r>
            <a:r>
              <a:rPr lang="ru-RU" b="1" dirty="0" smtClean="0">
                <a:latin typeface="Arial Narrow" pitchFamily="34" charset="0"/>
              </a:rPr>
              <a:t>Албанией,</a:t>
            </a:r>
            <a:r>
              <a:rPr lang="ru-RU" b="1" dirty="0">
                <a:latin typeface="Arial Narrow" pitchFamily="34" charset="0"/>
              </a:rPr>
              <a:t> </a:t>
            </a:r>
            <a:r>
              <a:rPr lang="ru-RU" b="1" dirty="0" smtClean="0">
                <a:latin typeface="Arial Narrow" pitchFamily="34" charset="0"/>
              </a:rPr>
              <a:t> Республикой Македония, Болгарией и Турцией.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6386" name="Picture 2" descr="Файл:Flag of Greece.sv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214290"/>
            <a:ext cx="1857388" cy="1237485"/>
          </a:xfrm>
          <a:prstGeom prst="rect">
            <a:avLst/>
          </a:prstGeom>
          <a:noFill/>
        </p:spPr>
      </p:pic>
      <p:pic>
        <p:nvPicPr>
          <p:cNvPr id="16388" name="Picture 4" descr="Файл:Coat of arms of Greece.sv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206" y="142852"/>
            <a:ext cx="1428760" cy="14287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72198" y="1571612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Arial Narrow" pitchFamily="34" charset="0"/>
              </a:rPr>
              <a:t>Флаг и герб Греции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071678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Столица государства — город 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Афины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6390" name="Picture 6" descr="http://moymir2.ru/wp-content/uploads/2011/04/%D0%90%D1%84%D0%B8%D0%BD%D1%8B_%D0%93%D1%80%D0%B5%D1%86%D0%B8%D1%8F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142844" y="2500306"/>
            <a:ext cx="4286280" cy="2857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42844" y="5143512"/>
            <a:ext cx="27860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5"/>
              </a:rPr>
              <a:t>http://moymir2.ru/afiny-drevnij-grecheskij-gorod/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500702"/>
            <a:ext cx="428628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Греция состоит из 13 </a:t>
            </a:r>
            <a:r>
              <a:rPr lang="ru-RU" b="1" dirty="0">
                <a:latin typeface="Arial Narrow" pitchFamily="34" charset="0"/>
              </a:rPr>
              <a:t>административных </a:t>
            </a:r>
            <a:r>
              <a:rPr lang="ru-RU" b="1" dirty="0" smtClean="0">
                <a:latin typeface="Arial Narrow" pitchFamily="34" charset="0"/>
              </a:rPr>
              <a:t>округов, </a:t>
            </a:r>
            <a:r>
              <a:rPr lang="ru-RU" b="1" dirty="0">
                <a:latin typeface="Arial Narrow" pitchFamily="34" charset="0"/>
              </a:rPr>
              <a:t>которые затем подразделяются на 54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нома.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2" name="Picture 8" descr="http://3.bp.blogspot.com/_D75qAuPpwtU/THTnplKOJ1I/AAAAAAAAAVU/L7Sz2C8J3Ds/s1600/GreecePerepherie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2928934"/>
            <a:ext cx="2521341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215206" y="2928934"/>
            <a:ext cx="1714544" cy="34932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300" i="1" dirty="0">
                <a:latin typeface="Arial Narrow" pitchFamily="34" charset="0"/>
              </a:rPr>
              <a:t>1.Аттика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2.Центральная Греция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3.Центральная Македония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4.Крит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5.Восточная Македония и Фракия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6.Эпир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7.Ионические острова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8.Северные Эгейские острова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9.Пелопоннес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10.Южные Эгейские острова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11.Фессалия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12.Западная Греция</a:t>
            </a:r>
            <a:r>
              <a:rPr lang="ru-RU" sz="1300" i="1" dirty="0" smtClean="0">
                <a:latin typeface="Arial Narrow" pitchFamily="34" charset="0"/>
              </a:rPr>
              <a:t/>
            </a:r>
            <a:br>
              <a:rPr lang="ru-RU" sz="1300" i="1" dirty="0" smtClean="0">
                <a:latin typeface="Arial Narrow" pitchFamily="34" charset="0"/>
              </a:rPr>
            </a:br>
            <a:r>
              <a:rPr lang="ru-RU" sz="1300" i="1" dirty="0">
                <a:latin typeface="Arial Narrow" pitchFamily="34" charset="0"/>
              </a:rPr>
              <a:t>13.Западная Македония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6429396"/>
            <a:ext cx="31432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7"/>
              </a:rPr>
              <a:t>http://mygreece-irina.blogspot.com/2010/08/blog-post_25.html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16394" name="Picture 10" descr="http://greece.mobitur.ru/assets/images/Greece/greece_map.gif"/>
          <p:cNvPicPr>
            <a:picLocks noChangeAspect="1" noChangeArrowheads="1"/>
          </p:cNvPicPr>
          <p:nvPr/>
        </p:nvPicPr>
        <p:blipFill>
          <a:blip r:embed="rId8" cstate="screen">
            <a:lum contrast="20000"/>
          </a:blip>
          <a:srcRect/>
          <a:stretch>
            <a:fillRect/>
          </a:stretch>
        </p:blipFill>
        <p:spPr bwMode="auto">
          <a:xfrm>
            <a:off x="4500562" y="2928934"/>
            <a:ext cx="4143404" cy="3223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643438" y="6072206"/>
            <a:ext cx="21259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9"/>
              </a:rPr>
              <a:t>http://greece.mobitur.ru/greciya-karta.html</a:t>
            </a:r>
            <a:endParaRPr lang="ru-RU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7" grpId="0"/>
      <p:bldP spid="8" grpId="0" animBg="1"/>
      <p:bldP spid="11" grpId="0"/>
      <p:bldP spid="12" grpId="0"/>
      <p:bldP spid="16" grpId="0"/>
      <p:bldP spid="18" grpId="0" animBg="1"/>
      <p:bldP spid="20" grpId="0" animBg="1"/>
      <p:bldP spid="21" grpId="0"/>
      <p:bldP spid="23" grpId="0"/>
      <p:bldP spid="2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3130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Ф О Н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42852"/>
            <a:ext cx="4929222" cy="110799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 Narrow" pitchFamily="34" charset="0"/>
              </a:rPr>
              <a:t>Для православных всего мира Афон — одно из главных святых мест, почитается как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земной Удел Богородицы.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928802"/>
            <a:ext cx="4857784" cy="224676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Уде́л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Богоро́дицы</a:t>
            </a:r>
            <a:r>
              <a:rPr lang="ru-RU" sz="2000" dirty="0" smtClean="0">
                <a:latin typeface="Arial Narrow" pitchFamily="34" charset="0"/>
              </a:rPr>
              <a:t> — в православном предании — святая земля, которая находится под  особенным покровительством Божьей Матери. Известны четыре удела Богородицы: 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Иверия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(Грузия),  Святая гора Афон, Киево-Печерская лавра и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Серафимо-Дивеевский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монастырь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128586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СПРАВКА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3794" name="Picture 2" descr="http://www.4udel.nne.ru/image.php?&amp;src=assets/images/letopis/4%20udela/4_ydela_Iveriya.jpg&amp;h=256&amp;f=jpeg&amp;q=75&amp;sia=thumb_4_ydela_Iveriya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214282" y="1285860"/>
            <a:ext cx="3375446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6" name="Picture 4" descr="http://www.4udel.nne.ru/image.php?&amp;src=assets/images/letopis/4%20udela/4_ydela_Kiev.jpg&amp;h=222&amp;f=jpeg&amp;q=75&amp;sia=thumb_4_ydela_Kiev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4998697" y="4357694"/>
            <a:ext cx="3416645" cy="2257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8" name="Picture 6" descr="http://www.4udel.nne.ru/image.php?&amp;src=assets/images/letopis/4%20udela/4_ydela_Diveevo.jpg&amp;h=224&amp;f=jpeg&amp;q=75&amp;sia=thumb_4_ydela_Diveevo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214282" y="4143380"/>
            <a:ext cx="342902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6643710"/>
            <a:ext cx="2928926" cy="21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5"/>
              </a:rPr>
              <a:t>http://www.liveinternet.ru/users/arina999/post153789814/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6211669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Киево-Печерская Лавра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3572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Иверия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21481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Дивеево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3130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Ф О Н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4818" name="Picture 2" descr="http://sobory.ru/pic/14080/14094_20100420_005231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14282" y="1071546"/>
            <a:ext cx="4643470" cy="3485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0" name="Picture 4" descr="http://sobory.ru/pic/14080/14094_20100420_005100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000496" y="3000372"/>
            <a:ext cx="4786346" cy="3592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357166"/>
            <a:ext cx="3857652" cy="224676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Монастырь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Пантелеймона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ru-RU" sz="2000" dirty="0" smtClean="0">
                <a:latin typeface="Arial Narrow" pitchFamily="34" charset="0"/>
              </a:rPr>
              <a:t>Русский монастырь св. великомученика и целителя </a:t>
            </a:r>
            <a:r>
              <a:rPr lang="ru-RU" sz="2000" dirty="0" err="1" smtClean="0">
                <a:latin typeface="Arial Narrow" pitchFamily="34" charset="0"/>
              </a:rPr>
              <a:t>Пантелеимона</a:t>
            </a:r>
            <a:r>
              <a:rPr lang="ru-RU" sz="2000" dirty="0" smtClean="0">
                <a:latin typeface="Arial Narrow" pitchFamily="34" charset="0"/>
              </a:rPr>
              <a:t>, или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Русик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ru-RU" sz="2000" dirty="0" smtClean="0">
                <a:latin typeface="Arial Narrow" pitchFamily="34" charset="0"/>
              </a:rPr>
              <a:t> Главный собор монастыря посвящён имени святого великомученика и целителя </a:t>
            </a:r>
            <a:r>
              <a:rPr lang="ru-RU" sz="2000" dirty="0" err="1" smtClean="0">
                <a:latin typeface="Arial Narrow" pitchFamily="34" charset="0"/>
              </a:rPr>
              <a:t>Пантелеимона</a:t>
            </a:r>
            <a:r>
              <a:rPr lang="ru-RU" sz="2000" dirty="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64344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СПРАВКА</a:t>
            </a:r>
            <a:endParaRPr lang="ru-RU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214950"/>
            <a:ext cx="3714776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На Афон допускаются только мужчины любого вероисповедания, которым для посещения необходимо получить специальное разрешение.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496" y="6642556"/>
            <a:ext cx="2857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4"/>
              </a:rPr>
              <a:t>http://www.liveinternet.ru/users/4718124/post211304451/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3130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А Ф О Н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28604"/>
            <a:ext cx="526618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Объект Всемирного наследия ЮНЕСКО.</a:t>
            </a:r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357826"/>
            <a:ext cx="3714776" cy="132343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 Narrow" pitchFamily="34" charset="0"/>
              </a:rPr>
              <a:t>День монаха в обители условно делится на три части – по восемь часов он посвящает труду, молитве и отдыху.</a:t>
            </a:r>
            <a:endParaRPr lang="ru-RU" sz="2000" i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643446"/>
            <a:ext cx="3714744" cy="70788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Сегодня здесь проживает  около двух тысяч трёхсот монахов.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1142984"/>
            <a:ext cx="1857388" cy="304698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Афон – </a:t>
            </a:r>
            <a:r>
              <a:rPr lang="ru-RU" sz="2400" b="1" dirty="0" smtClean="0">
                <a:latin typeface="Arial Narrow" pitchFamily="34" charset="0"/>
              </a:rPr>
              <a:t>совершенно уникальное место. По сути, это настоящее монашеское государство.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929198"/>
            <a:ext cx="4500594" cy="132343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Здесь действуют свои правила, свои законы, а подчиняется это автономное монастырское государство напрямую Константинопольскому Патриарху.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35844" name="Picture 4" descr="http://turj.ru/images/3/6/5/3/814/110ac9b2cc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571472" y="1071546"/>
            <a:ext cx="6310310" cy="3515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3857628"/>
            <a:ext cx="33874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Τα λέμε! 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8" name="Picture 4" descr="http://wonderclub.com/images/RAVENS/1510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85728"/>
            <a:ext cx="8815813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728" y="5072074"/>
            <a:ext cx="54745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До свидания!</a:t>
            </a:r>
            <a:r>
              <a:rPr lang="el-G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 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571876"/>
            <a:ext cx="185737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hlinkClick r:id="rId3"/>
              </a:rPr>
              <a:t>http://www.3d-puzzles.com/puzzle151059.html</a:t>
            </a:r>
            <a:r>
              <a:rPr lang="ru-RU" sz="600" dirty="0" smtClean="0"/>
              <a:t> 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2">
                <a:lumMod val="50000"/>
              </a:schemeClr>
            </a:gs>
            <a:gs pos="72000">
              <a:schemeClr val="bg2">
                <a:lumMod val="5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42852"/>
            <a:ext cx="659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Интернет-ресурсы</a:t>
            </a:r>
            <a:endParaRPr lang="ru-RU" sz="5400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8929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2"/>
              </a:rPr>
              <a:t>http://www.krugosvet.ru/enc/strany_mira/GRETSIYA.html</a:t>
            </a:r>
            <a:r>
              <a:rPr lang="ru-RU" sz="1400" dirty="0" smtClean="0">
                <a:latin typeface="Arial Narrow" pitchFamily="34" charset="0"/>
              </a:rPr>
              <a:t>  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Греция. Энциклопедия «</a:t>
            </a:r>
            <a:r>
              <a:rPr lang="ru-RU" sz="1400" dirty="0" err="1" smtClean="0">
                <a:solidFill>
                  <a:schemeClr val="bg1"/>
                </a:solidFill>
                <a:latin typeface="Arial Narrow" pitchFamily="34" charset="0"/>
              </a:rPr>
              <a:t>Кругосвет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» 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857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3"/>
              </a:rPr>
              <a:t>http://ru.wikipedia.org/wiki/%D0%93%D1%80%D0%B5%D1%86%D0%B8%D1%8F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Греция. </a:t>
            </a:r>
            <a:r>
              <a:rPr lang="ru-RU" sz="1400" dirty="0" err="1" smtClean="0">
                <a:solidFill>
                  <a:schemeClr val="bg1"/>
                </a:solidFill>
                <a:latin typeface="Arial Narrow" pitchFamily="34" charset="0"/>
              </a:rPr>
              <a:t>Википедия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802"/>
            <a:ext cx="2262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4"/>
              </a:rPr>
              <a:t>http://www.greek.ru/</a:t>
            </a:r>
            <a:r>
              <a:rPr lang="ru-RU" sz="1400" dirty="0" smtClean="0">
                <a:latin typeface="Arial Narrow" pitchFamily="34" charset="0"/>
              </a:rPr>
              <a:t> 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О  Греции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2859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5"/>
              </a:rPr>
              <a:t>http://maps.vita.ua/country/greece</a:t>
            </a:r>
            <a:r>
              <a:rPr lang="ru-RU" sz="1400" dirty="0" smtClean="0">
                <a:latin typeface="Arial Narrow" pitchFamily="34" charset="0"/>
              </a:rPr>
              <a:t> 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Карты Греции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43182"/>
            <a:ext cx="857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6"/>
              </a:rPr>
              <a:t>http://ru.wikipedia.org/wiki/%D0%90%D1%84%D0%B8%D0%BD%D1%8B</a:t>
            </a:r>
            <a:r>
              <a:rPr lang="ru-RU" sz="1400" dirty="0" smtClean="0">
                <a:latin typeface="Arial Narrow" pitchFamily="34" charset="0"/>
              </a:rPr>
              <a:t> 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Афины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003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7"/>
              </a:rPr>
              <a:t>http://www.agionoros.ru/docs/1.html</a:t>
            </a:r>
            <a:r>
              <a:rPr lang="ru-RU" sz="1400" dirty="0" smtClean="0">
                <a:latin typeface="Arial Narrow" pitchFamily="34" charset="0"/>
              </a:rPr>
              <a:t> 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Что такое Афон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429000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8"/>
              </a:rPr>
              <a:t>http://ru.wikipedia.org/wiki/%D0%90%D1%84%D0%BE%D0%BD</a:t>
            </a:r>
            <a:r>
              <a:rPr lang="ru-RU" sz="1400" dirty="0" smtClean="0">
                <a:latin typeface="Arial Narrow" pitchFamily="34" charset="0"/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Афон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857628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9"/>
              </a:rPr>
              <a:t>http://www.rostravel.ru/_archive/index.phtml?part=greece&amp;chapter=halkidiki&amp;season</a:t>
            </a:r>
            <a:r>
              <a:rPr lang="ru-RU" sz="1400" dirty="0" smtClean="0">
                <a:latin typeface="Arial Narrow" pitchFamily="34" charset="0"/>
              </a:rPr>
              <a:t>=  </a:t>
            </a:r>
            <a:r>
              <a:rPr lang="ru-RU" sz="1400" dirty="0" err="1" smtClean="0">
                <a:solidFill>
                  <a:schemeClr val="bg1"/>
                </a:solidFill>
                <a:latin typeface="Arial Narrow" pitchFamily="34" charset="0"/>
              </a:rPr>
              <a:t>Халкидики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862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 smtClean="0">
                <a:latin typeface="Arial Narrow" pitchFamily="34" charset="0"/>
                <a:hlinkClick r:id="rId10"/>
              </a:rPr>
              <a:t>http://www.alavastr.ru/afon/afon.html</a:t>
            </a:r>
            <a:r>
              <a:rPr lang="ru-RU" sz="1400" dirty="0" smtClean="0">
                <a:latin typeface="Arial Narrow" pitchFamily="34" charset="0"/>
              </a:rPr>
              <a:t>   </a:t>
            </a:r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Святая гора Афон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285860"/>
            <a:ext cx="528641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Главой государства является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президент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857364"/>
            <a:ext cx="528641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Правительство возглавляет премьер-министр.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5000636"/>
            <a:ext cx="5286412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В Греции существует особая административная единица </a:t>
            </a:r>
            <a:r>
              <a:rPr lang="en-US" sz="2000" b="1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ru-RU" sz="2000" b="1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Афон,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самоуправляемое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 сообщество 20-ти православных монастырей в непосредственном подчинении Константинопольского патриарха.</a:t>
            </a:r>
            <a:r>
              <a:rPr lang="ru-RU" sz="2000" b="1" dirty="0" smtClean="0">
                <a:latin typeface="Arial Narrow" pitchFamily="34" charset="0"/>
              </a:rPr>
              <a:t>  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428868"/>
            <a:ext cx="528641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Официальный язык – греческий.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000504"/>
            <a:ext cx="526995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С 1 января 2002 года денежная единица Греции – евро.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071810"/>
            <a:ext cx="528641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Абсолютное большинство верующих страны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– православные.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7410" name="Picture 2" descr="http://www.ellada-russia.ru/images/papoulia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00108"/>
            <a:ext cx="2071702" cy="2589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357187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Президент Греции</a:t>
            </a:r>
          </a:p>
          <a:p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Каролос</a:t>
            </a:r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Папульяс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00076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>Премьер-министр Греции</a:t>
            </a:r>
          </a:p>
          <a:p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Антонис</a:t>
            </a:r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Самарас</a:t>
            </a:r>
            <a:endParaRPr lang="ru-RU" b="1" i="1" dirty="0">
              <a:latin typeface="Arial Narrow" pitchFamily="34" charset="0"/>
            </a:endParaRPr>
          </a:p>
        </p:txBody>
      </p:sp>
      <p:pic>
        <p:nvPicPr>
          <p:cNvPr id="21506" name="Picture 2" descr="http://www.pravmir.ru/wp-content/uploads/2012/01/samara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256"/>
            <a:ext cx="2571768" cy="1738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8" y="142852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14290"/>
            <a:ext cx="4500594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Греция – это место, где каждая пядь земли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дышит 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тысячелетней историей. Это страна щедрого южного солнца, золотистых пляжей и лазурного моря, чудесных виноградников и вечнозеленых оливковых рощ, снежных гор и древних памятников, приветливых жителей и ясного неба…</a:t>
            </a:r>
          </a:p>
        </p:txBody>
      </p:sp>
      <p:pic>
        <p:nvPicPr>
          <p:cNvPr id="19458" name="Picture 2" descr="http://www.intergid.ru/modules/tourism/photogallery/city_resort/172/1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42844" y="1000108"/>
            <a:ext cx="4286280" cy="307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4" y="1214422"/>
            <a:ext cx="101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Arial Narrow" pitchFamily="34" charset="0"/>
              </a:rPr>
              <a:t>О. </a:t>
            </a:r>
            <a:r>
              <a:rPr lang="ru-RU" sz="1400" b="1" i="1" dirty="0" err="1" smtClean="0">
                <a:latin typeface="Arial Narrow" pitchFamily="34" charset="0"/>
              </a:rPr>
              <a:t>Миконос</a:t>
            </a:r>
            <a:endParaRPr lang="ru-RU" sz="1400" b="1" i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929066"/>
            <a:ext cx="17091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3"/>
              </a:rPr>
              <a:t>http://www.intergid.ru/country/30/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19460" name="Picture 4" descr="http://liveshoppings.ru/images/g/ph01633g2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4071934" y="2571744"/>
            <a:ext cx="4857784" cy="3475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14810" y="2643182"/>
            <a:ext cx="1672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Arial Narrow" pitchFamily="34" charset="0"/>
              </a:rPr>
              <a:t>Афинский акрополь</a:t>
            </a:r>
            <a:endParaRPr lang="ru-RU" sz="1400" b="1" i="1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71501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5"/>
              </a:rPr>
              <a:t>http://liveshoppings.ru/?show=gallery&amp;category_id=30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6072206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Акрополь</a:t>
            </a:r>
            <a:r>
              <a:rPr lang="ru-RU" b="1" i="1" dirty="0">
                <a:latin typeface="Arial Narrow" pitchFamily="34" charset="0"/>
              </a:rPr>
              <a:t> (от гр. «</a:t>
            </a:r>
            <a:r>
              <a:rPr lang="ru-RU" b="1" i="1" dirty="0" err="1">
                <a:latin typeface="Arial Narrow" pitchFamily="34" charset="0"/>
              </a:rPr>
              <a:t>akra</a:t>
            </a:r>
            <a:r>
              <a:rPr lang="ru-RU" b="1" i="1" dirty="0">
                <a:latin typeface="Arial Narrow" pitchFamily="34" charset="0"/>
              </a:rPr>
              <a:t> </a:t>
            </a:r>
            <a:r>
              <a:rPr lang="ru-RU" b="1" i="1" dirty="0" err="1">
                <a:latin typeface="Arial Narrow" pitchFamily="34" charset="0"/>
              </a:rPr>
              <a:t>polis</a:t>
            </a:r>
            <a:r>
              <a:rPr lang="ru-RU" b="1" i="1" dirty="0">
                <a:latin typeface="Arial Narrow" pitchFamily="34" charset="0"/>
              </a:rPr>
              <a:t>» — «верхний город») — городская крепость стран Древнего мира.</a:t>
            </a:r>
          </a:p>
        </p:txBody>
      </p:sp>
      <p:pic>
        <p:nvPicPr>
          <p:cNvPr id="19462" name="Picture 6" descr="http://relaxic.net/wp-content/uploads/2011/08/Vineyards_03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458" y="4214818"/>
            <a:ext cx="3631987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42844" y="6357958"/>
            <a:ext cx="27146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7"/>
              </a:rPr>
              <a:t>http://relaxic.net/vineyards-of-the-world/#more-110289</a:t>
            </a:r>
            <a:endParaRPr lang="ru-RU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6" grpId="0" animBg="1"/>
      <p:bldP spid="8" grpId="0"/>
      <p:bldP spid="9" grpId="0"/>
      <p:bldP spid="11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rugosvet.ru/images/1006305_greece.gif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429124" y="1500174"/>
            <a:ext cx="4444704" cy="365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5000636"/>
            <a:ext cx="30003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3"/>
              </a:rPr>
              <a:t>http://www.krugosvet.ru/enc/strany_mira/GRETSIYA.html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8" y="142852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2852"/>
            <a:ext cx="435771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Греция расположена в южной части Балканского полуострова и на прилегающих к нему и к побережью Малой Азии островах. 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5286388"/>
            <a:ext cx="4572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Греческий ландшафт — это чередование скалистых, обычно безлесных гор, густонаселённых долин, многочисленных островов, проливов и бухт.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571744"/>
            <a:ext cx="400052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Горные массивы занимают почти четверть поверхности территории страны. Это преимущественно средневысотные горы (до 1200—1800 м). Высшая точка Греции — гора 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Олимп</a:t>
            </a:r>
            <a:r>
              <a:rPr lang="ru-RU" b="1" dirty="0" smtClean="0">
                <a:latin typeface="Arial Narrow" pitchFamily="34" charset="0"/>
              </a:rPr>
              <a:t>2917 </a:t>
            </a:r>
            <a:r>
              <a:rPr lang="ru-RU" dirty="0" smtClean="0"/>
              <a:t>м)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857884" y="250030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Файл:Olympus Litochoro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142844" y="1214422"/>
            <a:ext cx="4286248" cy="32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Файл:Greece meteora monasteries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142844" y="4500570"/>
            <a:ext cx="382648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2" name="Picture 10" descr="Файл:Fira at Santorini (from north).jpg"/>
          <p:cNvPicPr>
            <a:picLocks noChangeAspect="1" noChangeArrowheads="1"/>
          </p:cNvPicPr>
          <p:nvPr/>
        </p:nvPicPr>
        <p:blipFill>
          <a:blip r:embed="rId6" cstate="screen">
            <a:lum contrast="20000"/>
          </a:blip>
          <a:srcRect/>
          <a:stretch>
            <a:fillRect/>
          </a:stretch>
        </p:blipFill>
        <p:spPr bwMode="auto">
          <a:xfrm>
            <a:off x="4643438" y="1928802"/>
            <a:ext cx="4357718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143372" y="65008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7"/>
              </a:rPr>
              <a:t>http://ru.wikipedia.org/wiki/%D0%93%D1%80%D0%B5%D1%86%D0%B8%D1%8F</a:t>
            </a:r>
            <a:endParaRPr lang="ru-RU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ldLvl="5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4560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2852"/>
            <a:ext cx="4429156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 состав Греции входит более 2000 островов, от крупных (Крит,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Эвбея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) до крохотных (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Патмос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Хриси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Кастелоризо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). На их долю приходится около 20 % всей греческой территории.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30" name="Picture 6" descr="http://www.holidaym.ru/greece/img/map_crete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85720" y="1785926"/>
            <a:ext cx="8691592" cy="3860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6264" y="110479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Остров Крит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786454"/>
            <a:ext cx="778674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Крит </a:t>
            </a:r>
            <a:r>
              <a:rPr lang="ru-RU" b="1" dirty="0" smtClean="0">
                <a:latin typeface="Arial Narrow" pitchFamily="34" charset="0"/>
              </a:rPr>
              <a:t>– один из самых посещаемых туристами островов в мире. Благодаря своему особому расположению, остров Крит вобрал в себя элементы различных культур и эпох</a:t>
            </a:r>
            <a:r>
              <a:rPr lang="en-US" b="1" dirty="0" smtClean="0">
                <a:latin typeface="Arial Narrow" pitchFamily="34" charset="0"/>
              </a:rPr>
              <a:t>.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5286388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3"/>
              </a:rPr>
              <a:t>http://www.evia.ru/gallery.php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1500174"/>
            <a:ext cx="1857388" cy="50783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На Крите расположено немало археологических и исторических музеев, имеющих большое культурное значение. Основными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достопримеча-тельностями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Крита по праву считаются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Кносский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Фестский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Минойский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дворцы. 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074" name="Picture 2" descr="http://www.holidaym.ru/images/img_city/city_195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714488"/>
            <a:ext cx="6643734" cy="498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57752" y="1857364"/>
            <a:ext cx="183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Кносский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дворец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6286520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5"/>
              </a:rPr>
              <a:t>http://www.holidaym.ru/greece/gr_crete.php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3076" name="Picture 4" descr="http://turj.ru/images/7/3/b/2/703/8ffe6a79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2357430"/>
            <a:ext cx="6667500" cy="380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214546" y="62150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7"/>
              </a:rPr>
              <a:t>http://www.liveinternet.ru/users/4099413/post181451498/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3078" name="Picture 6" descr="http://turj.ru/images/8/b/6/4/703/5f78eb7cd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2844" y="2357430"/>
            <a:ext cx="666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http://turj.ru/images/d/c/f/b/703/c12edfd413.jpg"/>
          <p:cNvPicPr>
            <a:picLocks noChangeAspect="1" noChangeArrowheads="1"/>
          </p:cNvPicPr>
          <p:nvPr/>
        </p:nvPicPr>
        <p:blipFill>
          <a:blip r:embed="rId9" cstate="screen">
            <a:lum contrast="20000"/>
          </a:blip>
          <a:srcRect/>
          <a:stretch>
            <a:fillRect/>
          </a:stretch>
        </p:blipFill>
        <p:spPr bwMode="auto">
          <a:xfrm>
            <a:off x="285720" y="2285992"/>
            <a:ext cx="6667500" cy="380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3" grpId="0" animBg="1"/>
      <p:bldP spid="3" grpId="1" animBg="1"/>
      <p:bldP spid="8" grpId="0"/>
      <p:bldP spid="10" grpId="0" animBg="1"/>
      <p:bldP spid="10" grpId="1" animBg="1"/>
      <p:bldP spid="11" grpId="1"/>
      <p:bldP spid="11" grpId="2"/>
      <p:bldP spid="12" grpId="0" animBg="1"/>
      <p:bldP spid="14" grpId="0"/>
      <p:bldP spid="15" grpId="0"/>
      <p:bldP spid="15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5000636"/>
            <a:ext cx="8501122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Остров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Эвбея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Эвия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Второй по величине остров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 Греции. Он знаменит прежде всего горячими минеральными источниками, расположенными на севере острова, в городе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Эдипсос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. Остров длинной и узкой полосой простирается вдоль восточного побережья Греции, от которого его отделяют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Эвбейский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залив и знаменитый пролив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Эврипа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4560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2" name="Picture 4" descr="http://www.sea-vacation.org/wordpress/wp-content/uploads/2011/09/evia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14282" y="1000108"/>
            <a:ext cx="8215370" cy="3943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http://www.royalmedgroup.com/inc/img/~generated/p1298/previe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071546"/>
            <a:ext cx="3714776" cy="39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72066" y="142852"/>
            <a:ext cx="385762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Горячие минеральные воды </a:t>
            </a:r>
            <a:r>
              <a:rPr lang="ru-RU" b="1" dirty="0" err="1" smtClean="0">
                <a:latin typeface="Arial Narrow" pitchFamily="34" charset="0"/>
              </a:rPr>
              <a:t>Эдипсоса</a:t>
            </a:r>
            <a:r>
              <a:rPr lang="ru-RU" b="1" dirty="0" smtClean="0">
                <a:latin typeface="Arial Narrow" pitchFamily="34" charset="0"/>
              </a:rPr>
              <a:t> славятся своими лечебными и оздоровительными свойствами уже не одно тысячелетие. Природные источники выходят на поверхность с глубины 3000 метров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714884"/>
            <a:ext cx="371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4"/>
              </a:rPr>
              <a:t>http://www.royalmedgroup.com/resorts/thermae_sylla/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6434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5"/>
              </a:rPr>
              <a:t>http://www.sea-vacation.org/%D0%BE%D0%B1-%D0%BE%D1%82%D0%B4%D1%8B%D1%85%D0%B5-%D0%BD%D0%B0-%D0%BE%D1%81%D1%82%D1%80%D0%BE%D0%B2%D0%B5-%D1%8D%D0%B2%D0%B8%D1%8F/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357826"/>
            <a:ext cx="850112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Многие гостиницы находятся рядом с горячими источниками, откуда целебная вода подается сразу в терапевтические ванны и кабинеты. Над каменными бассейнами общественных купален, рядом с морем наблюдается пар, и поэтому близлежащие скалы рыжего цвета в зимнее время покрываются инеем.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054" name="Picture 6" descr="http://youroute.ru/ckeditor_assets/pictures/20964/content_-.jpg?13124701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2000240"/>
            <a:ext cx="4143404" cy="2755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286644" y="4500570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7"/>
              </a:rPr>
              <a:t>http://youroute.ru/places/13812</a:t>
            </a:r>
            <a:endParaRPr lang="ru-RU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bldLvl="5"/>
      <p:bldP spid="11" grpId="0" animBg="1"/>
      <p:bldP spid="12" grpId="0"/>
      <p:bldP spid="13" grpId="0"/>
      <p:bldP spid="13" grpId="1"/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8" y="142852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14290"/>
            <a:ext cx="4429156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На узком и гористом Греческом полуострове не могли образоваться большие речные системы. Преобладают горные реки, короткие, бурные, с живописными порогами и водопадами.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3643322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Самая длинная река Греции —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Альякмон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smtClean="0">
                <a:latin typeface="Arial Narrow" pitchFamily="34" charset="0"/>
              </a:rPr>
              <a:t>(</a:t>
            </a:r>
            <a:r>
              <a:rPr lang="ru-RU" b="1" i="1" dirty="0" err="1" smtClean="0">
                <a:latin typeface="Arial Narrow" pitchFamily="34" charset="0"/>
              </a:rPr>
              <a:t>Алиакмон</a:t>
            </a:r>
            <a:r>
              <a:rPr lang="ru-RU" b="1" dirty="0" smtClean="0">
                <a:latin typeface="Arial Narrow" pitchFamily="34" charset="0"/>
              </a:rPr>
              <a:t>), длина -  </a:t>
            </a:r>
          </a:p>
          <a:p>
            <a:r>
              <a:rPr lang="ru-RU" b="1" dirty="0" smtClean="0">
                <a:latin typeface="Arial Narrow" pitchFamily="34" charset="0"/>
              </a:rPr>
              <a:t>300 км. 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052" name="Picture 4" descr="http://s013.radikal.ru/i322/1105/c8/14bbf7f4eb18t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42844" y="2285992"/>
            <a:ext cx="5117945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429264"/>
            <a:ext cx="2857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3"/>
              </a:rPr>
              <a:t>http://www.diary.ru/~Hephaestion/p159150005.htm?oam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2054" name="Picture 6" descr="http://s12.radikal.ru/i185/1105/ca/a56faa5bc2c5t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4429124" y="2928934"/>
            <a:ext cx="4500594" cy="322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357166"/>
            <a:ext cx="42862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В Греции насчитывается свыше 20 озёр площадью 10—100 км².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8"/>
            <a:ext cx="4046301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Крупнейшее из них — Янина (22 км²).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6" name="Picture 8" descr="http://www.labirint.com.ru/photo/greece2009.2/26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714348" y="1571612"/>
            <a:ext cx="7620000" cy="5067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43042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6"/>
              </a:rPr>
              <a:t>http://www.labirint.com.ru/photo/greece2009.2/page2.php</a:t>
            </a:r>
            <a:endParaRPr lang="ru-RU" sz="1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3" grpId="0" animBg="1"/>
      <p:bldP spid="3" grpId="1" animBg="1"/>
      <p:bldP spid="5" grpId="0" animBg="1"/>
      <p:bldP spid="5" grpId="1" animBg="1"/>
      <p:bldP spid="7" grpId="0"/>
      <p:bldP spid="7" grpId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8" y="142852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 Р Е Ц И Я</a:t>
            </a:r>
            <a:endParaRPr lang="ru-RU" sz="5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14290"/>
            <a:ext cx="428628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Страна индустриально-аграрная. Выращивают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оливки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, пшеницу, фрукты. Разводят овец и коз.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3555" name="Picture 3" descr="C:\Documents and Settings\Irina\Рабочий стол\6_preview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214282" y="1357298"/>
            <a:ext cx="4991100" cy="318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286256"/>
            <a:ext cx="2786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 Narrow" pitchFamily="34" charset="0"/>
                <a:hlinkClick r:id="rId3"/>
              </a:rPr>
              <a:t>http://www.greek.ru/tur/impression/crete/55853.php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23559" name="Picture 7" descr="http://img-fotki.yandex.ru/get/3507/digitalr.10/0_26566_65737312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714752"/>
            <a:ext cx="2643206" cy="1992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29322" y="1500174"/>
            <a:ext cx="2928958" cy="45243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Оливу почитали, боготворили в тех местах, где она произрастала. До сих пор красивое могучее дерево с серебристыми листочками считается символом мудрости, зрелости и благородства. Недаром древние греки водружали венки из ветвей оливы на головы победителей олимпийских игр. Кстати, именно из Греции оливки и маслины начали свое путешествие по всему миру. 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786454"/>
            <a:ext cx="4857784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Оливковые деревья - это большие долгожители. По слухам, в наше время еще целы те деревья, под которыми молился сам Христос.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  <p:bldP spid="5" grpId="0" animBg="1"/>
      <p:bldP spid="8" grpId="0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5801</TotalTime>
  <Words>1452</Words>
  <Application>Microsoft Office PowerPoint</Application>
  <PresentationFormat>Экран (4:3)</PresentationFormat>
  <Paragraphs>176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NATANOVNA</dc:creator>
  <cp:lastModifiedBy>NATANOVNA</cp:lastModifiedBy>
  <cp:revision>216</cp:revision>
  <dcterms:created xsi:type="dcterms:W3CDTF">2011-11-01T20:24:53Z</dcterms:created>
  <dcterms:modified xsi:type="dcterms:W3CDTF">2013-02-08T18:16:26Z</dcterms:modified>
</cp:coreProperties>
</file>