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12D3E-045C-4329-9204-F730AD228B0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15B0-1431-4D6F-A31A-196AAA2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5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15B0-1431-4D6F-A31A-196AAA2DBB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4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10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6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0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5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11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2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3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8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3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7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7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9BE189-C381-4E73-B714-2A29838F40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68BFEF-20E2-4AAD-9FC3-BD0466AF190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7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«ЛОЖНЫЕ ДРУЗЬЯ ПЕРЕВОДЧИКА» И ДРУГИЕ ТРУДНОСТИ ПЕРЕВОДА ИНОЯЗЫЧНОГО ТЕКСТА</a:t>
            </a:r>
            <a:endParaRPr lang="ru-RU" sz="4000" dirty="0"/>
          </a:p>
          <a:p>
            <a:pPr algn="ctr"/>
            <a:r>
              <a:rPr lang="ru-RU" sz="4000" dirty="0"/>
              <a:t> </a:t>
            </a:r>
          </a:p>
          <a:p>
            <a:pPr algn="ctr"/>
            <a:r>
              <a:rPr lang="ru-RU" sz="4000" b="1" dirty="0"/>
              <a:t>Исследовательская работа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71877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Автор:</a:t>
            </a:r>
            <a:endParaRPr lang="ru-RU" dirty="0"/>
          </a:p>
          <a:p>
            <a:r>
              <a:rPr lang="ru-RU" b="1" dirty="0"/>
              <a:t>Анкудинова София Михайловна,</a:t>
            </a:r>
            <a:endParaRPr lang="ru-RU" dirty="0"/>
          </a:p>
          <a:p>
            <a:r>
              <a:rPr lang="ru-RU" dirty="0"/>
              <a:t>ученица 7 «Б» класса </a:t>
            </a:r>
          </a:p>
          <a:p>
            <a:r>
              <a:rPr lang="ru-RU" dirty="0"/>
              <a:t>МОАУ «СОШ № 51»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 smtClean="0"/>
              <a:t>Руководитель</a:t>
            </a:r>
            <a:r>
              <a:rPr lang="ru-RU" b="1" dirty="0"/>
              <a:t>:</a:t>
            </a:r>
            <a:endParaRPr lang="ru-RU" dirty="0"/>
          </a:p>
          <a:p>
            <a:r>
              <a:rPr lang="ru-RU" b="1" dirty="0"/>
              <a:t>Степанова Наталья Александровна,</a:t>
            </a:r>
            <a:endParaRPr lang="ru-RU" dirty="0"/>
          </a:p>
          <a:p>
            <a:r>
              <a:rPr lang="ru-RU" dirty="0"/>
              <a:t>учитель английского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301849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55324"/>
              </p:ext>
            </p:extLst>
          </p:nvPr>
        </p:nvGraphicFramePr>
        <p:xfrm>
          <a:off x="107504" y="404664"/>
          <a:ext cx="8712969" cy="265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4057">
                  <a:extLst>
                    <a:ext uri="{9D8B030D-6E8A-4147-A177-3AD203B41FA5}">
                      <a16:colId xmlns:a16="http://schemas.microsoft.com/office/drawing/2014/main" val="2490809243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36444313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1661144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Фразеологизм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Перевод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18565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game is worth the candles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Игра стоит свеч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7945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 put the cart before the horse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Ставить телегу впереди лошади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4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 grin like a Cheshire cat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Широко улыбаться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6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 be on high</a:t>
                      </a:r>
                      <a:r>
                        <a:rPr lang="en-US" sz="2400" baseline="0" dirty="0" smtClean="0"/>
                        <a:t> horse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Держаться высокомерно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0446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2524467" cy="2554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769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04492"/>
              </p:ext>
            </p:extLst>
          </p:nvPr>
        </p:nvGraphicFramePr>
        <p:xfrm>
          <a:off x="179512" y="188640"/>
          <a:ext cx="8784977" cy="58521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27731">
                  <a:extLst>
                    <a:ext uri="{9D8B030D-6E8A-4147-A177-3AD203B41FA5}">
                      <a16:colId xmlns:a16="http://schemas.microsoft.com/office/drawing/2014/main" val="562856878"/>
                    </a:ext>
                  </a:extLst>
                </a:gridCol>
                <a:gridCol w="2928623">
                  <a:extLst>
                    <a:ext uri="{9D8B030D-6E8A-4147-A177-3AD203B41FA5}">
                      <a16:colId xmlns:a16="http://schemas.microsoft.com/office/drawing/2014/main" val="537252375"/>
                    </a:ext>
                  </a:extLst>
                </a:gridCol>
                <a:gridCol w="2928623">
                  <a:extLst>
                    <a:ext uri="{9D8B030D-6E8A-4147-A177-3AD203B41FA5}">
                      <a16:colId xmlns:a16="http://schemas.microsoft.com/office/drawing/2014/main" val="993458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Фразеологизм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Перевод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Способ перевода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163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Водить за нос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Lead by the nose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Дословный перевод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690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Быть на 7 небе от счастья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Be on cloud 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Основное содержание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217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Витать в облаках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Have your head in clouds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Основное содержание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603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Раскрыть карты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Lay your cards on the table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Описательный перевод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232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Оставить на черный день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Save for a rainy day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Основное содержание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00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26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34" y="17272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Реалии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слова, называющие объекты, характерные для жизни определенного народа. 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54479"/>
              </p:ext>
            </p:extLst>
          </p:nvPr>
        </p:nvGraphicFramePr>
        <p:xfrm>
          <a:off x="332456" y="1249940"/>
          <a:ext cx="84969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1978355173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3379996066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3295445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Транскрипция и транслитерация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«Калька»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Замена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4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«пельмени» -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en-US" sz="2400" baseline="0" dirty="0" err="1" smtClean="0"/>
                        <a:t>pelmeny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/>
                        <a:t>«</a:t>
                      </a:r>
                      <a:r>
                        <a:rPr lang="en-US" sz="2400" baseline="0" dirty="0" smtClean="0"/>
                        <a:t>cowboy</a:t>
                      </a:r>
                      <a:r>
                        <a:rPr lang="ru-RU" sz="2400" baseline="0" dirty="0" smtClean="0"/>
                        <a:t>» - ковбой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</a:t>
                      </a:r>
                      <a:r>
                        <a:rPr lang="en-US" sz="2400" dirty="0" smtClean="0"/>
                        <a:t>skyscraper</a:t>
                      </a:r>
                      <a:r>
                        <a:rPr lang="ru-RU" sz="2400" dirty="0" smtClean="0"/>
                        <a:t>»</a:t>
                      </a:r>
                      <a:r>
                        <a:rPr lang="en-US" sz="2400" dirty="0" smtClean="0"/>
                        <a:t> - </a:t>
                      </a:r>
                      <a:r>
                        <a:rPr lang="ru-RU" sz="2400" dirty="0" smtClean="0"/>
                        <a:t>небоскреб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«богатырь» - </a:t>
                      </a:r>
                      <a:r>
                        <a:rPr lang="en-US" sz="2400" dirty="0" smtClean="0"/>
                        <a:t>knight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74567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2152430" cy="295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29" y="3356992"/>
            <a:ext cx="2167063" cy="295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10" y="3356992"/>
            <a:ext cx="812272" cy="10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7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6793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382">
                  <a:extLst>
                    <a:ext uri="{9D8B030D-6E8A-4147-A177-3AD203B41FA5}">
                      <a16:colId xmlns:a16="http://schemas.microsoft.com/office/drawing/2014/main" val="1273748715"/>
                    </a:ext>
                  </a:extLst>
                </a:gridCol>
                <a:gridCol w="3048308">
                  <a:extLst>
                    <a:ext uri="{9D8B030D-6E8A-4147-A177-3AD203B41FA5}">
                      <a16:colId xmlns:a16="http://schemas.microsoft.com/office/drawing/2014/main" val="1466911284"/>
                    </a:ext>
                  </a:extLst>
                </a:gridCol>
                <a:gridCol w="3048308">
                  <a:extLst>
                    <a:ext uri="{9D8B030D-6E8A-4147-A177-3AD203B41FA5}">
                      <a16:colId xmlns:a16="http://schemas.microsoft.com/office/drawing/2014/main" val="1146146994"/>
                    </a:ext>
                  </a:extLst>
                </a:gridCol>
              </a:tblGrid>
              <a:tr h="536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Автор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 произведения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Перевод на английский язык (комментарии)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extLst>
                  <a:ext uri="{0D108BD9-81ED-4DB2-BD59-A6C34878D82A}">
                    <a16:rowId xmlns:a16="http://schemas.microsoft.com/office/drawing/2014/main" val="2929324477"/>
                  </a:ext>
                </a:extLst>
              </a:tr>
              <a:tr h="536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Д.И. Фонвизин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Недоросль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Young ignoramus </a:t>
                      </a:r>
                      <a:r>
                        <a:rPr lang="ru-RU" sz="2000">
                          <a:effectLst/>
                        </a:rPr>
                        <a:t>(Молодой невежда)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extLst>
                  <a:ext uri="{0D108BD9-81ED-4DB2-BD59-A6C34878D82A}">
                    <a16:rowId xmlns:a16="http://schemas.microsoft.com/office/drawing/2014/main" val="4164357188"/>
                  </a:ext>
                </a:extLst>
              </a:tr>
              <a:tr h="536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М. А. Шолохов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Нахаленок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Nachalenok</a:t>
                      </a:r>
                      <a:r>
                        <a:rPr lang="ru-RU" sz="2000" dirty="0">
                          <a:effectLst/>
                        </a:rPr>
                        <a:t> (транслитерация)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extLst>
                  <a:ext uri="{0D108BD9-81ED-4DB2-BD59-A6C34878D82A}">
                    <a16:rowId xmlns:a16="http://schemas.microsoft.com/office/drawing/2014/main" val="2584884721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А.П. Чехов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Душечка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Darling</a:t>
                      </a:r>
                      <a:r>
                        <a:rPr lang="ru-RU" sz="2000" dirty="0">
                          <a:effectLst/>
                        </a:rPr>
                        <a:t> (Дорогая)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extLst>
                  <a:ext uri="{0D108BD9-81ED-4DB2-BD59-A6C34878D82A}">
                    <a16:rowId xmlns:a16="http://schemas.microsoft.com/office/drawing/2014/main" val="1067538802"/>
                  </a:ext>
                </a:extLst>
              </a:tr>
              <a:tr h="536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А.П. Чехов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Анна на шее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Anna on the neck</a:t>
                      </a:r>
                      <a:r>
                        <a:rPr lang="ru-RU" sz="2000" dirty="0">
                          <a:effectLst/>
                        </a:rPr>
                        <a:t> (Анна на шее (дословно))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extLst>
                  <a:ext uri="{0D108BD9-81ED-4DB2-BD59-A6C34878D82A}">
                    <a16:rowId xmlns:a16="http://schemas.microsoft.com/office/drawing/2014/main" val="4220157033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А.П. Чехов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Бабы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Women</a:t>
                      </a:r>
                      <a:r>
                        <a:rPr lang="ru-RU" sz="2000" dirty="0">
                          <a:effectLst/>
                        </a:rPr>
                        <a:t> (Женщины)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extLst>
                  <a:ext uri="{0D108BD9-81ED-4DB2-BD59-A6C34878D82A}">
                    <a16:rowId xmlns:a16="http://schemas.microsoft.com/office/drawing/2014/main" val="2935870784"/>
                  </a:ext>
                </a:extLst>
              </a:tr>
              <a:tr h="536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А.С. Пушкин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Барышня-крестьянка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Mistress into Maid</a:t>
                      </a:r>
                      <a:r>
                        <a:rPr lang="ru-RU" sz="2000" dirty="0">
                          <a:effectLst/>
                        </a:rPr>
                        <a:t> (Хозяйка в служанку)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extLst>
                  <a:ext uri="{0D108BD9-81ED-4DB2-BD59-A6C34878D82A}">
                    <a16:rowId xmlns:a16="http://schemas.microsoft.com/office/drawing/2014/main" val="980217973"/>
                  </a:ext>
                </a:extLst>
              </a:tr>
              <a:tr h="8045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Н.В. Гоголь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Вечера на хуторе близ Диканьки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Evenings on a farm near </a:t>
                      </a:r>
                      <a:r>
                        <a:rPr lang="en-US" sz="2000" dirty="0" err="1">
                          <a:effectLst/>
                        </a:rPr>
                        <a:t>Dikanka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ru-RU" sz="2000" dirty="0">
                          <a:effectLst/>
                        </a:rPr>
                        <a:t>Вечера на ферме около Диканьки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67" marR="57467" marT="0" marB="0"/>
                </a:tc>
                <a:extLst>
                  <a:ext uri="{0D108BD9-81ED-4DB2-BD59-A6C34878D82A}">
                    <a16:rowId xmlns:a16="http://schemas.microsoft.com/office/drawing/2014/main" val="597743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10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346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79107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Прежде чем предлагать иностранному читателю произведения или, содержащие реалии и идиомы необходимо ознакомить его с ними, либо предоставить определенные комментарии.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79107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Человеку, хорошо знакомому с трудностями перевода, гораздо легче передать истинный смысл произведения, которое он переводит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7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 wish you </a:t>
            </a:r>
            <a:r>
              <a:rPr lang="en-US" sz="4400" dirty="0" smtClean="0">
                <a:solidFill>
                  <a:schemeClr val="accent2"/>
                </a:solidFill>
              </a:rPr>
              <a:t>to walk on air*</a:t>
            </a:r>
            <a:r>
              <a:rPr lang="en-US" sz="4400" dirty="0" smtClean="0"/>
              <a:t>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02852" cy="465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067944" y="1321514"/>
            <a:ext cx="1440160" cy="1452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9992" y="2492896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*</a:t>
            </a:r>
            <a:r>
              <a:rPr lang="ru-RU" sz="4400" dirty="0" smtClean="0">
                <a:solidFill>
                  <a:schemeClr val="accent2"/>
                </a:solidFill>
              </a:rPr>
              <a:t> быть очень счастливыми</a:t>
            </a:r>
            <a:r>
              <a:rPr lang="en-US" sz="4400" dirty="0" smtClean="0">
                <a:solidFill>
                  <a:schemeClr val="accent2"/>
                </a:solidFill>
              </a:rPr>
              <a:t> </a:t>
            </a:r>
            <a:endParaRPr lang="ru-RU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3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Цель:</a:t>
            </a:r>
            <a:r>
              <a:rPr lang="ru-RU" sz="2800" dirty="0" smtClean="0"/>
              <a:t> систематизация </a:t>
            </a:r>
            <a:r>
              <a:rPr lang="ru-RU" sz="2800" dirty="0"/>
              <a:t>проблем, возникающих в процессе перевода, исследование способов перевода «трудных» случаев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b="1" dirty="0" smtClean="0"/>
              <a:t>Задачи:</a:t>
            </a:r>
            <a:endParaRPr lang="ru-RU" sz="2800" b="1" dirty="0"/>
          </a:p>
          <a:p>
            <a:pPr algn="just"/>
            <a:r>
              <a:rPr lang="ru-RU" sz="2800" dirty="0"/>
              <a:t>1) классифицировать трудности, связанные с переводом;</a:t>
            </a:r>
          </a:p>
          <a:p>
            <a:pPr algn="just"/>
            <a:r>
              <a:rPr lang="ru-RU" sz="2800" dirty="0"/>
              <a:t>2) дать характеристику выделенным проблемам перевода и привести примеры;</a:t>
            </a:r>
          </a:p>
          <a:p>
            <a:pPr algn="just"/>
            <a:r>
              <a:rPr lang="ru-RU" sz="2800" dirty="0"/>
              <a:t>3) обобщить полученные результаты и сделать вывод.</a:t>
            </a:r>
          </a:p>
        </p:txBody>
      </p:sp>
    </p:spTree>
    <p:extLst>
      <p:ext uri="{BB962C8B-B14F-4D97-AF65-F5344CB8AC3E}">
        <p14:creationId xmlns:p14="http://schemas.microsoft.com/office/powerpoint/2010/main" val="428717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37444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Трудные случаи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6522" y="2276872"/>
            <a:ext cx="2736304" cy="13681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Ложные друзья переводчика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077072"/>
            <a:ext cx="27363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Пословицы и идиомы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8939" y="2276872"/>
            <a:ext cx="2736304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Реалии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187624" y="1124744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88224" y="980728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1700808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0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257" y="54868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«</a:t>
            </a:r>
            <a:r>
              <a:rPr lang="ru-RU" sz="3200" dirty="0">
                <a:solidFill>
                  <a:schemeClr val="accent2"/>
                </a:solidFill>
              </a:rPr>
              <a:t>Ложные друзья переводчика</a:t>
            </a:r>
            <a:r>
              <a:rPr lang="ru-RU" sz="3200" dirty="0"/>
              <a:t>» — пара слов в двух языках, похожих по написанию или произношению, часто с общим происхождением, но отличающихся в значении.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3917354"/>
            <a:ext cx="3338201" cy="2113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772916"/>
            <a:ext cx="2636519" cy="2257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8" y="3058375"/>
            <a:ext cx="3240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magazine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560" y="3643150"/>
            <a:ext cx="3672408" cy="21621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00192" y="3350762"/>
            <a:ext cx="720080" cy="4221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6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23888"/>
              </p:ext>
            </p:extLst>
          </p:nvPr>
        </p:nvGraphicFramePr>
        <p:xfrm>
          <a:off x="467544" y="836712"/>
          <a:ext cx="8064897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Слово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Неверный перевод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Верный</a:t>
                      </a:r>
                      <a:r>
                        <a:rPr lang="ru-RU" sz="3200" baseline="0" dirty="0" smtClean="0"/>
                        <a:t> перевод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decade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декада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десятилетие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velvet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вельвет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бархат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familiar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фамильярный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знакомый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magazine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магазин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журнал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artist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артист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художник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85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00" y="188640"/>
            <a:ext cx="9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is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accurate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a large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audience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the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hall.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Give me this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lis</a:t>
            </a: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please.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 father is a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compositor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 are four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stools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our kitchen.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Mr. Jones is a famous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artist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a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replica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a famous book.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Today we have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lessons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I’m afraid of him. He is a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lunatic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see a great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prospect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0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is accurate and active. –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точен и активен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 is a large audience in the hall. –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зале много людей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Give me this list, please. –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 мне этот список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пожалуйста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 father is a compositor. –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Мой папа наборщик в типографии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 are four stools in our kitchen. –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нашей кухне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табурета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Mr. Jones is a famous artist. –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Мистер Джонс известный художник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a replica of a famous book. –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копия известной книги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Today we have extra lessons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нас дополнительные уроки.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I’m afraid of him. He is a lunatic. –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боюсь его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душевнобольной.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see a great prospect. –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вижу прекрасную перспективу.</a:t>
            </a:r>
            <a:endParaRPr lang="ru-RU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0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251520" y="-99393"/>
            <a:ext cx="69127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50570"/>
              </p:ext>
            </p:extLst>
          </p:nvPr>
        </p:nvGraphicFramePr>
        <p:xfrm>
          <a:off x="107503" y="116632"/>
          <a:ext cx="4971971" cy="354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3" imgW="6286500" imgH="4476902" progId="MSGraph.Chart.8">
                  <p:embed/>
                </p:oleObj>
              </mc:Choice>
              <mc:Fallback>
                <p:oleObj name="Диаграмма" r:id="rId3" imgW="6286500" imgH="4476902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" y="116632"/>
                        <a:ext cx="4971971" cy="3540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40634"/>
              </p:ext>
            </p:extLst>
          </p:nvPr>
        </p:nvGraphicFramePr>
        <p:xfrm>
          <a:off x="2699792" y="3657278"/>
          <a:ext cx="6196965" cy="256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548765">
                  <a:extLst>
                    <a:ext uri="{9D8B030D-6E8A-4147-A177-3AD203B41FA5}">
                      <a16:colId xmlns:a16="http://schemas.microsoft.com/office/drawing/2014/main" val="1597928838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120268116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54587245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577567829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Номер предложения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Правильно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Неправильно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Пропущено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750909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40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56226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7836000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27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1334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54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700794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557343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54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607597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7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48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436827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19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4069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9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872815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51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11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Идиомы, пословицы и поговорки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424847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Shake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pagoda-tree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быстро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разбогатеть,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нажиться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0" y="2420888"/>
            <a:ext cx="3573016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8687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Every Tom, Dick and Harry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всякий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встречный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81" y="2420888"/>
            <a:ext cx="3848967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852249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Животные 5в</Template>
  <TotalTime>168</TotalTime>
  <Words>713</Words>
  <Application>Microsoft Office PowerPoint</Application>
  <PresentationFormat>Экран (4:3)</PresentationFormat>
  <Paragraphs>179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Times New Roman</vt:lpstr>
      <vt:lpstr>Ретро</vt:lpstr>
      <vt:lpstr>Диаграмма Microsoft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</dc:creator>
  <cp:lastModifiedBy>Хозяин</cp:lastModifiedBy>
  <cp:revision>12</cp:revision>
  <dcterms:created xsi:type="dcterms:W3CDTF">2022-01-20T07:53:15Z</dcterms:created>
  <dcterms:modified xsi:type="dcterms:W3CDTF">2022-01-20T14:40:08Z</dcterms:modified>
</cp:coreProperties>
</file>