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19" autoAdjust="0"/>
    <p:restoredTop sz="94660"/>
  </p:normalViewPr>
  <p:slideViewPr>
    <p:cSldViewPr>
      <p:cViewPr>
        <p:scale>
          <a:sx n="70" d="100"/>
          <a:sy n="70" d="100"/>
        </p:scale>
        <p:origin x="-114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643866" cy="200026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Мировая художественная культура</a:t>
            </a:r>
            <a:br>
              <a:rPr lang="ru-RU" sz="2800" b="1" i="1" dirty="0" smtClean="0"/>
            </a:br>
            <a:r>
              <a:rPr lang="ru-RU" sz="2800" b="1" i="1" dirty="0" smtClean="0"/>
              <a:t>творческий проект-презентация</a:t>
            </a:r>
            <a:r>
              <a:rPr lang="ru-RU" sz="7200" b="1" i="1" dirty="0" smtClean="0"/>
              <a:t> </a:t>
            </a:r>
            <a:br>
              <a:rPr lang="ru-RU" sz="7200" b="1" i="1" dirty="0" smtClean="0"/>
            </a:br>
            <a:r>
              <a:rPr lang="ru-RU" sz="4400" b="1" i="1" dirty="0" err="1" smtClean="0"/>
              <a:t>Богородская</a:t>
            </a:r>
            <a:r>
              <a:rPr lang="ru-RU" sz="4400" b="1" i="1" dirty="0" smtClean="0"/>
              <a:t> </a:t>
            </a:r>
            <a:r>
              <a:rPr lang="ru-RU" sz="4400" b="1" i="1" dirty="0"/>
              <a:t>игрушка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86256"/>
            <a:ext cx="3064424" cy="19288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Выполнила- </a:t>
            </a:r>
            <a:r>
              <a:rPr lang="ru-RU" dirty="0" smtClean="0"/>
              <a:t>Гусейнова </a:t>
            </a:r>
            <a:r>
              <a:rPr lang="ru-RU" dirty="0" err="1" smtClean="0"/>
              <a:t>Алсу</a:t>
            </a:r>
            <a:r>
              <a:rPr lang="ru-RU" dirty="0" smtClean="0"/>
              <a:t> </a:t>
            </a:r>
            <a:r>
              <a:rPr lang="ru-RU" dirty="0" smtClean="0"/>
              <a:t>учащаяся 9-б</a:t>
            </a:r>
          </a:p>
          <a:p>
            <a:r>
              <a:rPr lang="ru-RU" dirty="0" smtClean="0"/>
              <a:t>Рук. учитель ИЗО Вершинина О.Н.</a:t>
            </a:r>
            <a:endParaRPr lang="ru-RU" dirty="0"/>
          </a:p>
        </p:txBody>
      </p:sp>
      <p:pic>
        <p:nvPicPr>
          <p:cNvPr id="1026" name="Picture 2" descr="C:\Users\Вадим\Desktop\p_niabjom4wnq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4718329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876042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071677"/>
            <a:ext cx="6143635" cy="5000661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Среди </a:t>
            </a:r>
            <a:r>
              <a:rPr lang="ru-RU" b="1" i="1" dirty="0" smtClean="0">
                <a:solidFill>
                  <a:schemeClr val="tx2"/>
                </a:solidFill>
              </a:rPr>
              <a:t>игрушек </a:t>
            </a:r>
            <a:r>
              <a:rPr lang="ru-RU" b="1" i="1" dirty="0" smtClean="0">
                <a:solidFill>
                  <a:schemeClr val="tx2"/>
                </a:solidFill>
              </a:rPr>
              <a:t>были </a:t>
            </a:r>
            <a:r>
              <a:rPr lang="ru-RU" b="1" i="1" dirty="0" smtClean="0">
                <a:solidFill>
                  <a:schemeClr val="tx2"/>
                </a:solidFill>
              </a:rPr>
              <a:t>фигурки </a:t>
            </a:r>
            <a:r>
              <a:rPr lang="ru-RU" b="1" i="1" dirty="0" smtClean="0">
                <a:solidFill>
                  <a:schemeClr val="tx2"/>
                </a:solidFill>
              </a:rPr>
              <a:t>в виде солдата или барина, так называемые щелкуны. Они не только служили настольным украшением, но и имели определенное практическое назначение — щелкали орехи. Нижняя челюсть щелкуна была частью рычага, поднимая который в рот щелкуна вкладывали орех. При нажатии на рычаг орех легко раскалывался. Подобный щелкун (щелкунчик) стал героем знаменитой сказки Гофмана и балета Чайковского.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Особенно интересны подвижные </a:t>
            </a:r>
            <a:r>
              <a:rPr lang="ru-RU" b="1" i="1" dirty="0" err="1" smtClean="0">
                <a:solidFill>
                  <a:schemeClr val="tx2"/>
                </a:solidFill>
              </a:rPr>
              <a:t>богородские</a:t>
            </a:r>
            <a:r>
              <a:rPr lang="ru-RU" b="1" i="1" dirty="0" smtClean="0">
                <a:solidFill>
                  <a:schemeClr val="tx2"/>
                </a:solidFill>
              </a:rPr>
              <a:t> игрушки. Они всегда пользовались особенной любовью детей и взрослых, приводя детей и их родителей в неописуемый восторг. Заставляют игрушки двигаться с помощью нехитрых приспособлений. Встречаются игрушки на планках, с пружинкой, с балансом и кнопкой.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500990" cy="785818"/>
          </a:xfrm>
        </p:spPr>
        <p:txBody>
          <a:bodyPr/>
          <a:lstStyle/>
          <a:p>
            <a:r>
              <a:rPr lang="ru-RU" sz="4000" dirty="0" err="1" smtClean="0"/>
              <a:t>Богородская</a:t>
            </a:r>
            <a:r>
              <a:rPr lang="ru-RU" sz="4000" dirty="0" smtClean="0"/>
              <a:t> игрушка-щелкун</a:t>
            </a:r>
            <a:endParaRPr lang="ru-RU" sz="4000" dirty="0"/>
          </a:p>
        </p:txBody>
      </p:sp>
      <p:sp>
        <p:nvSpPr>
          <p:cNvPr id="24578" name="AutoShape 2" descr="https://img-fotki.yandex.ru/get/9833/29308795.8a/0_89379_13103d5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g-fotki.yandex.ru/get/9833/29308795.8a/0_89379_13103d5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samovarovo.ru/images/istoriy/b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00240"/>
            <a:ext cx="2786082" cy="2262150"/>
          </a:xfrm>
          <a:prstGeom prst="rect">
            <a:avLst/>
          </a:prstGeom>
          <a:noFill/>
        </p:spPr>
      </p:pic>
      <p:sp>
        <p:nvSpPr>
          <p:cNvPr id="24584" name="AutoShape 8" descr="https://images.ru.prom.st/400017241_w200_h200_cid2700851_pid276560322-b5d2f06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images.ru.prom.st/400017241_w200_h200_cid2700851_pid276560322-b5d2f06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images.ru.prom.st/400017241_w200_h200_cid2700851_pid276560322-b5d2f06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art-and-craft.ru/pic/igrushki-0021-medved-i-uley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https://art-and-craft.ru/pic/igrushki-0021-medved-i-uley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4" name="Picture 18" descr="http://kustari.net/catalog/img/479/6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79075"/>
            <a:ext cx="2786082" cy="2464635"/>
          </a:xfrm>
          <a:prstGeom prst="rect">
            <a:avLst/>
          </a:prstGeom>
          <a:noFill/>
        </p:spPr>
      </p:pic>
      <p:pic>
        <p:nvPicPr>
          <p:cNvPr id="24596" name="Picture 20" descr="http://new.reznoe.ru/upload/portfolio/5324/5324_16063_2731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512" cy="20812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928802"/>
            <a:ext cx="4643470" cy="4841091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>
                <a:solidFill>
                  <a:schemeClr val="tx2"/>
                </a:solidFill>
              </a:rPr>
              <a:t>Веселый звук-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Молоточков стук</a:t>
            </a:r>
            <a:r>
              <a:rPr lang="ru-RU" sz="2600" b="1" dirty="0" smtClean="0">
                <a:solidFill>
                  <a:schemeClr val="tx2"/>
                </a:solidFill>
              </a:rPr>
              <a:t>!</a:t>
            </a:r>
            <a:endParaRPr lang="ru-RU" sz="2600" b="1" dirty="0">
              <a:solidFill>
                <a:schemeClr val="tx2"/>
              </a:solidFill>
            </a:endParaRPr>
          </a:p>
          <a:p>
            <a:r>
              <a:rPr lang="ru-RU" sz="2600" b="1" dirty="0">
                <a:solidFill>
                  <a:schemeClr val="tx2"/>
                </a:solidFill>
              </a:rPr>
              <a:t>Под веселый </a:t>
            </a:r>
            <a:r>
              <a:rPr lang="ru-RU" sz="2600" b="1" dirty="0" smtClean="0">
                <a:solidFill>
                  <a:schemeClr val="tx2"/>
                </a:solidFill>
              </a:rPr>
              <a:t>перестук</a:t>
            </a:r>
            <a:r>
              <a:rPr lang="ru-RU" sz="26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600" b="1" dirty="0" smtClean="0">
                <a:solidFill>
                  <a:schemeClr val="tx2"/>
                </a:solidFill>
              </a:rPr>
              <a:t>Мы </a:t>
            </a:r>
            <a:r>
              <a:rPr lang="ru-RU" sz="2600" b="1" dirty="0">
                <a:solidFill>
                  <a:schemeClr val="tx2"/>
                </a:solidFill>
              </a:rPr>
              <a:t>с медведем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Можем смело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За любое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Браться дело! 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Вот какой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Веселый звук-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Молоточков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Перестук!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Даже кошка мышке друг!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От рассвета до заката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Молотком стучат ребята.</a:t>
            </a:r>
          </a:p>
          <a:p>
            <a:endParaRPr lang="ru-RU" sz="2600" b="1" dirty="0">
              <a:solidFill>
                <a:schemeClr val="tx2"/>
              </a:solidFill>
            </a:endParaRPr>
          </a:p>
          <a:p>
            <a:r>
              <a:rPr lang="ru-RU" sz="2600" b="1" dirty="0">
                <a:solidFill>
                  <a:schemeClr val="tx2"/>
                </a:solidFill>
              </a:rPr>
              <a:t>Что за шум?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Что за гром?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Это мышь</a:t>
            </a:r>
          </a:p>
          <a:p>
            <a:r>
              <a:rPr lang="ru-RU" sz="2600" b="1" dirty="0">
                <a:solidFill>
                  <a:schemeClr val="tx2"/>
                </a:solidFill>
              </a:rPr>
              <a:t>Стучит с котом</a:t>
            </a:r>
            <a:r>
              <a:rPr lang="ru-RU" sz="2600" b="1" dirty="0" smtClean="0">
                <a:solidFill>
                  <a:schemeClr val="tx2"/>
                </a:solidFill>
              </a:rPr>
              <a:t>!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…</a:t>
            </a:r>
            <a:r>
              <a:rPr lang="ru-RU" sz="2000" b="1" dirty="0" smtClean="0"/>
              <a:t>Игрушке «Кузнецы» более 300 лет. «Кузнецы» стала символом </a:t>
            </a:r>
            <a:r>
              <a:rPr lang="ru-RU" sz="2000" b="1" dirty="0" err="1" smtClean="0"/>
              <a:t>Богородского</a:t>
            </a:r>
            <a:r>
              <a:rPr lang="ru-RU" sz="2000" b="1" dirty="0" smtClean="0"/>
              <a:t> промысла. Стоит подвигать планками и тут же начинается бойкая работа. В четком ритме </a:t>
            </a:r>
            <a:r>
              <a:rPr lang="ru-RU" sz="2000" b="1" dirty="0" smtClean="0"/>
              <a:t>двигаются  фигурки, </a:t>
            </a:r>
            <a:r>
              <a:rPr lang="ru-RU" sz="2000" b="1" dirty="0" smtClean="0"/>
              <a:t>в такт стучат по наковальне молотки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946" y="2786058"/>
            <a:ext cx="4847861" cy="384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4350145"/>
      </p:ext>
    </p:extLst>
  </p:cSld>
  <p:clrMapOvr>
    <a:masterClrMapping/>
  </p:clrMapOvr>
  <p:transition spd="slow"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857628"/>
            <a:ext cx="5158637" cy="22685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1026" name="Picture 2" descr="http://farm3.staticflickr.com/2891/12020690424_b067b34595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7858180" cy="433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7984182"/>
      </p:ext>
    </p:extLst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/>
              <a:t>На живописном холме на берегу реки Куньи, левого притока Дубны стоит село </a:t>
            </a:r>
            <a:r>
              <a:rPr lang="ru-RU" sz="2000" b="1" i="1" dirty="0" err="1"/>
              <a:t>Богородское</a:t>
            </a:r>
            <a:r>
              <a:rPr lang="ru-RU" sz="2000" b="1" i="1" dirty="0"/>
              <a:t> — родина замечательного народного промысла резных деревянных игрушек и скульптур.</a:t>
            </a:r>
            <a:br>
              <a:rPr lang="ru-RU" sz="2000" b="1" i="1" dirty="0"/>
            </a:br>
            <a:r>
              <a:rPr lang="ru-RU" sz="2000" b="1" i="1" dirty="0" err="1"/>
              <a:t>Богородское</a:t>
            </a:r>
            <a:r>
              <a:rPr lang="ru-RU" sz="2000" b="1" i="1" dirty="0"/>
              <a:t> — село старинное.</a:t>
            </a:r>
          </a:p>
        </p:txBody>
      </p:sp>
      <p:pic>
        <p:nvPicPr>
          <p:cNvPr id="2050" name="Picture 2" descr="C:\Users\Вадим\Desktop\4_Usp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040560" cy="44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дим\Desktop\2075670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4071077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9419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2952328"/>
          </a:xfrm>
        </p:spPr>
        <p:txBody>
          <a:bodyPr/>
          <a:lstStyle/>
          <a:p>
            <a:pPr algn="r"/>
            <a:r>
              <a:rPr lang="ru-RU" sz="2000" b="1" i="1" dirty="0"/>
              <a:t>Уже в XV — XVI веках </a:t>
            </a:r>
            <a:r>
              <a:rPr lang="ru-RU" sz="2000" b="1" i="1" dirty="0" err="1"/>
              <a:t>богородские</a:t>
            </a:r>
            <a:r>
              <a:rPr lang="ru-RU" sz="2000" b="1" i="1" dirty="0"/>
              <a:t> крестьяне, в то время монастырские крепостные, заложили основы </a:t>
            </a:r>
            <a:r>
              <a:rPr lang="ru-RU" sz="2000" b="1" i="1" dirty="0" err="1"/>
              <a:t>развившегося</a:t>
            </a:r>
            <a:r>
              <a:rPr lang="ru-RU" sz="2000" b="1" i="1" dirty="0"/>
              <a:t> впоследствии художественного промысла обработки дерева. Село стало одним из центров народного творчества в истории русского прикладного искусства.</a:t>
            </a:r>
            <a:br>
              <a:rPr lang="ru-RU" sz="2000" b="1" i="1" dirty="0"/>
            </a:br>
            <a:r>
              <a:rPr lang="ru-RU" sz="2000" b="1" i="1" dirty="0"/>
              <a:t>Деревянные резные изделия выполнялись сезонно: начиная с поздней осени и до ранней весны. В остальное время основная часть населения занималась крестьянским трудом.</a:t>
            </a:r>
          </a:p>
        </p:txBody>
      </p:sp>
      <p:pic>
        <p:nvPicPr>
          <p:cNvPr id="3074" name="Picture 2" descr="C:\Users\Вадим\Desktop\8656_621x41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4585804" cy="33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mtdata.ru/u23/photo9236/20537909707-0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14686"/>
            <a:ext cx="3875129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2151303"/>
      </p:ext>
    </p:extLst>
  </p:cSld>
  <p:clrMapOvr>
    <a:masterClrMapping/>
  </p:clrMapOvr>
  <p:transition spd="slow"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56263" cy="1054250"/>
          </a:xfrm>
        </p:spPr>
        <p:txBody>
          <a:bodyPr/>
          <a:lstStyle/>
          <a:p>
            <a:r>
              <a:rPr lang="ru-RU" sz="2000" b="1" i="1" dirty="0"/>
              <a:t>С этими забавными игрушками ребенок знакомится, еще не умея ходить. Стоит слегка качнуть рукой, и веселые деревянные курочки начинают дружно клевать зёрнышки, рассыпанные на расписной лужайке. Но научиться «кормить» курочек по очереди, одну за другой – не так-то просто. И маленькому ребенку для этого требуется максимум сосредоточенности, внимания, координации.</a:t>
            </a:r>
          </a:p>
        </p:txBody>
      </p:sp>
      <p:pic>
        <p:nvPicPr>
          <p:cNvPr id="4098" name="Picture 2" descr="C:\Users\Вадим\Desktop\35651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2892290" cy="25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дим\Desktop\pogremi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00570"/>
            <a:ext cx="1763811" cy="21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russo-travel.ru/upload/medialibrary/60d/60dee04a1966d9690814a262ecc36b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86058"/>
            <a:ext cx="5534359" cy="3781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54410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427699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Об истории возникновения </a:t>
            </a:r>
            <a:r>
              <a:rPr lang="ru-RU" b="1" i="1" dirty="0" err="1">
                <a:solidFill>
                  <a:schemeClr val="tx2"/>
                </a:solidFill>
              </a:rPr>
              <a:t>богородской</a:t>
            </a:r>
            <a:r>
              <a:rPr lang="ru-RU" b="1" i="1" dirty="0">
                <a:solidFill>
                  <a:schemeClr val="tx2"/>
                </a:solidFill>
              </a:rPr>
              <a:t> игрушки рассказывают разные предания и легенды.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По одному из преданий первые игрушки из дерева стал резать основатель Троице-Сергиева монастыря, Сергий Радонежский, оделявший ими приходивших к нему крестьянских детей.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А еще говорят, что в маленькой деревеньке близ современного Сергиева Посада жила крестьянская семья. Людьми они были бедными и многодетными. Мать решила позабавить ребятишек и сделать им куклу. Сшила из ткани, но через несколько дней дети разорвали игрушку. Сплела из соломы, да уже к вечеру кукла рассыпалась. Тогда взяла женщина щепку и вырезала игрушку из дерева, а дети прозвали ее </a:t>
            </a:r>
            <a:r>
              <a:rPr lang="ru-RU" b="1" i="1" dirty="0" err="1">
                <a:solidFill>
                  <a:schemeClr val="tx2"/>
                </a:solidFill>
              </a:rPr>
              <a:t>Аука</a:t>
            </a:r>
            <a:r>
              <a:rPr lang="ru-RU" b="1" i="1" dirty="0">
                <a:solidFill>
                  <a:schemeClr val="tx2"/>
                </a:solidFill>
              </a:rPr>
              <a:t>. Долго забавлялась ребятня, а потом кукла им наскучила. И отец отвез ее на ярмарку. Там нашелся купец, которому игрушка показалась занятной, и заказал крестьянину целую партию. С тех пор, рассказывают, большинство жителей деревни </a:t>
            </a:r>
            <a:r>
              <a:rPr lang="ru-RU" b="1" i="1" dirty="0" err="1">
                <a:solidFill>
                  <a:schemeClr val="tx2"/>
                </a:solidFill>
              </a:rPr>
              <a:t>Богородское</a:t>
            </a:r>
            <a:r>
              <a:rPr lang="ru-RU" b="1" i="1" dirty="0">
                <a:solidFill>
                  <a:schemeClr val="tx2"/>
                </a:solidFill>
              </a:rPr>
              <a:t> и занялись «игрушечным» ремеслом.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ИСТОРИЯ ВОЗНИКНОВЕНИЯ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9958717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3" y="2248347"/>
            <a:ext cx="4643470" cy="4323925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Среди произведений той поры пользовались большим спросом мужские и женские фигурки: грибников и дровосеков, охотников, плясунов, музыкантов.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Как правило, они устанавливались на высоком пьедестале и расписывались в яркие цвета. Головки таких фигур соединялись с туловищами при помощи небольшой пружинки. Таким образом, игрушки «оживлялись».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6146" name="Picture 2" descr="http://i.otzovik.com/2014/05/18/1045059/img/4534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411211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9176747"/>
      </p:ext>
    </p:extLst>
  </p:cSld>
  <p:clrMapOvr>
    <a:masterClrMapping/>
  </p:clrMapOvr>
  <p:transition spd="slow"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3" y="928670"/>
            <a:ext cx="4071966" cy="5668683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/>
                </a:solidFill>
              </a:rPr>
              <a:t>На игрушечном базаре перед покупателем развертывалась картина современной ему жизни. Здесь можно было увидеть гарцующего на коне гусара, щеголеватого офицера, жеманную барышню с гигантским цветком в руке. 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Характерным </a:t>
            </a:r>
            <a:r>
              <a:rPr lang="ru-RU" sz="2000" b="1" i="1" dirty="0">
                <a:solidFill>
                  <a:schemeClr val="tx2"/>
                </a:solidFill>
              </a:rPr>
              <a:t>для </a:t>
            </a:r>
            <a:r>
              <a:rPr lang="ru-RU" sz="2000" b="1" i="1" dirty="0" err="1">
                <a:solidFill>
                  <a:schemeClr val="tx2"/>
                </a:solidFill>
              </a:rPr>
              <a:t>богородцев</a:t>
            </a:r>
            <a:r>
              <a:rPr lang="ru-RU" sz="2000" b="1" i="1" dirty="0">
                <a:solidFill>
                  <a:schemeClr val="tx2"/>
                </a:solidFill>
              </a:rPr>
              <a:t> был и образ всадника, постоянно варьировавшийся на промысле: </a:t>
            </a:r>
            <a:r>
              <a:rPr lang="ru-RU" sz="2000" b="1" i="1" dirty="0" err="1">
                <a:solidFill>
                  <a:schemeClr val="tx2"/>
                </a:solidFill>
              </a:rPr>
              <a:t>седачки</a:t>
            </a:r>
            <a:r>
              <a:rPr lang="ru-RU" sz="2000" b="1" i="1" dirty="0">
                <a:solidFill>
                  <a:schemeClr val="tx2"/>
                </a:solidFill>
              </a:rPr>
              <a:t> и казаки, полководцы и охотники. 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Часто </a:t>
            </a:r>
            <a:r>
              <a:rPr lang="ru-RU" sz="2000" b="1" i="1" dirty="0">
                <a:solidFill>
                  <a:schemeClr val="tx2"/>
                </a:solidFill>
              </a:rPr>
              <a:t>вырезали и фигурки простых солдат, марширующих, бьющих в тарелки, или весело барабанящих.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Picture 2" descr="https://farm4.staticflickr.com/3740/12559872944_f2682f157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357430"/>
            <a:ext cx="442915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9980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248347"/>
            <a:ext cx="4232792" cy="4349005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Большое место занимало изображение животных, среди которых самым любимым был медведь. 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Волею </a:t>
            </a:r>
            <a:r>
              <a:rPr lang="ru-RU" b="1" i="1" dirty="0" err="1">
                <a:solidFill>
                  <a:schemeClr val="tx2"/>
                </a:solidFill>
              </a:rPr>
              <a:t>богородских</a:t>
            </a:r>
            <a:r>
              <a:rPr lang="ru-RU" b="1" i="1" dirty="0">
                <a:solidFill>
                  <a:schemeClr val="tx2"/>
                </a:solidFill>
              </a:rPr>
              <a:t> мастеров он наравне с человеком активно участвовал в различных работах — гнул дуги (правда неудачно), ковал металл, а в часы досуга играл на музыкальных инструментах.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6146" name="Picture 2" descr="C:\Users\Вадим\Desktop\0004-012-Kto-iz-krestjan-vyrezal-pervuju-derevjannuju-igru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744416" cy="45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018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000240"/>
            <a:ext cx="8501122" cy="466912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</a:rPr>
              <a:t>Некоторые </a:t>
            </a:r>
            <a:r>
              <a:rPr lang="ru-RU" sz="1800" b="1" i="1" dirty="0">
                <a:solidFill>
                  <a:schemeClr val="tx2"/>
                </a:solidFill>
              </a:rPr>
              <a:t>игрушки крепятся на подставках-тумбочках, а внутрь вставляется спиральная пружинка, она и приводит фигурку в действие («Лыжники», «Как яблоньку сажают», «Мишка-дровосек</a:t>
            </a:r>
            <a:r>
              <a:rPr lang="ru-RU" sz="1800" b="1" i="1" dirty="0" smtClean="0">
                <a:solidFill>
                  <a:schemeClr val="tx2"/>
                </a:solidFill>
              </a:rPr>
              <a:t>»).</a:t>
            </a:r>
          </a:p>
          <a:p>
            <a:r>
              <a:rPr lang="ru-RU" sz="1800" b="1" i="1" dirty="0">
                <a:solidFill>
                  <a:schemeClr val="tx2"/>
                </a:solidFill>
              </a:rPr>
              <a:t>Остроумна и занимательна игрушка «акробатик» с легкостью и динамичностью выделывающая невообразимые пируэты на турнике. А есть и медведь-акробат</a:t>
            </a:r>
            <a:r>
              <a:rPr lang="ru-RU" sz="1800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b="1" i="1" dirty="0">
                <a:solidFill>
                  <a:schemeClr val="tx2"/>
                </a:solidFill>
              </a:rPr>
              <a:t>Еще одним традиционным механизмом считается развод, когда фигурки прикрепляют к раздвигающимся планкам. Так устроены «Солдаты на разводе</a:t>
            </a:r>
            <a:r>
              <a:rPr lang="ru-RU" sz="1800" b="1" i="1" dirty="0" smtClean="0">
                <a:solidFill>
                  <a:schemeClr val="tx2"/>
                </a:solidFill>
              </a:rPr>
              <a:t>».</a:t>
            </a:r>
          </a:p>
          <a:p>
            <a:r>
              <a:rPr lang="ru-RU" sz="1800" b="1" i="1" dirty="0">
                <a:solidFill>
                  <a:schemeClr val="tx2"/>
                </a:solidFill>
              </a:rPr>
              <a:t>Делают и целые композиции. На «Крестьянском дворе» все герои заняты своим делом: мать доит коров, отец колет дрова, дочка кормит кур, и они стучат клювами, а маленький сынишка качается на качелях. Фигурки приводит в движение кнопочный механизм. Детали крепятся на суровой нитке к внутренней планке. Сдвинулась планка — и фигурки «оживают</a:t>
            </a:r>
            <a:r>
              <a:rPr lang="ru-RU" sz="1800" b="1" i="1" dirty="0" smtClean="0">
                <a:solidFill>
                  <a:schemeClr val="tx2"/>
                </a:solidFill>
              </a:rPr>
              <a:t>».</a:t>
            </a:r>
          </a:p>
          <a:p>
            <a:r>
              <a:rPr lang="ru-RU" sz="1800" b="1" i="1" dirty="0">
                <a:solidFill>
                  <a:schemeClr val="tx2"/>
                </a:solidFill>
              </a:rPr>
              <a:t>А расписываются игрушки гуашью, а потом покрываются безвредным масляным лаком.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054250"/>
          </a:xfrm>
        </p:spPr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074" name="Picture 2" descr="http://fund.cyrillitsa.ru/wp-content/uploads/2013/12/IMG_0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1"/>
            <a:ext cx="578647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91059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</TotalTime>
  <Words>789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Мировая художественная культура творческий проект-презентация  Богородская игрушка</vt:lpstr>
      <vt:lpstr>На живописном холме на берегу реки Куньи, левого притока Дубны стоит село Богородское — родина замечательного народного промысла резных деревянных игрушек и скульптур. Богородское — село старинное.</vt:lpstr>
      <vt:lpstr>Уже в XV — XVI веках богородские крестьяне, в то время монастырские крепостные, заложили основы развившегося впоследствии художественного промысла обработки дерева. Село стало одним из центров народного творчества в истории русского прикладного искусства. Деревянные резные изделия выполнялись сезонно: начиная с поздней осени и до ранней весны. В остальное время основная часть населения занималась крестьянским трудом.</vt:lpstr>
      <vt:lpstr>С этими забавными игрушками ребенок знакомится, еще не умея ходить. Стоит слегка качнуть рукой, и веселые деревянные курочки начинают дружно клевать зёрнышки, рассыпанные на расписной лужайке. Но научиться «кормить» курочек по очереди, одну за другой – не так-то просто. И маленькому ребенку для этого требуется максимум сосредоточенности, внимания, координации.</vt:lpstr>
      <vt:lpstr>ИСТОРИЯ ВОЗНИКНОВЕНИЯ</vt:lpstr>
      <vt:lpstr>…</vt:lpstr>
      <vt:lpstr>…</vt:lpstr>
      <vt:lpstr>…</vt:lpstr>
      <vt:lpstr>…</vt:lpstr>
      <vt:lpstr>Богородская игрушка-щелкун</vt:lpstr>
      <vt:lpstr>  …Игрушке «Кузнецы» более 300 лет. «Кузнецы» стала символом Богородского промысла. Стоит подвигать планками и тут же начинается бойкая работа. В четком ритме двигаются  фигурки, в такт стучат по наковальне молотки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Богородская игрушка</dc:title>
  <dc:creator>Вадим</dc:creator>
  <cp:lastModifiedBy>Admin</cp:lastModifiedBy>
  <cp:revision>43</cp:revision>
  <dcterms:created xsi:type="dcterms:W3CDTF">2017-05-23T14:49:18Z</dcterms:created>
  <dcterms:modified xsi:type="dcterms:W3CDTF">2018-04-09T17:57:12Z</dcterms:modified>
</cp:coreProperties>
</file>