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4" r:id="rId2"/>
    <p:sldId id="280" r:id="rId3"/>
    <p:sldId id="295" r:id="rId4"/>
    <p:sldId id="300" r:id="rId5"/>
    <p:sldId id="281" r:id="rId6"/>
    <p:sldId id="296" r:id="rId7"/>
    <p:sldId id="297" r:id="rId8"/>
    <p:sldId id="298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307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003300"/>
    <a:srgbClr val="4D4D4D"/>
    <a:srgbClr val="B92D14"/>
    <a:srgbClr val="35759D"/>
    <a:srgbClr val="35B19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75" d="100"/>
          <a:sy n="75" d="100"/>
        </p:scale>
        <p:origin x="-126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A46A2A-CD5E-44A0-A854-4C1525CB5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16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B823CD-8D56-4824-A522-6E49130FB416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B00FFF-35E3-4CFC-B6E1-2539CB95BD64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13784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0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4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720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0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22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3337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6773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arfu.ru/agtu/www.agtu.ru/fad08f5ab5ca9486942a52596ba6582elit.html#obz2" TargetMode="External"/><Relationship Id="rId7" Type="http://schemas.openxmlformats.org/officeDocument/2006/relationships/hyperlink" Target="http://narfu.ru/agtu/www.agtu.ru/fad08f5ab5ca9486942a52596ba6582elit.html#obz6" TargetMode="External"/><Relationship Id="rId2" Type="http://schemas.openxmlformats.org/officeDocument/2006/relationships/hyperlink" Target="http://narfu.ru/agtu/www.agtu.ru/fad08f5ab5ca9486942a52596ba6582elit.html#obz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rfu.ru/agtu/www.agtu.ru/fad08f5ab5ca9486942a52596ba6582elit.html#obz5" TargetMode="External"/><Relationship Id="rId5" Type="http://schemas.openxmlformats.org/officeDocument/2006/relationships/hyperlink" Target="http://narfu.ru/agtu/www.agtu.ru/fad08f5ab5ca9486942a52596ba6582elit.html#obz4" TargetMode="External"/><Relationship Id="rId4" Type="http://schemas.openxmlformats.org/officeDocument/2006/relationships/hyperlink" Target="http://narfu.ru/agtu/www.agtu.ru/fad08f5ab5ca9486942a52596ba6582elit.html#obz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zhurnul.milt.rissi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rotect.gost.ru/document.aspx?control=7&amp;id=1735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5720" y="2143116"/>
            <a:ext cx="8640960" cy="209051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ОБОБЩЕНИЕ, ОПИСАНИЕ И ЛИТЕРАТУРНОЕ ОФОРМЛЕНИЕ ПОЛУЧЕННЫХ РЕЗУЛЬТАТОВ</a:t>
            </a:r>
            <a:endParaRPr lang="ru-RU" sz="40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00034" y="1071546"/>
            <a:ext cx="8136904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МУНИЦИПАЛЬНОЕ </a:t>
            </a:r>
            <a:r>
              <a:rPr lang="ru-RU" altLang="ru-RU" sz="1400" b="1" kern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АВТОНОМНОЕ ДОШКОЛЬНОЕ</a:t>
            </a:r>
            <a:r>
              <a:rPr lang="ru-RU" altLang="ru-RU" sz="800" kern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4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ОБРАЗОВАТЕЛЬНОЕ УЧРЕЖДЕНИЕ</a:t>
            </a:r>
            <a:endParaRPr lang="ru-RU" altLang="ru-RU" sz="800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kern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ДЕТСКИЙ </a:t>
            </a:r>
            <a:r>
              <a:rPr lang="ru-RU" altLang="ru-RU" sz="14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САД </a:t>
            </a:r>
            <a:r>
              <a:rPr lang="ru-RU" altLang="ru-RU" sz="1400" b="1" kern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КОМБИНИРОВАННОГО ВИДА № 10 «</a:t>
            </a:r>
            <a:r>
              <a:rPr lang="ru-RU" altLang="ru-RU" sz="1400" b="1" kern="12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бЕЛОЧКА</a:t>
            </a:r>
            <a:r>
              <a:rPr lang="ru-RU" altLang="ru-RU" sz="1400" b="1" kern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"</a:t>
            </a:r>
            <a:endParaRPr lang="ru-RU" altLang="ru-RU" sz="1800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l" eaLnBrk="1" hangingPunct="1"/>
            <a:endParaRPr lang="ru-RU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14810" y="564357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Р.Ф. </a:t>
            </a:r>
            <a:r>
              <a:rPr lang="ru-RU" sz="1400" dirty="0" err="1" smtClean="0">
                <a:solidFill>
                  <a:schemeClr val="accent3">
                    <a:lumMod val="50000"/>
                  </a:schemeClr>
                </a:solidFill>
              </a:rPr>
              <a:t>Мехдиева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воспитатель первой квалификационной категории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40960" cy="715962"/>
          </a:xfrm>
        </p:spPr>
        <p:txBody>
          <a:bodyPr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 Общие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положения оформления списка использованных источников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Список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является обязательной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частью проекта.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список включаются библиографические сведения об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использованных 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при подготовке работы источниках.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Рекомендуется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включать также библиографические записи на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цитируемые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в тексте работы документы и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источники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фактических или статистических сведений (в этом случае подстрочные или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внутритекстовые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библиографические ссылки не оформляются).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Список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литературы необходимо составлять по определенным правилам: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   Отбор литературы.     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Указывается литература, использованная при подготовке работы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  Описания источников.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Каждая запись о книге или статье – это краткая библиографическая запись, включающая в себя основные сведения:</a:t>
            </a:r>
          </a:p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   -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фамилия автора и его инициалы;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   - заглавие;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   - выходные данные: место издания, издательство, год издания;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   - количество страниц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40960" cy="715962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Образцы библиографического описания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  <a:hlinkClick r:id="rId2"/>
              </a:rPr>
              <a:t>Официальные </a:t>
            </a:r>
            <a:r>
              <a:rPr lang="ru-RU" sz="1800" b="1" dirty="0">
                <a:latin typeface="Arial" pitchFamily="34" charset="0"/>
                <a:cs typeface="Arial" pitchFamily="34" charset="0"/>
                <a:hlinkClick r:id="rId2"/>
              </a:rPr>
              <a:t>и директивные материалы (Федеральные законы, постановления </a:t>
            </a:r>
            <a:r>
              <a:rPr lang="ru-RU" sz="1800" b="1" dirty="0" smtClean="0">
                <a:latin typeface="Arial" pitchFamily="34" charset="0"/>
                <a:cs typeface="Arial" pitchFamily="34" charset="0"/>
                <a:hlinkClick r:id="rId2"/>
              </a:rPr>
              <a:t>Правительства</a:t>
            </a:r>
            <a:r>
              <a:rPr lang="ru-RU" sz="1800" b="1" dirty="0">
                <a:latin typeface="Arial" pitchFamily="34" charset="0"/>
                <a:cs typeface="Arial" pitchFamily="34" charset="0"/>
                <a:hlinkClick r:id="rId2"/>
              </a:rPr>
              <a:t>, приказы, положения, рекомендации Министерства и ведомств РФ</a:t>
            </a:r>
            <a:r>
              <a:rPr lang="ru-RU" sz="1800" b="1" dirty="0" smtClean="0">
                <a:latin typeface="Arial" pitchFamily="34" charset="0"/>
                <a:cs typeface="Arial" pitchFamily="34" charset="0"/>
                <a:hlinkClick r:id="rId2"/>
              </a:rPr>
              <a:t>)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  <a:hlinkClick r:id="rId3"/>
              </a:rPr>
              <a:t>Нормативно-технические </a:t>
            </a:r>
            <a:r>
              <a:rPr lang="ru-RU" sz="1800" b="1" dirty="0">
                <a:latin typeface="Arial" pitchFamily="34" charset="0"/>
                <a:cs typeface="Arial" pitchFamily="34" charset="0"/>
                <a:hlinkClick r:id="rId3"/>
              </a:rPr>
              <a:t>документы (ГОСТы, СНиПы, </a:t>
            </a:r>
            <a:r>
              <a:rPr lang="ru-RU" sz="1800" b="1" dirty="0" err="1">
                <a:latin typeface="Arial" pitchFamily="34" charset="0"/>
                <a:cs typeface="Arial" pitchFamily="34" charset="0"/>
                <a:hlinkClick r:id="rId3"/>
              </a:rPr>
              <a:t>САНПины</a:t>
            </a:r>
            <a:r>
              <a:rPr lang="ru-RU" sz="1800" b="1" dirty="0">
                <a:latin typeface="Arial" pitchFamily="34" charset="0"/>
                <a:cs typeface="Arial" pitchFamily="34" charset="0"/>
                <a:hlinkClick r:id="rId3"/>
              </a:rPr>
              <a:t> и т.д</a:t>
            </a:r>
            <a:r>
              <a:rPr lang="ru-RU" sz="1800" b="1" dirty="0" smtClean="0">
                <a:latin typeface="Arial" pitchFamily="34" charset="0"/>
                <a:cs typeface="Arial" pitchFamily="34" charset="0"/>
                <a:hlinkClick r:id="rId3"/>
              </a:rPr>
              <a:t>.)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  <a:hlinkClick r:id="rId4"/>
              </a:rPr>
              <a:t>Книги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  <a:hlinkClick r:id="rId5"/>
              </a:rPr>
              <a:t>Неопубликованные </a:t>
            </a:r>
            <a:r>
              <a:rPr lang="ru-RU" sz="1800" b="1" dirty="0">
                <a:latin typeface="Arial" pitchFamily="34" charset="0"/>
                <a:cs typeface="Arial" pitchFamily="34" charset="0"/>
                <a:hlinkClick r:id="rId5"/>
              </a:rPr>
              <a:t>материалы (диссертации, </a:t>
            </a:r>
            <a:r>
              <a:rPr lang="ru-RU" sz="1800" b="1" dirty="0" smtClean="0">
                <a:latin typeface="Arial" pitchFamily="34" charset="0"/>
                <a:cs typeface="Arial" pitchFamily="34" charset="0"/>
                <a:hlinkClick r:id="rId5"/>
              </a:rPr>
              <a:t>авторефераты)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  <a:hlinkClick r:id="rId6"/>
              </a:rPr>
              <a:t>Электронные ресурсы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  <a:hlinkClick r:id="rId7"/>
              </a:rPr>
              <a:t>Составные </a:t>
            </a:r>
            <a:r>
              <a:rPr lang="ru-RU" sz="1800" b="1" dirty="0">
                <a:latin typeface="Arial" pitchFamily="34" charset="0"/>
                <a:cs typeface="Arial" pitchFamily="34" charset="0"/>
                <a:hlinkClick r:id="rId7"/>
              </a:rPr>
              <a:t>части документа (статьи: из книги, из газеты, из журнала, из продолжающихся изданий, рецензия)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7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Нормативно-правовые документы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6"/>
            <a:ext cx="7315200" cy="449654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Заглавие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официального документа (закон, постановление, указ и др.): сведения, относящиеся к заглавию, дата принятия документа // Название издания. – Год  издания. – Номер (для журнала), Дата и месяц для газеты. – Первая и последняя страницы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sz="1800" dirty="0"/>
              <a:t>Примеры: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О военном положении [Текст]: Федеральный конституционный закон от 30 янв. 2002 г. № 1-ФКЗ // Собрание законодательства. – 2002. - № 5, (4 февр.). – С. 1485 – 1498 (ст. 375).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О правительственной комиссии по проведению административной реформы [Текст]: постановление Правительства РФ от 31 июля 2003 г. № 451 // Собрание законодательства. – 2003. - № 31. – Ст. 3150.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4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315200" cy="1124744"/>
          </a:xfrm>
        </p:spPr>
        <p:txBody>
          <a:bodyPr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 Книги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>Однотомное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издание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Автор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Заглавие: сведения, относящиеся к заглавию (см. на титуле) / сведения об ответственности (авторы); последующие сведения об ответственности (редакторы, переводчики, коллективы). – Сведения об издании (информация о переиздании, номер издания). – Место издания: Издательство, Год издания. – Объем. – (Серия).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Примеры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Если у издания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один автор,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то описание начинается с фамилии и инициалов автора. Далее через точку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«.»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пишется заглавие. За косой чертой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«/»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 после заглавия имя автора повторяется, как сведение об ответственности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Лукаш, Ю.А. Индивидуальный предприниматель без образования юридического лица [Текст] / Ю.А. Лукаш.    – Москва: Книжный мир, 2002. – 457 с.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 издания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три автора, 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то описание начинается с фамилии и инициалов первого автора.  За косой чертой 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«/» 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после заглавия сначала указывается первый автор, а потом через запятую – второй и третий авторы.</a:t>
            </a:r>
          </a:p>
          <a:p>
            <a:pPr marL="0" indent="0" algn="just">
              <a:buNone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Краснова, Л.П. Бухгалтерский учет [Текст]: учебник для вузов /Л.П. Краснова, Н.Т.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Шалашова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,  Н.М. Ярцева. – Москва: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Юристъ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, 2001. – 550 с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315200" cy="715962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Э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лектронные ресурсы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93168"/>
            <a:ext cx="8640960" cy="5360640"/>
          </a:xfrm>
        </p:spPr>
        <p:txBody>
          <a:bodyPr/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Электронный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ресурс локального доступа (CD)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Автор. Заглавие [Электронный ресурс]: сведения, относящиеся к заглавию / сведения об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отвественности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(авторы); последующие сведения об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отвественности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(редакторы, переводчики, коллективы). – Обозначение вида ресурса («электрон. дан.» и/или «электрон.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прогр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.»). – Место издания: Издательство, Год издания. – Обозначение материала и количество физических единиц. – (Серия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Примеры: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Родников, А.Р. Логистика [Электронный ресурс]: терминологический словарь. – / А.Р. Родников. – Электронные данные. – Москва: ИНФРА-М, 2000. – 1 эл. опт. диск  (CD- ROM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Электронный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ресурс удаленного доступа (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Internet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Автор. Заглавие [Электронный ресурс]: сведения, относящиеся к заглавию / сведения об ответственности (авторы); последующие сведения об ответственности (редакторы, переводчики, коллективы). – Обозначение вида ресурса («электрон. текст. дан.»). – Место издания: Издательство, Дата издания. – Режим доступа: URL. – Примечание («Электрон. версия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печ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публикации»).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Примеры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Исследовано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в России [Электронный ресурс]: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многопредмет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. науч. журн. / 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Моск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. физ.-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техн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. ин-т. – Электрон. журн. – Долгопрудный: МФТИ, 1998. - . – режим доступа к </a:t>
            </a:r>
            <a:r>
              <a:rPr lang="ru-RU" sz="1400" b="1" dirty="0" err="1">
                <a:latin typeface="Arial" pitchFamily="34" charset="0"/>
                <a:cs typeface="Arial" pitchFamily="34" charset="0"/>
              </a:rPr>
              <a:t>журн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.:</a:t>
            </a:r>
            <a:r>
              <a:rPr lang="ru-RU" sz="1400" b="1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ru-RU" sz="1400" b="1" dirty="0">
                <a:latin typeface="Arial" pitchFamily="34" charset="0"/>
                <a:cs typeface="Arial" pitchFamily="34" charset="0"/>
                <a:hlinkClick r:id="rId2"/>
              </a:rPr>
              <a:t>://zhurnul.milt.rissi.ru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3585592" cy="1368896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Статья из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книги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9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Автор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. Заглавие статьи: сведения, относящиеся к заглавию / сведения об ответственности (авторы статьи) // Заглавие книги: сведения, сведения, относящиеся  к заглавию / сведения об ответственности (авторы книги); последующие сведения об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ответственности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(редакторы, переводчики, коллективы). – Место издания: Издательство, год издания. – Местоположение статьи (страницы).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Примечание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Сведения об издательстве в области выходных данных книг можно упустить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Пример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b="1" dirty="0">
                <a:latin typeface="Arial" pitchFamily="34" charset="0"/>
                <a:cs typeface="Arial" pitchFamily="34" charset="0"/>
              </a:rPr>
              <a:t>Иванов, С.А. Маркетинг и менеджмент [Текст] / С.А. Иванов // Статьи о классиках. – Москва, 2002. – С. 12-34.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96752"/>
            <a:ext cx="7315200" cy="715962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Статья  из журнала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9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Автор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. Заглавие статьи: сведения, относящиеся к заглавию / сведения об ответственности (авторы статьи) // Название журнала. – Год выпуска. – Номер выпуска. – Местоположение статьи (страницы).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Примечание: Если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статья размещены в двух и более журналах, то сведения о ее местоположении в каждом из номеров отделяют точкой с запятой.</a:t>
            </a: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Примеры:</a:t>
            </a:r>
          </a:p>
          <a:p>
            <a:pPr algn="just"/>
            <a:r>
              <a:rPr lang="ru-RU" sz="1800" b="1" dirty="0">
                <a:latin typeface="Arial" pitchFamily="34" charset="0"/>
                <a:cs typeface="Arial" pitchFamily="34" charset="0"/>
              </a:rPr>
              <a:t>Тарасова, Н.Г. Смена парадигм в развитии теории и практики градостроительства [Текст]  / Н.Г. Тарасова // Архитектура и строительство России. – 2007. - № 4. – С. 2-7.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b="1" dirty="0">
                <a:latin typeface="Arial" pitchFamily="34" charset="0"/>
                <a:cs typeface="Arial" pitchFamily="34" charset="0"/>
              </a:rPr>
              <a:t>Казаков, Н.А. Запоздалое признание [Текст]  / Н.А. Казаков // На боевом посту. – 2000. - № 9. – С. 64-67; № 10. – С. 58-71.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92888" cy="648072"/>
          </a:xfrm>
        </p:spPr>
        <p:txBody>
          <a:bodyPr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ИНСТРУКЦИЯ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>по оформлению  проекта</a:t>
            </a:r>
            <a:endParaRPr lang="ru-RU" sz="32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416824" cy="5616624"/>
          </a:xfrm>
        </p:spPr>
        <p:txBody>
          <a:bodyPr/>
          <a:lstStyle/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Приступая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 оформлению проекта, тщательно продумайте информацию, которую Вы разместите в каждой графе. Внимательно читайте подстрочный текст и размещайте требующиеся данные. 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Чтобы указать тип и вид проекта, вспомните классификацию проектов, используемых в практике ДОУ. 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Особое внимание уделите лаконичной формулировке цели и задач проекта. Учтите, чем конкретнее определена цель действия, тем легче оценить его результат. Решение задач ведет к поэтапному достижению поставленной цели.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Помните! Результат проекта должен быть, что называется, «осязаемым». Это тот продукт, который задумывается изначально, при постановке цели, и будет значимым не только для участников проекта, но и для окружающих.</a:t>
            </a:r>
          </a:p>
          <a:p>
            <a:endParaRPr lang="ru-RU" sz="1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7315200" cy="715962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Как оформить проект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315200" cy="4191000"/>
          </a:xfrm>
        </p:spPr>
        <p:txBody>
          <a:bodyPr/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Автор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Ф.И.О., должность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Тема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проекта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название, тип,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вид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проекта   </a:t>
            </a: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проекта</a:t>
            </a: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Участники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проекта</a:t>
            </a: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Сроки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реализации проекта</a:t>
            </a:r>
          </a:p>
          <a:p>
            <a:r>
              <a:rPr lang="ru-RU" sz="20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Результат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80728"/>
            <a:ext cx="7315200" cy="1152872"/>
          </a:xfrm>
        </p:spPr>
        <p:txBody>
          <a:bodyPr/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(пояснительная записка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315200" cy="4191000"/>
          </a:xfrm>
        </p:spPr>
        <p:txBody>
          <a:bodyPr/>
          <a:lstStyle/>
          <a:p>
            <a:pPr lvl="0" algn="just" hangingPunct="0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Постановка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(объясняет,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почему возникла необходимость в выполнении проекта,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для чего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нужен этот проект детям, воспитателям, дошкольному учреждению) </a:t>
            </a:r>
          </a:p>
          <a:p>
            <a:pPr algn="just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(должна быть понятна,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конкретна,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реалистична)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0" algn="just" hangingPunct="0"/>
            <a:r>
              <a:rPr lang="ru-RU" sz="1800" i="1" dirty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(конкретные шаги для достижения цели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(что,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как и где может измениться,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как будет измеряться,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на какую аудиторию направлен проект и т.д.) </a:t>
            </a:r>
          </a:p>
          <a:p>
            <a:pPr lvl="0" algn="just" hangingPunct="0"/>
            <a:r>
              <a:rPr lang="ru-RU" sz="1800" i="1" dirty="0">
                <a:latin typeface="Arial" pitchFamily="34" charset="0"/>
                <a:cs typeface="Arial" pitchFamily="34" charset="0"/>
              </a:rPr>
              <a:t>Методы и формы работы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направленные на  реализацию задач проекта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0" algn="just" hangingPunct="0"/>
            <a:r>
              <a:rPr lang="ru-RU" sz="1800" i="1" dirty="0">
                <a:latin typeface="Arial" pitchFamily="34" charset="0"/>
                <a:cs typeface="Arial" pitchFamily="34" charset="0"/>
              </a:rPr>
              <a:t>Ожидаемые результаты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(что необходимо получить для выполнения поставленных задач,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количественный и качественный результат)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19280" y="404664"/>
            <a:ext cx="6934200" cy="1800200"/>
          </a:xfrm>
        </p:spPr>
        <p:txBody>
          <a:bodyPr/>
          <a:lstStyle/>
          <a:p>
            <a:pPr algn="ctr"/>
            <a:r>
              <a:rPr lang="ru-RU" sz="3200" b="1" i="1" dirty="0">
                <a:latin typeface="Arial" pitchFamily="34" charset="0"/>
                <a:cs typeface="Arial" pitchFamily="34" charset="0"/>
              </a:rPr>
              <a:t>План-схема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реализации проекта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____________________________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i="1" dirty="0">
                <a:latin typeface="Arial" pitchFamily="34" charset="0"/>
                <a:cs typeface="Arial" pitchFamily="34" charset="0"/>
              </a:rPr>
              <a:t>название, тип, вид проекта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17453"/>
              </p:ext>
            </p:extLst>
          </p:nvPr>
        </p:nvGraphicFramePr>
        <p:xfrm>
          <a:off x="1800746" y="2736800"/>
          <a:ext cx="7228810" cy="2132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окумент" r:id="rId6" imgW="6432720" imgH="1257086" progId="Word.Document.12">
                  <p:embed/>
                </p:oleObj>
              </mc:Choice>
              <mc:Fallback>
                <p:oleObj name="Документ" r:id="rId6" imgW="6432720" imgH="12570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0746" y="2736800"/>
                        <a:ext cx="7228810" cy="2132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09388"/>
              </p:ext>
            </p:extLst>
          </p:nvPr>
        </p:nvGraphicFramePr>
        <p:xfrm>
          <a:off x="1835696" y="4941168"/>
          <a:ext cx="7200800" cy="1798367"/>
        </p:xfrm>
        <a:graphic>
          <a:graphicData uri="http://schemas.openxmlformats.org/drawingml/2006/table">
            <a:tbl>
              <a:tblPr/>
              <a:tblGrid>
                <a:gridCol w="261597"/>
                <a:gridCol w="853632"/>
                <a:gridCol w="1679728"/>
                <a:gridCol w="275365"/>
                <a:gridCol w="1955093"/>
                <a:gridCol w="1941325"/>
                <a:gridCol w="234060"/>
              </a:tblGrid>
              <a:tr h="50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5080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воспитанниками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5080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родителями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развивающей предметно- пространственной среды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6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5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6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8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315200" cy="1368896"/>
          </a:xfrm>
        </p:spPr>
        <p:txBody>
          <a:bodyPr/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этап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подготовительный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разработка проекта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6"/>
            <a:ext cx="7315200" cy="4496544"/>
          </a:xfrm>
        </p:spPr>
        <p:txBody>
          <a:bodyPr/>
          <a:lstStyle/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Создаём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игровую мотивацию. Основой мотивации должен стать продукт.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Входим в проблемную ситуацию.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Формулируем проблемы, цели, определяем продукт проекта.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Формулируем задачи, позволяющие достичь желаемой цели. 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Планируем деятельность и возможные мероприятия.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Выбираем участников проекта, и тех, к кому обратиться за помощью.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Подбираем средства реализации проекта.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Определяемся, чему научиться для достижения цели.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Приступаем к непосредственным действиям и приобретаем необходимые навыки.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1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этап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основной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Проводим мероприятия по созданию исходного продукта. </a:t>
            </a: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Ищем необходимую информацию.</a:t>
            </a: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Налаживаем взаимодействие между участниками проекта.</a:t>
            </a: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Организуем поисковую, творческую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9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315200" cy="715962"/>
          </a:xfrm>
        </p:spPr>
        <p:txBody>
          <a:bodyPr/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этап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заключительный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315200" cy="4496544"/>
          </a:xfrm>
        </p:spPr>
        <p:txBody>
          <a:bodyPr/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Презентация продукта деятельности.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Подведение итогов (Что получилось или не получилось? Почему?</a:t>
            </a:r>
          </a:p>
          <a:p>
            <a:pPr marL="0" indent="0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Раздел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Практические материалы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может включать собранную информацию по теме, разнообразные рабочие материалы, ис­пользуемые в ходе реализации основных направлений проекта (схемы, планы, конспекты проведения бесед, наблюдений, занятий, игр, игровых упражнений с детьми; продукты детской деятельности; фотоматериалы и др.).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В разделе</a:t>
            </a: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 Выводы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могут быть отражены особенности непосредственной реализации проекта; анализ успехов и неудач; значимость достигнутых результатов и т.п. 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768752" cy="55697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2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791</Words>
  <Application>Microsoft Office PowerPoint</Application>
  <PresentationFormat>Экран (4:3)</PresentationFormat>
  <Paragraphs>112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powerpoint-template</vt:lpstr>
      <vt:lpstr>Документ</vt:lpstr>
      <vt:lpstr> ОБОБЩЕНИЕ, ОПИСАНИЕ И ЛИТЕРАТУРНОЕ ОФОРМЛЕНИЕ ПОЛУЧЕННЫХ РЕЗУЛЬТАТОВ</vt:lpstr>
      <vt:lpstr>ИНСТРУКЦИЯ по оформлению  проекта</vt:lpstr>
      <vt:lpstr>Как оформить проект </vt:lpstr>
      <vt:lpstr>Введение (пояснительная записка)</vt:lpstr>
      <vt:lpstr>План-схема  реализации проекта ____________________________  название, тип, вид проекта</vt:lpstr>
      <vt:lpstr>I этап подготовительный  (разработка проекта)</vt:lpstr>
      <vt:lpstr>II этап основной</vt:lpstr>
      <vt:lpstr>III этап заключительный</vt:lpstr>
      <vt:lpstr>Презентация PowerPoint</vt:lpstr>
      <vt:lpstr> Общие положения оформления списка использованных источников</vt:lpstr>
      <vt:lpstr>Образцы библиографического описания</vt:lpstr>
      <vt:lpstr>Нормативно-правовые документы </vt:lpstr>
      <vt:lpstr> Книги Однотомное издание</vt:lpstr>
      <vt:lpstr>Электронные ресурсы</vt:lpstr>
      <vt:lpstr>Статья из книги</vt:lpstr>
      <vt:lpstr>Статья  из журнала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Направление: “Организация внеурочной и воспитательной деятельности  в  условиях реализации ФГОС дошкольного, общего образования”    Тема: "Развитие коммуникативных навыков  детей старшего дошкольного возраста, через взаимодействие дошкольной образовательной организации с социальными партнерами"</dc:title>
  <dc:creator>Admin</dc:creator>
  <cp:lastModifiedBy>Admin</cp:lastModifiedBy>
  <cp:revision>23</cp:revision>
  <dcterms:created xsi:type="dcterms:W3CDTF">2014-12-16T20:28:10Z</dcterms:created>
  <dcterms:modified xsi:type="dcterms:W3CDTF">2015-02-07T07:15:05Z</dcterms:modified>
</cp:coreProperties>
</file>