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84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95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0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6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64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67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90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0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6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586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9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677C4-A0FC-49C7-8AC8-0B5636ED4247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5452-250D-4DF3-B8CC-05DFAB2DC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к получить европейское граждан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1806"/>
            <a:ext cx="12204266" cy="763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ЕВРОПА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07173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Географический рисунок расселения и 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хозяйства</a:t>
            </a:r>
          </a:p>
          <a:p>
            <a:endParaRPr lang="ru-RU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Автор: учитель географии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Бабанина Ираида Александровна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Районы нового освоения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1)В начале 60-х гг. произошло открытие крупного нефтегазоносного бассейна в акватории Северного моря;</a:t>
            </a:r>
          </a:p>
          <a:p>
            <a:r>
              <a:rPr lang="ru-RU" dirty="0" smtClean="0"/>
              <a:t>2) к середине 90-х гг. там было выявлено более 450 месторождений нефти и природного газа – самые крупные – </a:t>
            </a:r>
            <a:r>
              <a:rPr lang="ru-RU" dirty="0" err="1" smtClean="0"/>
              <a:t>Статфьорд</a:t>
            </a:r>
            <a:r>
              <a:rPr lang="ru-RU" dirty="0" smtClean="0"/>
              <a:t>, </a:t>
            </a:r>
            <a:r>
              <a:rPr lang="ru-RU" dirty="0" err="1" smtClean="0"/>
              <a:t>Экофиск</a:t>
            </a:r>
            <a:r>
              <a:rPr lang="ru-RU" dirty="0" smtClean="0"/>
              <a:t> и Тролль;</a:t>
            </a:r>
          </a:p>
          <a:p>
            <a:r>
              <a:rPr lang="ru-RU" dirty="0" smtClean="0"/>
              <a:t>3) В Нидерландах – одно из крупнейших в мире газовых месторождений – </a:t>
            </a:r>
            <a:r>
              <a:rPr lang="ru-RU" dirty="0" err="1" smtClean="0"/>
              <a:t>Слохтерен</a:t>
            </a:r>
            <a:r>
              <a:rPr lang="ru-RU" dirty="0" smtClean="0"/>
              <a:t>; </a:t>
            </a:r>
          </a:p>
          <a:p>
            <a:r>
              <a:rPr lang="ru-RU" dirty="0" smtClean="0"/>
              <a:t>Р-н Северного моря удовлетворяет 1/3 потребностей зарубежной Европы в нефти и 2/5 в природном газе. Но в связи с этим возникает немалая экологическая угроза, не говоря уже о рыболовстве, которому нанесен непоправимый ущерб.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9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2412"/>
          <a:stretch/>
        </p:blipFill>
        <p:spPr>
          <a:xfrm>
            <a:off x="0" y="0"/>
            <a:ext cx="9217818" cy="6692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45" y="104502"/>
            <a:ext cx="2992438" cy="1802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045" y="2280779"/>
            <a:ext cx="2966731" cy="197782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31" y="4736705"/>
            <a:ext cx="3026161" cy="204896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729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80954" cy="1325563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361" y="1596367"/>
            <a:ext cx="7380514" cy="4351338"/>
          </a:xfrm>
        </p:spPr>
        <p:txBody>
          <a:bodyPr/>
          <a:lstStyle/>
          <a:p>
            <a:r>
              <a:rPr lang="ru-RU" dirty="0" smtClean="0"/>
              <a:t>Зарубежная Европа – самый небольшой по территории регион мира, но роль его в мировом хозяйстве очень велика.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" y="4068127"/>
            <a:ext cx="3248115" cy="2436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6" y="4061460"/>
            <a:ext cx="3335381" cy="2501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56" y="4068127"/>
            <a:ext cx="3493782" cy="2494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80" y="459513"/>
            <a:ext cx="3283133" cy="24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ЦЕНТРАЛЬНАЯ ОСЬ РАЗВИТИЯ  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Территориальная структура хозяйства Европы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Территориальная структура населения и хозяйства зарубежной Европы сложилась еще в 19-ом веке, когда главным фактором был природно-ресурсный. </a:t>
            </a:r>
          </a:p>
          <a:p>
            <a:r>
              <a:rPr lang="ru-RU" dirty="0" smtClean="0"/>
              <a:t>В настоящее время в регионе насчитывается около 400 городских агломераций и около 100 промышленных районов. </a:t>
            </a:r>
          </a:p>
          <a:p>
            <a:r>
              <a:rPr lang="ru-RU" dirty="0" smtClean="0"/>
              <a:t>Самые значительные из них находятся в пределах так называемой «центральной оси развития», которая простирается по территории восьми стран (Великобритания, Франция, Бельгия, Нидерланды, ФРГ, Италия, Австрия, Швейцария). </a:t>
            </a:r>
          </a:p>
          <a:p>
            <a:r>
              <a:rPr lang="ru-RU" dirty="0" smtClean="0"/>
              <a:t>Стержнем этой оси служит главная линия Рейн – Рона. В ее пределах проживают 120 млн человек и сосредоточено около половины всего экономического потенциала зарубежной Европы.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8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Промышленные районы Зарубежной Европы: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ru-RU" sz="4400" dirty="0" smtClean="0"/>
              <a:t>Высокоразвитые районы</a:t>
            </a:r>
          </a:p>
          <a:p>
            <a:pPr marL="514350" indent="-514350">
              <a:buAutoNum type="arabicParenR"/>
            </a:pPr>
            <a:r>
              <a:rPr lang="ru-RU" sz="4400" dirty="0" err="1" smtClean="0"/>
              <a:t>Старопромышленные</a:t>
            </a:r>
            <a:r>
              <a:rPr lang="ru-RU" sz="4400" dirty="0" smtClean="0"/>
              <a:t> районы</a:t>
            </a:r>
          </a:p>
          <a:p>
            <a:pPr marL="514350" indent="-514350">
              <a:buAutoNum type="arabicParenR"/>
            </a:pPr>
            <a:r>
              <a:rPr lang="ru-RU" sz="4400" dirty="0" smtClean="0"/>
              <a:t>Отсталые аграрные районы</a:t>
            </a:r>
          </a:p>
          <a:p>
            <a:pPr marL="514350" indent="-514350">
              <a:buAutoNum type="arabicParenR"/>
            </a:pPr>
            <a:r>
              <a:rPr lang="ru-RU" sz="4400" dirty="0" smtClean="0"/>
              <a:t>Районы нового освоения. 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52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14588" y="774428"/>
            <a:ext cx="10515600" cy="132556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Высокоразвитые районы, сосредоточившие высокотехнологичные, наукоемкие отрасли производства, крупнейшие банки, биржи, штаб-квартиры монополий, ведущие научные учреждения и т.п.: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73487" y="3013654"/>
            <a:ext cx="11397803" cy="3567449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ru-RU" dirty="0" smtClean="0"/>
              <a:t>столичные регионы Большого Лондона и Большого Парижа;</a:t>
            </a:r>
          </a:p>
          <a:p>
            <a:pPr marL="514350" indent="-514350">
              <a:buAutoNum type="arabicParenR"/>
            </a:pPr>
            <a:r>
              <a:rPr lang="ru-RU" dirty="0" smtClean="0"/>
              <a:t>южный район ФРГ с центрами в Штутгарте и Мюнхене;</a:t>
            </a:r>
          </a:p>
          <a:p>
            <a:pPr marL="514350" indent="-514350">
              <a:buAutoNum type="arabicParenR"/>
            </a:pPr>
            <a:r>
              <a:rPr lang="ru-RU" dirty="0" smtClean="0"/>
              <a:t>«промышленный треугольник» Милан-Турин-Генуя в Италии;</a:t>
            </a:r>
          </a:p>
          <a:p>
            <a:pPr marL="514350" indent="-514350">
              <a:buAutoNum type="arabicParenR"/>
            </a:pPr>
            <a:r>
              <a:rPr lang="ru-RU" dirty="0" smtClean="0"/>
              <a:t>промышленно-городская агломерация </a:t>
            </a:r>
            <a:r>
              <a:rPr lang="ru-RU" dirty="0" err="1" smtClean="0"/>
              <a:t>Рандстад</a:t>
            </a:r>
            <a:r>
              <a:rPr lang="ru-RU" dirty="0" smtClean="0"/>
              <a:t> в Нидерландах и др.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3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" y="87086"/>
            <a:ext cx="4984418" cy="3065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3850" y="2783171"/>
            <a:ext cx="107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Париж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988" y="26724"/>
            <a:ext cx="4929050" cy="3280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30935" y="3291863"/>
            <a:ext cx="107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Лондон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" y="3190197"/>
            <a:ext cx="4890403" cy="3667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4182" y="6251273"/>
            <a:ext cx="107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Милан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50" y="3571966"/>
            <a:ext cx="4929050" cy="32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Старопромышленные</a:t>
            </a:r>
            <a:r>
              <a:rPr lang="ru-RU" dirty="0" smtClean="0"/>
              <a:t> районы, где преобладают базовые отрасли, возникшие в 19-ом, начале </a:t>
            </a:r>
            <a:r>
              <a:rPr lang="ru-RU" smtClean="0"/>
              <a:t>20-го веков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1222" y="2539728"/>
            <a:ext cx="9897291" cy="2816044"/>
          </a:xfrm>
        </p:spPr>
        <p:txBody>
          <a:bodyPr/>
          <a:lstStyle/>
          <a:p>
            <a:r>
              <a:rPr lang="ru-RU" dirty="0" smtClean="0"/>
              <a:t>Рур в ФРГ; Ланкашир, Йоркшир, Южный Уэльс в Великобритании;</a:t>
            </a:r>
          </a:p>
          <a:p>
            <a:r>
              <a:rPr lang="ru-RU" dirty="0" smtClean="0"/>
              <a:t> Эльзас и Лотарингия во Франции;</a:t>
            </a:r>
          </a:p>
          <a:p>
            <a:r>
              <a:rPr lang="ru-RU" dirty="0" smtClean="0"/>
              <a:t> Верхне-</a:t>
            </a:r>
            <a:r>
              <a:rPr lang="ru-RU" dirty="0" err="1" smtClean="0"/>
              <a:t>Селезский</a:t>
            </a:r>
            <a:r>
              <a:rPr lang="ru-RU" dirty="0" smtClean="0"/>
              <a:t> район в Польше; </a:t>
            </a:r>
          </a:p>
          <a:p>
            <a:r>
              <a:rPr lang="ru-RU" dirty="0" err="1" smtClean="0"/>
              <a:t>Остравский</a:t>
            </a:r>
            <a:r>
              <a:rPr lang="ru-RU" dirty="0" smtClean="0"/>
              <a:t> район в Чехии и др. 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74" y="1594894"/>
            <a:ext cx="3632405" cy="2417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874" y="4090172"/>
            <a:ext cx="3562712" cy="26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0" y="0"/>
            <a:ext cx="506983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582194" y="1942011"/>
            <a:ext cx="2364677" cy="4234952"/>
          </a:xfrm>
        </p:spPr>
        <p:txBody>
          <a:bodyPr/>
          <a:lstStyle/>
          <a:p>
            <a:r>
              <a:rPr lang="ru-RU" sz="2400" dirty="0" smtClean="0"/>
              <a:t>РУР</a:t>
            </a:r>
          </a:p>
          <a:p>
            <a:endParaRPr lang="ru-RU" sz="2400" dirty="0"/>
          </a:p>
          <a:p>
            <a:r>
              <a:rPr lang="ru-RU" sz="2400" dirty="0" smtClean="0"/>
              <a:t>ЛАНКАШИР</a:t>
            </a:r>
          </a:p>
          <a:p>
            <a:endParaRPr lang="ru-RU" sz="2400" dirty="0"/>
          </a:p>
          <a:p>
            <a:r>
              <a:rPr lang="ru-RU" sz="2400" dirty="0" smtClean="0"/>
              <a:t>ЙОРКШИР</a:t>
            </a:r>
          </a:p>
          <a:p>
            <a:endParaRPr lang="ru-RU" sz="2400" dirty="0"/>
          </a:p>
          <a:p>
            <a:r>
              <a:rPr lang="ru-RU" sz="2400" dirty="0" smtClean="0"/>
              <a:t>ЛОТАРИНГИЯ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Стрелка влево 6"/>
          <p:cNvSpPr/>
          <p:nvPr/>
        </p:nvSpPr>
        <p:spPr>
          <a:xfrm rot="20210381">
            <a:off x="2196604" y="2548270"/>
            <a:ext cx="3604997" cy="2687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306" y="365125"/>
            <a:ext cx="1495425" cy="1762125"/>
          </a:xfrm>
          <a:prstGeom prst="rect">
            <a:avLst/>
          </a:prstGeom>
        </p:spPr>
      </p:pic>
      <p:sp>
        <p:nvSpPr>
          <p:cNvPr id="9" name="Стрелка влево 8"/>
          <p:cNvSpPr/>
          <p:nvPr/>
        </p:nvSpPr>
        <p:spPr>
          <a:xfrm rot="8801261">
            <a:off x="7494997" y="1960771"/>
            <a:ext cx="3130576" cy="3329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306" y="2760726"/>
            <a:ext cx="1595852" cy="1936505"/>
          </a:xfrm>
          <a:prstGeom prst="rect">
            <a:avLst/>
          </a:prstGeom>
        </p:spPr>
      </p:pic>
      <p:sp>
        <p:nvSpPr>
          <p:cNvPr id="13" name="Стрелка влево 12"/>
          <p:cNvSpPr/>
          <p:nvPr/>
        </p:nvSpPr>
        <p:spPr>
          <a:xfrm rot="10183319">
            <a:off x="7549684" y="3679147"/>
            <a:ext cx="3130576" cy="3329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4" y="4635135"/>
            <a:ext cx="2267306" cy="2122338"/>
          </a:xfrm>
          <a:prstGeom prst="rect">
            <a:avLst/>
          </a:prstGeom>
        </p:spPr>
      </p:pic>
      <p:sp>
        <p:nvSpPr>
          <p:cNvPr id="17" name="Стрелка влево 16"/>
          <p:cNvSpPr/>
          <p:nvPr/>
        </p:nvSpPr>
        <p:spPr>
          <a:xfrm rot="11002247">
            <a:off x="7668361" y="4905195"/>
            <a:ext cx="1905139" cy="3146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546022" y="4911634"/>
            <a:ext cx="333058" cy="363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928284" y="3617175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570571" y="2735462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307675" y="2756626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132268" y="3544273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2037807" y="3174864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487119" y="3104871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351315" y="4059487"/>
            <a:ext cx="313508" cy="3694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6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Отсталые аграрные районы, где доход на душу населения ниже, преимущественное занятие населения – сельское хозяйство: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408817" cy="2467701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400" dirty="0" smtClean="0"/>
              <a:t>юг Италии;</a:t>
            </a:r>
          </a:p>
          <a:p>
            <a:r>
              <a:rPr lang="ru-RU" sz="2400" dirty="0" smtClean="0"/>
              <a:t> запад Франции;</a:t>
            </a:r>
          </a:p>
          <a:p>
            <a:r>
              <a:rPr lang="ru-RU" sz="2400" dirty="0" smtClean="0"/>
              <a:t> центральная и юго-западная часть Испании; </a:t>
            </a:r>
          </a:p>
          <a:p>
            <a:r>
              <a:rPr lang="ru-RU" sz="2400" dirty="0" smtClean="0"/>
              <a:t>Португалия;</a:t>
            </a:r>
          </a:p>
          <a:p>
            <a:r>
              <a:rPr lang="ru-RU" sz="2400" dirty="0" smtClean="0"/>
              <a:t>Греция и др. 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17" y="4272455"/>
            <a:ext cx="3561803" cy="2374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89" y="4244395"/>
            <a:ext cx="3614058" cy="2409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4228430"/>
            <a:ext cx="3631474" cy="2418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17" y="1825625"/>
            <a:ext cx="3576777" cy="21730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486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406</Words>
  <Application>Microsoft Office PowerPoint</Application>
  <PresentationFormat>Широкоэкранный</PresentationFormat>
  <Paragraphs>51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ЕВРОПА</vt:lpstr>
      <vt:lpstr>ЦЕНТРАЛЬНАЯ ОСЬ РАЗВИТИЯ  </vt:lpstr>
      <vt:lpstr>Территориальная структура хозяйства Европы</vt:lpstr>
      <vt:lpstr>Промышленные районы Зарубежной Европы: </vt:lpstr>
      <vt:lpstr>Высокоразвитые районы, сосредоточившие высокотехнологичные, наукоемкие отрасли производства, крупнейшие банки, биржи, штаб-квартиры монополий, ведущие научные учреждения и т.п.: </vt:lpstr>
      <vt:lpstr>Презентация PowerPoint</vt:lpstr>
      <vt:lpstr>Старопромышленные районы, где преобладают базовые отрасли, возникшие в 19-ом, начале 20-го веков </vt:lpstr>
      <vt:lpstr>Презентация PowerPoint</vt:lpstr>
      <vt:lpstr>Отсталые аграрные районы, где доход на душу населения ниже, преимущественное занятие населения – сельское хозяйство:</vt:lpstr>
      <vt:lpstr>Презентация PowerPoint</vt:lpstr>
      <vt:lpstr> Районы нового освоения </vt:lpstr>
      <vt:lpstr>Презентация PowerPoint</vt:lpstr>
      <vt:lpstr>Заключение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ЕВРОПА</dc:title>
  <dc:creator>RePack by Diakov</dc:creator>
  <cp:lastModifiedBy>RePack by Diakov</cp:lastModifiedBy>
  <cp:revision>10</cp:revision>
  <dcterms:created xsi:type="dcterms:W3CDTF">2017-10-22T18:57:06Z</dcterms:created>
  <dcterms:modified xsi:type="dcterms:W3CDTF">2018-03-25T09:27:49Z</dcterms:modified>
</cp:coreProperties>
</file>