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63" r:id="rId7"/>
    <p:sldId id="264" r:id="rId8"/>
    <p:sldId id="258"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0F2F0353-3C71-4E02-829A-C29BCF35F805}" type="datetimeFigureOut">
              <a:rPr lang="ru-RU" smtClean="0"/>
              <a:pPr/>
              <a:t>12.12.2016</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06935D66-612E-411D-985F-38EFF190E5FC}"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2F0353-3C71-4E02-829A-C29BCF35F805}" type="datetimeFigureOut">
              <a:rPr lang="ru-RU" smtClean="0"/>
              <a:pPr/>
              <a:t>12.12.2016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6935D66-612E-411D-985F-38EFF190E5FC}"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2F0353-3C71-4E02-829A-C29BCF35F805}" type="datetimeFigureOut">
              <a:rPr lang="ru-RU" smtClean="0"/>
              <a:pPr/>
              <a:t>12.12.2016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6935D66-612E-411D-985F-38EFF190E5FC}"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F2F0353-3C71-4E02-829A-C29BCF35F805}" type="datetimeFigureOut">
              <a:rPr lang="ru-RU" smtClean="0"/>
              <a:pPr/>
              <a:t>12.12.2016</a:t>
            </a:fld>
            <a:endParaRPr lang="ru-RU" dirty="0"/>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dirty="0"/>
          </a:p>
        </p:txBody>
      </p:sp>
      <p:sp>
        <p:nvSpPr>
          <p:cNvPr id="16" name="Номер слайда 15"/>
          <p:cNvSpPr>
            <a:spLocks noGrp="1"/>
          </p:cNvSpPr>
          <p:nvPr>
            <p:ph type="sldNum" sz="quarter" idx="12"/>
          </p:nvPr>
        </p:nvSpPr>
        <p:spPr>
          <a:xfrm>
            <a:off x="8229600" y="6473952"/>
            <a:ext cx="758952" cy="246888"/>
          </a:xfrm>
        </p:spPr>
        <p:txBody>
          <a:bodyPr/>
          <a:lstStyle/>
          <a:p>
            <a:fld id="{06935D66-612E-411D-985F-38EFF190E5FC}"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0F2F0353-3C71-4E02-829A-C29BCF35F805}" type="datetimeFigureOut">
              <a:rPr lang="ru-RU" smtClean="0"/>
              <a:pPr/>
              <a:t>12.12.2016</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06935D66-612E-411D-985F-38EFF190E5FC}" type="slidenum">
              <a:rPr lang="ru-RU" smtClean="0"/>
              <a:pPr/>
              <a:t>‹#›</a:t>
            </a:fld>
            <a:endParaRPr lang="ru-RU"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0F2F0353-3C71-4E02-829A-C29BCF35F805}" type="datetimeFigureOut">
              <a:rPr lang="ru-RU" smtClean="0"/>
              <a:pPr/>
              <a:t>12.12.2016</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06935D66-612E-411D-985F-38EFF190E5FC}"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0F2F0353-3C71-4E02-829A-C29BCF35F805}" type="datetimeFigureOut">
              <a:rPr lang="ru-RU" smtClean="0"/>
              <a:pPr/>
              <a:t>12.12.2016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229600" y="6477000"/>
            <a:ext cx="762000" cy="246888"/>
          </a:xfrm>
        </p:spPr>
        <p:txBody>
          <a:bodyPr/>
          <a:lstStyle/>
          <a:p>
            <a:fld id="{06935D66-612E-411D-985F-38EFF190E5FC}" type="slidenum">
              <a:rPr lang="ru-RU" smtClean="0"/>
              <a:pPr/>
              <a:t>‹#›</a:t>
            </a:fld>
            <a:endParaRPr lang="ru-RU"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F2F0353-3C71-4E02-829A-C29BCF35F805}" type="datetimeFigureOut">
              <a:rPr lang="ru-RU" smtClean="0"/>
              <a:pPr/>
              <a:t>12.12.2016</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6935D66-612E-411D-985F-38EFF190E5FC}"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F2F0353-3C71-4E02-829A-C29BCF35F805}" type="datetimeFigureOut">
              <a:rPr lang="ru-RU" smtClean="0"/>
              <a:pPr/>
              <a:t>12.12.2016</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6935D66-612E-411D-985F-38EFF190E5FC}"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F2F0353-3C71-4E02-829A-C29BCF35F805}" type="datetimeFigureOut">
              <a:rPr lang="ru-RU" smtClean="0"/>
              <a:pPr/>
              <a:t>12.12.2016</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6935D66-612E-411D-985F-38EFF190E5FC}"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dirty="0" smtClean="0"/>
              <a:t>Вставка рисунка</a:t>
            </a:r>
            <a:endParaRPr kumimoji="0" lang="en-US" dirty="0"/>
          </a:p>
        </p:txBody>
      </p:sp>
      <p:sp>
        <p:nvSpPr>
          <p:cNvPr id="7" name="Дата 6"/>
          <p:cNvSpPr>
            <a:spLocks noGrp="1"/>
          </p:cNvSpPr>
          <p:nvPr>
            <p:ph type="dt" sz="half" idx="10"/>
          </p:nvPr>
        </p:nvSpPr>
        <p:spPr/>
        <p:txBody>
          <a:bodyPr/>
          <a:lstStyle/>
          <a:p>
            <a:fld id="{0F2F0353-3C71-4E02-829A-C29BCF35F805}" type="datetimeFigureOut">
              <a:rPr lang="ru-RU" smtClean="0"/>
              <a:pPr/>
              <a:t>12.12.2016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06935D66-612E-411D-985F-38EFF190E5FC}" type="slidenum">
              <a:rPr lang="ru-RU" smtClean="0"/>
              <a:pPr/>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F2F0353-3C71-4E02-829A-C29BCF35F805}" type="datetimeFigureOut">
              <a:rPr lang="ru-RU" smtClean="0"/>
              <a:pPr/>
              <a:t>12.12.2016</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6935D66-612E-411D-985F-38EFF190E5FC}" type="slidenum">
              <a:rPr lang="ru-RU" smtClean="0"/>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Фонетические  рассказы</a:t>
            </a:r>
            <a:endParaRPr lang="ru-RU" dirty="0"/>
          </a:p>
        </p:txBody>
      </p:sp>
      <p:sp>
        <p:nvSpPr>
          <p:cNvPr id="3" name="Подзаголовок 2"/>
          <p:cNvSpPr>
            <a:spLocks noGrp="1"/>
          </p:cNvSpPr>
          <p:nvPr>
            <p:ph type="subTitle" idx="1"/>
          </p:nvPr>
        </p:nvSpPr>
        <p:spPr>
          <a:xfrm>
            <a:off x="1371600" y="3886200"/>
            <a:ext cx="6400800" cy="828684"/>
          </a:xfrm>
        </p:spPr>
        <p:txBody>
          <a:bodyPr/>
          <a:lstStyle/>
          <a:p>
            <a:r>
              <a:rPr lang="ru-RU" dirty="0" smtClean="0"/>
              <a:t>Автоматизация звука </a:t>
            </a:r>
            <a:r>
              <a:rPr lang="en-US" dirty="0" smtClean="0"/>
              <a:t>[</a:t>
            </a:r>
            <a:r>
              <a:rPr lang="ru-RU" dirty="0" smtClean="0"/>
              <a:t>ЛЬ</a:t>
            </a:r>
            <a:r>
              <a:rPr lang="en-US" dirty="0" smtClean="0"/>
              <a:t>]</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428596" y="5143512"/>
            <a:ext cx="8286808" cy="14859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Юля и Оля были в саду. У Оли тяпка, у Юли лейка.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За домом липовая аллея. На аллее — лилии.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Оля наливает воду в лейку и подаёт Юле: «Юля, полей лилии!».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Юля поливает все лилии до одной! Юля и Оля любят свой сад.</a:t>
            </a:r>
            <a:endParaRPr lang="ru-RU" sz="1400" dirty="0" smtClean="0">
              <a:solidFill>
                <a:schemeClr val="tx1"/>
              </a:solidFill>
              <a:latin typeface="Arial" pitchFamily="34" charset="0"/>
              <a:cs typeface="Arial" pitchFamily="34" charset="0"/>
            </a:endParaRPr>
          </a:p>
        </p:txBody>
      </p:sp>
      <p:sp>
        <p:nvSpPr>
          <p:cNvPr id="13" name="Прямоугольник 12"/>
          <p:cNvSpPr/>
          <p:nvPr/>
        </p:nvSpPr>
        <p:spPr>
          <a:xfrm>
            <a:off x="3286116" y="214290"/>
            <a:ext cx="3490938" cy="2857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0"/>
              </a:spcBef>
              <a:spcAft>
                <a:spcPct val="0"/>
              </a:spcAft>
            </a:pPr>
            <a:r>
              <a:rPr kumimoji="0" lang="ru-RU" sz="1400" b="1" i="0" u="none" strike="noStrike" normalizeH="0" baseline="0" dirty="0" smtClean="0">
                <a:ln w="10541" cmpd="sng">
                  <a:solidFill>
                    <a:schemeClr val="tx1"/>
                  </a:solidFill>
                  <a:prstDash val="solid"/>
                </a:ln>
                <a:solidFill>
                  <a:sysClr val="windowText" lastClr="000000"/>
                </a:solidFill>
                <a:latin typeface="Arial" pitchFamily="34" charset="0"/>
                <a:cs typeface="Arial" pitchFamily="34" charset="0"/>
              </a:rPr>
              <a:t>9.</a:t>
            </a:r>
            <a:r>
              <a:rPr kumimoji="0" lang="ru-RU" sz="1400" b="1" i="0" u="none" strike="noStrike" normalizeH="0" dirty="0" smtClean="0">
                <a:ln w="10541" cmpd="sng">
                  <a:solidFill>
                    <a:schemeClr val="tx1"/>
                  </a:solidFill>
                  <a:prstDash val="solid"/>
                </a:ln>
                <a:solidFill>
                  <a:sysClr val="windowText" lastClr="000000"/>
                </a:solidFill>
                <a:latin typeface="Arial" pitchFamily="34" charset="0"/>
                <a:cs typeface="Arial" pitchFamily="34" charset="0"/>
              </a:rPr>
              <a:t> ЛИЛИИ.</a:t>
            </a:r>
            <a:endParaRPr kumimoji="0" lang="ru-RU" sz="1400" b="1" i="0" u="none" strike="noStrike" normalizeH="0" baseline="0" dirty="0" smtClean="0">
              <a:ln w="10541" cmpd="sng">
                <a:solidFill>
                  <a:schemeClr val="tx1"/>
                </a:solidFill>
                <a:prstDash val="solid"/>
              </a:ln>
              <a:solidFill>
                <a:sysClr val="windowText" lastClr="000000"/>
              </a:solidFill>
              <a:latin typeface="Arial" pitchFamily="34" charset="0"/>
              <a:cs typeface="Arial" pitchFamily="34" charset="0"/>
            </a:endParaRPr>
          </a:p>
        </p:txBody>
      </p:sp>
      <p:pic>
        <p:nvPicPr>
          <p:cNvPr id="2" name="Picture 2"/>
          <p:cNvPicPr>
            <a:picLocks noChangeAspect="1" noChangeArrowheads="1"/>
          </p:cNvPicPr>
          <p:nvPr/>
        </p:nvPicPr>
        <p:blipFill>
          <a:blip r:embed="rId2" cstate="screen">
            <a:lum contrast="24000"/>
          </a:blip>
          <a:srcRect/>
          <a:stretch>
            <a:fillRect/>
          </a:stretch>
        </p:blipFill>
        <p:spPr bwMode="auto">
          <a:xfrm>
            <a:off x="571472" y="714356"/>
            <a:ext cx="7929618" cy="4320000"/>
          </a:xfrm>
          <a:prstGeom prst="rect">
            <a:avLst/>
          </a:prstGeom>
          <a:noFill/>
          <a:ln w="9525">
            <a:noFill/>
            <a:miter lim="800000"/>
            <a:headEnd/>
            <a:tailEnd/>
          </a:ln>
        </p:spPr>
      </p:pic>
      <p:pic>
        <p:nvPicPr>
          <p:cNvPr id="1027" name="Picture 3"/>
          <p:cNvPicPr>
            <a:picLocks noChangeAspect="1" noChangeArrowheads="1"/>
          </p:cNvPicPr>
          <p:nvPr/>
        </p:nvPicPr>
        <p:blipFill>
          <a:blip r:embed="rId3" cstate="screen"/>
          <a:srcRect/>
          <a:stretch>
            <a:fillRect/>
          </a:stretch>
        </p:blipFill>
        <p:spPr bwMode="auto">
          <a:xfrm>
            <a:off x="214282" y="214290"/>
            <a:ext cx="2272334" cy="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428596" y="5143512"/>
            <a:ext cx="8286808" cy="14859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У Оли есть баба Люба. Баба Люба давно болеет.</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 Оленька пока маленькая, она не ходит в аптеку.</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 В аптеку ходит Олина мама. Оленька любит бабу Любу.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Оля подаёт больной бабе Любе кап­ли, таблетки, воду в бокале.</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 Как-то, увидев много таблеток на столике, Оленька заплакала и сказала:</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 «Бабуля! Я могу выпить за тебя все таблетки, только ты не болей!»</a:t>
            </a:r>
            <a:endParaRPr lang="ru-RU" sz="1400" dirty="0" smtClean="0">
              <a:solidFill>
                <a:schemeClr val="tx1"/>
              </a:solidFill>
              <a:latin typeface="Arial" pitchFamily="34" charset="0"/>
              <a:cs typeface="Arial" pitchFamily="34" charset="0"/>
            </a:endParaRPr>
          </a:p>
        </p:txBody>
      </p:sp>
      <p:sp>
        <p:nvSpPr>
          <p:cNvPr id="13" name="Прямоугольник 12"/>
          <p:cNvSpPr/>
          <p:nvPr/>
        </p:nvSpPr>
        <p:spPr>
          <a:xfrm>
            <a:off x="3286116" y="214290"/>
            <a:ext cx="3490938" cy="2857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0"/>
              </a:spcBef>
              <a:spcAft>
                <a:spcPct val="0"/>
              </a:spcAft>
            </a:pPr>
            <a:r>
              <a:rPr lang="ru-RU" sz="1400" b="1" dirty="0" smtClean="0">
                <a:ln w="10541" cmpd="sng">
                  <a:solidFill>
                    <a:schemeClr val="tx1"/>
                  </a:solidFill>
                  <a:prstDash val="solid"/>
                </a:ln>
                <a:solidFill>
                  <a:sysClr val="windowText" lastClr="000000"/>
                </a:solidFill>
                <a:latin typeface="Arial" pitchFamily="34" charset="0"/>
                <a:cs typeface="Arial" pitchFamily="34" charset="0"/>
              </a:rPr>
              <a:t>10. БАБА ЛЮБА</a:t>
            </a:r>
            <a:r>
              <a:rPr kumimoji="0" lang="ru-RU" sz="1400" b="1" i="0" u="none" strike="noStrike" normalizeH="0" dirty="0" smtClean="0">
                <a:ln w="10541" cmpd="sng">
                  <a:solidFill>
                    <a:schemeClr val="tx1"/>
                  </a:solidFill>
                  <a:prstDash val="solid"/>
                </a:ln>
                <a:solidFill>
                  <a:sysClr val="windowText" lastClr="000000"/>
                </a:solidFill>
                <a:latin typeface="Arial" pitchFamily="34" charset="0"/>
                <a:cs typeface="Arial" pitchFamily="34" charset="0"/>
              </a:rPr>
              <a:t>.</a:t>
            </a:r>
            <a:endParaRPr kumimoji="0" lang="ru-RU" sz="1400" b="1" i="0" u="none" strike="noStrike" normalizeH="0" baseline="0" dirty="0" smtClean="0">
              <a:ln w="10541" cmpd="sng">
                <a:solidFill>
                  <a:schemeClr val="tx1"/>
                </a:solidFill>
                <a:prstDash val="solid"/>
              </a:ln>
              <a:solidFill>
                <a:sysClr val="windowText" lastClr="000000"/>
              </a:solidFill>
              <a:latin typeface="Arial" pitchFamily="34" charset="0"/>
              <a:cs typeface="Arial" pitchFamily="34" charset="0"/>
            </a:endParaRPr>
          </a:p>
        </p:txBody>
      </p:sp>
      <p:pic>
        <p:nvPicPr>
          <p:cNvPr id="8194" name="Picture 2"/>
          <p:cNvPicPr>
            <a:picLocks noChangeAspect="1" noChangeArrowheads="1"/>
          </p:cNvPicPr>
          <p:nvPr/>
        </p:nvPicPr>
        <p:blipFill>
          <a:blip r:embed="rId2" cstate="screen">
            <a:lum contrast="12000"/>
          </a:blip>
          <a:srcRect/>
          <a:stretch>
            <a:fillRect/>
          </a:stretch>
        </p:blipFill>
        <p:spPr bwMode="auto">
          <a:xfrm>
            <a:off x="642910" y="714356"/>
            <a:ext cx="7402516" cy="4320000"/>
          </a:xfrm>
          <a:prstGeom prst="rect">
            <a:avLst/>
          </a:prstGeom>
          <a:noFill/>
          <a:ln w="9525">
            <a:noFill/>
            <a:miter lim="800000"/>
            <a:headEnd/>
            <a:tailEnd/>
          </a:ln>
        </p:spPr>
      </p:pic>
      <p:pic>
        <p:nvPicPr>
          <p:cNvPr id="8195" name="Picture 3"/>
          <p:cNvPicPr>
            <a:picLocks noChangeAspect="1" noChangeArrowheads="1"/>
          </p:cNvPicPr>
          <p:nvPr/>
        </p:nvPicPr>
        <p:blipFill>
          <a:blip r:embed="rId3" cstate="screen"/>
          <a:srcRect/>
          <a:stretch>
            <a:fillRect/>
          </a:stretch>
        </p:blipFill>
        <p:spPr bwMode="auto">
          <a:xfrm>
            <a:off x="285720" y="142852"/>
            <a:ext cx="2163143" cy="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428596" y="5000636"/>
            <a:ext cx="8286808" cy="162878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indent="539750" fontAlgn="base">
              <a:spcBef>
                <a:spcPct val="0"/>
              </a:spcBef>
              <a:spcAft>
                <a:spcPct val="0"/>
              </a:spcAft>
            </a:pPr>
            <a:r>
              <a:rPr lang="ru-RU" sz="1200" dirty="0" smtClean="0">
                <a:solidFill>
                  <a:schemeClr val="tx1"/>
                </a:solidFill>
                <a:latin typeface="Arial" pitchFamily="34" charset="0"/>
                <a:ea typeface="Times New Roman" pitchFamily="18" charset="0"/>
                <a:cs typeface="Times New Roman" pitchFamily="18" charset="0"/>
              </a:rPr>
              <a:t>Как-то летом Галя и Лида были в лесу. Они ходили по лесу, плели венки, искали землянику. </a:t>
            </a:r>
          </a:p>
          <a:p>
            <a:pPr lvl="0" indent="539750" fontAlgn="base">
              <a:spcBef>
                <a:spcPct val="0"/>
              </a:spcBef>
              <a:spcAft>
                <a:spcPct val="0"/>
              </a:spcAft>
            </a:pPr>
            <a:r>
              <a:rPr lang="ru-RU" sz="1200" dirty="0" smtClean="0">
                <a:solidFill>
                  <a:schemeClr val="tx1"/>
                </a:solidFill>
                <a:latin typeface="Arial" pitchFamily="34" charset="0"/>
                <a:ea typeface="Times New Roman" pitchFamily="18" charset="0"/>
                <a:cs typeface="Times New Roman" pitchFamily="18" charset="0"/>
              </a:rPr>
              <a:t>В лесу пели птицы, цвели полевые цветы. </a:t>
            </a:r>
          </a:p>
          <a:p>
            <a:pPr lvl="0" indent="539750" fontAlgn="base">
              <a:spcBef>
                <a:spcPct val="0"/>
              </a:spcBef>
              <a:spcAft>
                <a:spcPct val="0"/>
              </a:spcAft>
            </a:pPr>
            <a:r>
              <a:rPr lang="ru-RU" sz="1200" dirty="0" smtClean="0">
                <a:solidFill>
                  <a:schemeClr val="tx1"/>
                </a:solidFill>
                <a:latin typeface="Arial" pitchFamily="34" charset="0"/>
                <a:ea typeface="Times New Roman" pitchFamily="18" charset="0"/>
                <a:cs typeface="Times New Roman" pitchFamily="18" charset="0"/>
              </a:rPr>
              <a:t>Галя и Лида долго гуляли по лесу и заблудились. </a:t>
            </a:r>
          </a:p>
          <a:p>
            <a:pPr lvl="0" indent="539750" fontAlgn="base">
              <a:spcBef>
                <a:spcPct val="0"/>
              </a:spcBef>
              <a:spcAft>
                <a:spcPct val="0"/>
              </a:spcAft>
            </a:pPr>
            <a:r>
              <a:rPr lang="ru-RU" sz="1200" dirty="0" smtClean="0">
                <a:solidFill>
                  <a:schemeClr val="tx1"/>
                </a:solidFill>
                <a:latin typeface="Arial" pitchFamily="34" charset="0"/>
                <a:ea typeface="Times New Roman" pitchFamily="18" charset="0"/>
                <a:cs typeface="Times New Roman" pitchFamily="18" charset="0"/>
              </a:rPr>
              <a:t>Тут дети вспомнили о мобильном телефоне. </a:t>
            </a:r>
          </a:p>
          <a:p>
            <a:pPr lvl="0" indent="539750" fontAlgn="base">
              <a:spcBef>
                <a:spcPct val="0"/>
              </a:spcBef>
              <a:spcAft>
                <a:spcPct val="0"/>
              </a:spcAft>
            </a:pPr>
            <a:r>
              <a:rPr lang="ru-RU" sz="1200" dirty="0" smtClean="0">
                <a:solidFill>
                  <a:schemeClr val="tx1"/>
                </a:solidFill>
                <a:latin typeface="Arial" pitchFamily="34" charset="0"/>
                <a:ea typeface="Times New Roman" pitchFamily="18" charset="0"/>
                <a:cs typeface="Times New Roman" pitchFamily="18" charset="0"/>
              </a:rPr>
              <a:t>Они позвонили домой, Лидиному папе. </a:t>
            </a:r>
          </a:p>
          <a:p>
            <a:pPr lvl="0" indent="539750" fontAlgn="base">
              <a:spcBef>
                <a:spcPct val="0"/>
              </a:spcBef>
              <a:spcAft>
                <a:spcPct val="0"/>
              </a:spcAft>
            </a:pPr>
            <a:r>
              <a:rPr lang="ru-RU" sz="1200" dirty="0" smtClean="0">
                <a:solidFill>
                  <a:schemeClr val="tx1"/>
                </a:solidFill>
                <a:latin typeface="Arial" pitchFamily="34" charset="0"/>
                <a:ea typeface="Times New Roman" pitchFamily="18" charset="0"/>
                <a:cs typeface="Times New Roman" pitchFamily="18" charset="0"/>
              </a:rPr>
              <a:t>Папа доехал до леса на автомобиле и стал сигналить... </a:t>
            </a:r>
          </a:p>
          <a:p>
            <a:pPr lvl="0" indent="539750" fontAlgn="base">
              <a:spcBef>
                <a:spcPct val="0"/>
              </a:spcBef>
              <a:spcAft>
                <a:spcPct val="0"/>
              </a:spcAft>
            </a:pPr>
            <a:r>
              <a:rPr lang="ru-RU" sz="1200" dirty="0" smtClean="0">
                <a:solidFill>
                  <a:schemeClr val="tx1"/>
                </a:solidFill>
                <a:latin typeface="Arial" pitchFamily="34" charset="0"/>
                <a:ea typeface="Times New Roman" pitchFamily="18" charset="0"/>
                <a:cs typeface="Times New Roman" pitchFamily="18" charset="0"/>
              </a:rPr>
              <a:t>Так Галю и Лиду спас мобильный телефон.</a:t>
            </a:r>
            <a:endParaRPr lang="ru-RU" sz="1200" dirty="0" smtClean="0">
              <a:solidFill>
                <a:schemeClr val="tx1"/>
              </a:solidFill>
              <a:latin typeface="Arial" pitchFamily="34" charset="0"/>
              <a:cs typeface="Arial" pitchFamily="34" charset="0"/>
            </a:endParaRPr>
          </a:p>
        </p:txBody>
      </p:sp>
      <p:sp>
        <p:nvSpPr>
          <p:cNvPr id="13" name="Прямоугольник 12"/>
          <p:cNvSpPr/>
          <p:nvPr/>
        </p:nvSpPr>
        <p:spPr>
          <a:xfrm>
            <a:off x="3286116" y="214290"/>
            <a:ext cx="3490938" cy="2857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0"/>
              </a:spcBef>
              <a:spcAft>
                <a:spcPct val="0"/>
              </a:spcAft>
            </a:pPr>
            <a:r>
              <a:rPr lang="ru-RU" sz="1400" b="1" dirty="0" smtClean="0">
                <a:ln w="10541" cmpd="sng">
                  <a:solidFill>
                    <a:schemeClr val="tx1"/>
                  </a:solidFill>
                  <a:prstDash val="solid"/>
                </a:ln>
                <a:solidFill>
                  <a:sysClr val="windowText" lastClr="000000"/>
                </a:solidFill>
                <a:latin typeface="Arial" pitchFamily="34" charset="0"/>
                <a:cs typeface="Arial" pitchFamily="34" charset="0"/>
              </a:rPr>
              <a:t>11 МОБИЛЬНЫЙ ТЕЛЕФОН</a:t>
            </a:r>
            <a:r>
              <a:rPr kumimoji="0" lang="ru-RU" sz="1400" b="1" i="0" u="none" strike="noStrike" normalizeH="0" dirty="0" smtClean="0">
                <a:ln w="10541" cmpd="sng">
                  <a:solidFill>
                    <a:schemeClr val="tx1"/>
                  </a:solidFill>
                  <a:prstDash val="solid"/>
                </a:ln>
                <a:solidFill>
                  <a:sysClr val="windowText" lastClr="000000"/>
                </a:solidFill>
                <a:latin typeface="Arial" pitchFamily="34" charset="0"/>
                <a:cs typeface="Arial" pitchFamily="34" charset="0"/>
              </a:rPr>
              <a:t>.</a:t>
            </a:r>
            <a:endParaRPr kumimoji="0" lang="ru-RU" sz="1400" b="1" i="0" u="none" strike="noStrike" normalizeH="0" baseline="0" dirty="0" smtClean="0">
              <a:ln w="10541" cmpd="sng">
                <a:solidFill>
                  <a:schemeClr val="tx1"/>
                </a:solidFill>
                <a:prstDash val="solid"/>
              </a:ln>
              <a:solidFill>
                <a:sysClr val="windowText" lastClr="000000"/>
              </a:solidFill>
              <a:latin typeface="Arial" pitchFamily="34" charset="0"/>
              <a:cs typeface="Arial" pitchFamily="34" charset="0"/>
            </a:endParaRPr>
          </a:p>
        </p:txBody>
      </p:sp>
      <p:pic>
        <p:nvPicPr>
          <p:cNvPr id="7170" name="Picture 2"/>
          <p:cNvPicPr>
            <a:picLocks noChangeAspect="1" noChangeArrowheads="1"/>
          </p:cNvPicPr>
          <p:nvPr/>
        </p:nvPicPr>
        <p:blipFill>
          <a:blip r:embed="rId2" cstate="screen">
            <a:lum contrast="18000"/>
          </a:blip>
          <a:srcRect/>
          <a:stretch>
            <a:fillRect/>
          </a:stretch>
        </p:blipFill>
        <p:spPr bwMode="auto">
          <a:xfrm>
            <a:off x="857226" y="785794"/>
            <a:ext cx="6974730" cy="4176000"/>
          </a:xfrm>
          <a:prstGeom prst="rect">
            <a:avLst/>
          </a:prstGeom>
          <a:noFill/>
          <a:ln w="9525">
            <a:noFill/>
            <a:miter lim="800000"/>
            <a:headEnd/>
            <a:tailEnd/>
          </a:ln>
        </p:spPr>
      </p:pic>
      <p:pic>
        <p:nvPicPr>
          <p:cNvPr id="7171" name="Picture 3"/>
          <p:cNvPicPr>
            <a:picLocks noChangeAspect="1" noChangeArrowheads="1"/>
          </p:cNvPicPr>
          <p:nvPr/>
        </p:nvPicPr>
        <p:blipFill>
          <a:blip r:embed="rId3" cstate="screen"/>
          <a:srcRect/>
          <a:stretch>
            <a:fillRect/>
          </a:stretch>
        </p:blipFill>
        <p:spPr bwMode="auto">
          <a:xfrm>
            <a:off x="285720" y="214290"/>
            <a:ext cx="2428892" cy="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428596" y="5143512"/>
            <a:ext cx="8286808" cy="14859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Коля и Лёня ехали в лифте. Внезапно свет погас и лифт оста­новился.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Кабина застыла на месте.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Дети оказались в полной тем­ноте, одни в маленькой тесной кабине.</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 Коля и Лёня испугались. Они стали звать соседей.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Тут свет вспыхнул, и кабина поехала.</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 Но несколько минут в тёмном лифте показались детям удивительно длинными.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Прямоугольник 12"/>
          <p:cNvSpPr/>
          <p:nvPr/>
        </p:nvSpPr>
        <p:spPr>
          <a:xfrm>
            <a:off x="3286116" y="214290"/>
            <a:ext cx="3490938" cy="2857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0"/>
              </a:spcBef>
              <a:spcAft>
                <a:spcPct val="0"/>
              </a:spcAft>
            </a:pPr>
            <a:r>
              <a:rPr kumimoji="0" lang="ru-RU" sz="1400" b="1" i="0" u="none" strike="noStrike" normalizeH="0" dirty="0" smtClean="0">
                <a:ln w="10541" cmpd="sng">
                  <a:solidFill>
                    <a:schemeClr val="tx1"/>
                  </a:solidFill>
                  <a:prstDash val="solid"/>
                </a:ln>
                <a:solidFill>
                  <a:sysClr val="windowText" lastClr="000000"/>
                </a:solidFill>
                <a:latin typeface="Arial" pitchFamily="34" charset="0"/>
                <a:cs typeface="Arial" pitchFamily="34" charset="0"/>
              </a:rPr>
              <a:t>12. В ЛИФТЕ.</a:t>
            </a:r>
            <a:endParaRPr kumimoji="0" lang="ru-RU" sz="1400" b="1" i="0" u="none" strike="noStrike" normalizeH="0" baseline="0" dirty="0" smtClean="0">
              <a:ln w="10541" cmpd="sng">
                <a:solidFill>
                  <a:schemeClr val="tx1"/>
                </a:solidFill>
                <a:prstDash val="solid"/>
              </a:ln>
              <a:solidFill>
                <a:sysClr val="windowText" lastClr="000000"/>
              </a:solidFill>
              <a:latin typeface="Arial" pitchFamily="34" charset="0"/>
              <a:cs typeface="Arial" pitchFamily="34" charset="0"/>
            </a:endParaRPr>
          </a:p>
        </p:txBody>
      </p:sp>
      <p:pic>
        <p:nvPicPr>
          <p:cNvPr id="2" name="Picture 2"/>
          <p:cNvPicPr>
            <a:picLocks noChangeAspect="1" noChangeArrowheads="1"/>
          </p:cNvPicPr>
          <p:nvPr/>
        </p:nvPicPr>
        <p:blipFill>
          <a:blip r:embed="rId2" cstate="screen">
            <a:lum contrast="12000"/>
          </a:blip>
          <a:srcRect/>
          <a:stretch>
            <a:fillRect/>
          </a:stretch>
        </p:blipFill>
        <p:spPr bwMode="auto">
          <a:xfrm>
            <a:off x="1071538" y="785794"/>
            <a:ext cx="7072362" cy="4320000"/>
          </a:xfrm>
          <a:prstGeom prst="rect">
            <a:avLst/>
          </a:prstGeom>
          <a:noFill/>
          <a:ln w="9525">
            <a:noFill/>
            <a:miter lim="800000"/>
            <a:headEnd/>
            <a:tailEnd/>
          </a:ln>
        </p:spPr>
      </p:pic>
      <p:pic>
        <p:nvPicPr>
          <p:cNvPr id="1027" name="Picture 3"/>
          <p:cNvPicPr>
            <a:picLocks noChangeAspect="1" noChangeArrowheads="1"/>
          </p:cNvPicPr>
          <p:nvPr/>
        </p:nvPicPr>
        <p:blipFill>
          <a:blip r:embed="rId3" cstate="screen"/>
          <a:srcRect/>
          <a:stretch>
            <a:fillRect/>
          </a:stretch>
        </p:blipFill>
        <p:spPr bwMode="auto">
          <a:xfrm>
            <a:off x="0" y="214290"/>
            <a:ext cx="2643174" cy="540000"/>
          </a:xfrm>
          <a:prstGeom prst="rect">
            <a:avLst/>
          </a:prstGeom>
          <a:noFill/>
          <a:ln w="9525">
            <a:noFill/>
            <a:miter lim="800000"/>
            <a:headEnd/>
            <a:tailEnd/>
          </a:ln>
        </p:spPr>
      </p:pic>
      <p:sp>
        <p:nvSpPr>
          <p:cNvPr id="1028" name="Rectangle 4"/>
          <p:cNvSpPr>
            <a:spLocks noChangeArrowheads="1"/>
          </p:cNvSpPr>
          <p:nvPr/>
        </p:nvSpPr>
        <p:spPr bwMode="auto">
          <a:xfrm>
            <a:off x="-285784" y="1857364"/>
            <a:ext cx="79380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428596" y="5000636"/>
            <a:ext cx="8286808" cy="162878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indent="539750" fontAlgn="base">
              <a:spcBef>
                <a:spcPct val="0"/>
              </a:spcBef>
              <a:spcAft>
                <a:spcPct val="0"/>
              </a:spcAft>
            </a:pPr>
            <a:endParaRPr lang="ru-RU" sz="1400" dirty="0" smtClean="0">
              <a:solidFill>
                <a:schemeClr val="tx1"/>
              </a:solidFill>
              <a:latin typeface="Arial" pitchFamily="34" charset="0"/>
              <a:ea typeface="Times New Roman" pitchFamily="18" charset="0"/>
              <a:cs typeface="Times New Roman" pitchFamily="18" charset="0"/>
            </a:endParaRP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Как-то летом Лида и Лена отдыхали у бабы Гали. Они посели­лись в избе и спали на мягком сене. Днём Лида и Лена гуляли с телятами или ходили в лес. В лесу они ели малину, наблюдали за лисятами, купались в маленьком водопаде. Когда темнело, дети пили молоко с хлебом и мгновенно засыпали. Дни летели за днями и слились в неделю. Всего семь дней были Лена и Лида в далёком селе. Но какой длинной показалась им эта неделя!</a:t>
            </a:r>
            <a:endParaRPr lang="ru-RU" sz="600" dirty="0" smtClean="0">
              <a:solidFill>
                <a:schemeClr val="tx1"/>
              </a:solidFill>
              <a:latin typeface="Arial" pitchFamily="34" charset="0"/>
              <a:cs typeface="Arial" pitchFamily="34" charset="0"/>
            </a:endParaRPr>
          </a:p>
        </p:txBody>
      </p:sp>
      <p:sp>
        <p:nvSpPr>
          <p:cNvPr id="13" name="Прямоугольник 12"/>
          <p:cNvSpPr/>
          <p:nvPr/>
        </p:nvSpPr>
        <p:spPr>
          <a:xfrm>
            <a:off x="3286116" y="214290"/>
            <a:ext cx="3490938" cy="2857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0"/>
              </a:spcBef>
              <a:spcAft>
                <a:spcPct val="0"/>
              </a:spcAft>
            </a:pPr>
            <a:r>
              <a:rPr lang="ru-RU" sz="1400" b="1" dirty="0" smtClean="0">
                <a:ln w="10541" cmpd="sng">
                  <a:solidFill>
                    <a:schemeClr val="tx1"/>
                  </a:solidFill>
                  <a:prstDash val="solid"/>
                </a:ln>
                <a:solidFill>
                  <a:sysClr val="windowText" lastClr="000000"/>
                </a:solidFill>
                <a:latin typeface="Arial" pitchFamily="34" charset="0"/>
                <a:cs typeface="Arial" pitchFamily="34" charset="0"/>
              </a:rPr>
              <a:t>13. ДЛИННАЯ НЕДЕЛЯ</a:t>
            </a:r>
            <a:r>
              <a:rPr kumimoji="0" lang="ru-RU" sz="1400" b="1" i="0" u="none" strike="noStrike" normalizeH="0" dirty="0" smtClean="0">
                <a:ln w="10541" cmpd="sng">
                  <a:solidFill>
                    <a:schemeClr val="tx1"/>
                  </a:solidFill>
                  <a:prstDash val="solid"/>
                </a:ln>
                <a:solidFill>
                  <a:sysClr val="windowText" lastClr="000000"/>
                </a:solidFill>
                <a:latin typeface="Arial" pitchFamily="34" charset="0"/>
                <a:cs typeface="Arial" pitchFamily="34" charset="0"/>
              </a:rPr>
              <a:t>.</a:t>
            </a:r>
            <a:endParaRPr kumimoji="0" lang="ru-RU" sz="1400" b="1" i="0" u="none" strike="noStrike" normalizeH="0" baseline="0" dirty="0" smtClean="0">
              <a:ln w="10541" cmpd="sng">
                <a:solidFill>
                  <a:schemeClr val="tx1"/>
                </a:solidFill>
                <a:prstDash val="solid"/>
              </a:ln>
              <a:solidFill>
                <a:sysClr val="windowText" lastClr="000000"/>
              </a:solidFill>
              <a:latin typeface="Arial" pitchFamily="34" charset="0"/>
              <a:cs typeface="Arial" pitchFamily="34" charset="0"/>
            </a:endParaRPr>
          </a:p>
        </p:txBody>
      </p:sp>
      <p:pic>
        <p:nvPicPr>
          <p:cNvPr id="5121" name="Picture 1"/>
          <p:cNvPicPr>
            <a:picLocks noChangeAspect="1" noChangeArrowheads="1"/>
          </p:cNvPicPr>
          <p:nvPr/>
        </p:nvPicPr>
        <p:blipFill>
          <a:blip r:embed="rId2" cstate="screen">
            <a:lum contrast="24000"/>
          </a:blip>
          <a:srcRect/>
          <a:stretch>
            <a:fillRect/>
          </a:stretch>
        </p:blipFill>
        <p:spPr bwMode="auto">
          <a:xfrm>
            <a:off x="642910" y="642918"/>
            <a:ext cx="7929618" cy="4320000"/>
          </a:xfrm>
          <a:prstGeom prst="rect">
            <a:avLst/>
          </a:prstGeom>
          <a:noFill/>
          <a:ln w="9525">
            <a:noFill/>
            <a:miter lim="800000"/>
            <a:headEnd/>
            <a:tailEnd/>
          </a:ln>
        </p:spPr>
      </p:pic>
      <p:pic>
        <p:nvPicPr>
          <p:cNvPr id="5122" name="Picture 2"/>
          <p:cNvPicPr>
            <a:picLocks noChangeAspect="1" noChangeArrowheads="1"/>
          </p:cNvPicPr>
          <p:nvPr/>
        </p:nvPicPr>
        <p:blipFill>
          <a:blip r:embed="rId3"/>
          <a:srcRect b="16263"/>
          <a:stretch>
            <a:fillRect/>
          </a:stretch>
        </p:blipFill>
        <p:spPr bwMode="auto">
          <a:xfrm>
            <a:off x="214282" y="214290"/>
            <a:ext cx="2714644" cy="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428596" y="4929197"/>
            <a:ext cx="8286808" cy="179515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Как-то близнецы Толя и Коля летели на самолёте в </a:t>
            </a:r>
            <a:r>
              <a:rPr lang="ru-RU" sz="1400" dirty="0" err="1" smtClean="0">
                <a:solidFill>
                  <a:schemeClr val="tx1"/>
                </a:solidFill>
                <a:latin typeface="Arial" pitchFamily="34" charset="0"/>
                <a:ea typeface="Times New Roman" pitchFamily="18" charset="0"/>
                <a:cs typeface="Times New Roman" pitchFamily="18" charset="0"/>
              </a:rPr>
              <a:t>Анталию</a:t>
            </a:r>
            <a:r>
              <a:rPr lang="ru-RU" sz="1400" dirty="0" smtClean="0">
                <a:solidFill>
                  <a:schemeClr val="tx1"/>
                </a:solidFill>
                <a:latin typeface="Arial" pitchFamily="34" charset="0"/>
                <a:ea typeface="Times New Roman" pitchFamily="18" charset="0"/>
                <a:cs typeface="Times New Roman" pitchFamily="18" charset="0"/>
              </a:rPr>
              <a:t>. С ними была их мама, Лидия </a:t>
            </a:r>
            <a:r>
              <a:rPr lang="ru-RU" sz="1400" dirty="0" err="1" smtClean="0">
                <a:solidFill>
                  <a:schemeClr val="tx1"/>
                </a:solidFill>
                <a:latin typeface="Arial" pitchFamily="34" charset="0"/>
                <a:ea typeface="Times New Roman" pitchFamily="18" charset="0"/>
                <a:cs typeface="Times New Roman" pitchFamily="18" charset="0"/>
              </a:rPr>
              <a:t>Анатольевна.Толя</a:t>
            </a:r>
            <a:r>
              <a:rPr lang="ru-RU" sz="1400" dirty="0" smtClean="0">
                <a:solidFill>
                  <a:schemeClr val="tx1"/>
                </a:solidFill>
                <a:latin typeface="Arial" pitchFamily="34" charset="0"/>
                <a:ea typeface="Times New Roman" pitchFamily="18" charset="0"/>
                <a:cs typeface="Times New Roman" pitchFamily="18" charset="0"/>
              </a:rPr>
              <a:t> и Коля вели себя неспокойно: много бегали, без умолку хохотали. Они то и дело снимали с головы свои панамки, подкидывали их и попадали в соседей по салону. Мама пыталась остановить детей, но Толя и Коля не хотели успокаиваться. Все в самолёте были недовольны поведением близнецов. Полёт длился долго, дети устали, и, наконец, уснули. Когда самолёт опустился на землю, все люди стали покидать салон на удивление тихо. Видимо, люди не хотели будить невоспитанных близнецов.</a:t>
            </a:r>
            <a:endParaRPr lang="ru-RU" sz="1400" dirty="0" smtClean="0">
              <a:solidFill>
                <a:schemeClr val="tx1"/>
              </a:solidFill>
              <a:latin typeface="Arial" pitchFamily="34" charset="0"/>
              <a:cs typeface="Arial" pitchFamily="34" charset="0"/>
            </a:endParaRPr>
          </a:p>
        </p:txBody>
      </p:sp>
      <p:sp>
        <p:nvSpPr>
          <p:cNvPr id="13" name="Прямоугольник 12"/>
          <p:cNvSpPr/>
          <p:nvPr/>
        </p:nvSpPr>
        <p:spPr>
          <a:xfrm>
            <a:off x="3286116" y="214290"/>
            <a:ext cx="3490938" cy="2857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0"/>
              </a:spcBef>
              <a:spcAft>
                <a:spcPct val="0"/>
              </a:spcAft>
            </a:pPr>
            <a:r>
              <a:rPr kumimoji="0" lang="ru-RU" sz="1400" b="1" i="0" u="none" strike="noStrike" normalizeH="0" dirty="0" smtClean="0">
                <a:ln w="10541" cmpd="sng">
                  <a:solidFill>
                    <a:schemeClr val="tx1"/>
                  </a:solidFill>
                  <a:prstDash val="solid"/>
                </a:ln>
                <a:solidFill>
                  <a:sysClr val="windowText" lastClr="000000"/>
                </a:solidFill>
                <a:latin typeface="Arial" pitchFamily="34" charset="0"/>
                <a:cs typeface="Arial" pitchFamily="34" charset="0"/>
              </a:rPr>
              <a:t>14. В САМОЛЁТЕ.</a:t>
            </a:r>
            <a:endParaRPr kumimoji="0" lang="ru-RU" sz="1400" b="1" i="0" u="none" strike="noStrike" normalizeH="0" baseline="0" dirty="0" smtClean="0">
              <a:ln w="10541" cmpd="sng">
                <a:solidFill>
                  <a:schemeClr val="tx1"/>
                </a:solidFill>
                <a:prstDash val="solid"/>
              </a:ln>
              <a:solidFill>
                <a:sysClr val="windowText" lastClr="000000"/>
              </a:solidFill>
              <a:latin typeface="Arial" pitchFamily="34" charset="0"/>
              <a:cs typeface="Arial" pitchFamily="34" charset="0"/>
            </a:endParaRPr>
          </a:p>
        </p:txBody>
      </p:sp>
      <p:pic>
        <p:nvPicPr>
          <p:cNvPr id="4097" name="Picture 1"/>
          <p:cNvPicPr>
            <a:picLocks noChangeAspect="1" noChangeArrowheads="1"/>
          </p:cNvPicPr>
          <p:nvPr/>
        </p:nvPicPr>
        <p:blipFill>
          <a:blip r:embed="rId2" cstate="screen">
            <a:lum contrast="30000"/>
          </a:blip>
          <a:srcRect/>
          <a:stretch>
            <a:fillRect/>
          </a:stretch>
        </p:blipFill>
        <p:spPr bwMode="auto">
          <a:xfrm>
            <a:off x="642910" y="500042"/>
            <a:ext cx="7500990" cy="43200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b="18395"/>
          <a:stretch>
            <a:fillRect/>
          </a:stretch>
        </p:blipFill>
        <p:spPr bwMode="auto">
          <a:xfrm>
            <a:off x="214282" y="214290"/>
            <a:ext cx="2285971" cy="3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9" name="Прямоугольник 8"/>
          <p:cNvSpPr/>
          <p:nvPr/>
        </p:nvSpPr>
        <p:spPr>
          <a:xfrm>
            <a:off x="428596" y="5143512"/>
            <a:ext cx="8286808" cy="14859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Много</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лет</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люди</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на</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Земле</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возделывают</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лён</a:t>
            </a:r>
            <a:r>
              <a:rPr lang="ru-RU" sz="1400" dirty="0" smtClean="0">
                <a:solidFill>
                  <a:schemeClr val="tx1"/>
                </a:solidFill>
                <a:latin typeface="Arial" pitchFamily="34" charset="0"/>
                <a:ea typeface="Times New Roman" pitchFamily="18" charset="0"/>
                <a:cs typeface="Arial" pitchFamily="34" charset="0"/>
              </a:rPr>
              <a:t>.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Из</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волокон</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льна делают</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нитки</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и</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ткани</a:t>
            </a:r>
            <a:r>
              <a:rPr lang="ru-RU" sz="1400" dirty="0" smtClean="0">
                <a:solidFill>
                  <a:schemeClr val="tx1"/>
                </a:solidFill>
                <a:latin typeface="Arial" pitchFamily="34" charset="0"/>
                <a:ea typeface="Times New Roman" pitchFamily="18" charset="0"/>
                <a:cs typeface="Arial" pitchFamily="34" charset="0"/>
              </a:rPr>
              <a:t>.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Льняные</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ткани</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легко</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впитывают</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влагу</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и легко</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высыхают</a:t>
            </a:r>
            <a:r>
              <a:rPr lang="ru-RU" sz="1400" dirty="0" smtClean="0">
                <a:solidFill>
                  <a:schemeClr val="tx1"/>
                </a:solidFill>
                <a:latin typeface="Arial" pitchFamily="34" charset="0"/>
                <a:ea typeface="Times New Roman" pitchFamily="18" charset="0"/>
                <a:cs typeface="Arial" pitchFamily="34" charset="0"/>
              </a:rPr>
              <a:t>.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Из</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льна</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делают</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масло</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Его</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выдавливают</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из льняных</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семян</a:t>
            </a:r>
            <a:r>
              <a:rPr lang="ru-RU" sz="1400" dirty="0" smtClean="0">
                <a:solidFill>
                  <a:schemeClr val="tx1"/>
                </a:solidFill>
                <a:latin typeface="Arial" pitchFamily="34" charset="0"/>
                <a:ea typeface="Times New Roman" pitchFamily="18" charset="0"/>
                <a:cs typeface="Arial" pitchFamily="34" charset="0"/>
              </a:rPr>
              <a:t>.</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Льняное</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масло</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входит</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в</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состав</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олифы</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и</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мыла</a:t>
            </a:r>
            <a:r>
              <a:rPr lang="ru-RU" sz="1400" dirty="0" smtClean="0">
                <a:solidFill>
                  <a:schemeClr val="tx1"/>
                </a:solidFill>
                <a:latin typeface="Arial" pitchFamily="34" charset="0"/>
                <a:ea typeface="Times New Roman" pitchFamily="18" charset="0"/>
                <a:cs typeface="Arial" pitchFamily="34" charset="0"/>
              </a:rPr>
              <a:t>.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Льняное</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масло</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необходимо</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для</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изготовления</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клеёнки</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и</a:t>
            </a:r>
            <a:r>
              <a:rPr lang="ru-RU" sz="1400" dirty="0" smtClean="0">
                <a:solidFill>
                  <a:schemeClr val="tx1"/>
                </a:solidFill>
                <a:latin typeface="Arial" pitchFamily="34" charset="0"/>
                <a:ea typeface="Times New Roman" pitchFamily="18" charset="0"/>
                <a:cs typeface="Arial" pitchFamily="34" charset="0"/>
              </a:rPr>
              <a:t> </a:t>
            </a:r>
            <a:r>
              <a:rPr lang="ru-RU" sz="1400" dirty="0" smtClean="0">
                <a:solidFill>
                  <a:schemeClr val="tx1"/>
                </a:solidFill>
                <a:latin typeface="Arial" pitchFamily="34" charset="0"/>
                <a:ea typeface="Times New Roman" pitchFamily="18" charset="0"/>
                <a:cs typeface="Times New Roman" pitchFamily="18" charset="0"/>
              </a:rPr>
              <a:t>линолеума</a:t>
            </a:r>
            <a:r>
              <a:rPr lang="ru-RU" sz="1400" dirty="0" smtClean="0">
                <a:solidFill>
                  <a:schemeClr val="tx1"/>
                </a:solidFill>
                <a:latin typeface="Arial" pitchFamily="34" charset="0"/>
                <a:ea typeface="Times New Roman" pitchFamily="18" charset="0"/>
                <a:cs typeface="Arial" pitchFamily="34" charset="0"/>
              </a:rPr>
              <a:t>.</a:t>
            </a:r>
            <a:endParaRPr lang="ru-RU" sz="1400" dirty="0" smtClean="0">
              <a:solidFill>
                <a:schemeClr val="tx1"/>
              </a:solidFill>
              <a:latin typeface="Arial" pitchFamily="34" charset="0"/>
              <a:cs typeface="Arial" pitchFamily="34" charset="0"/>
            </a:endParaRPr>
          </a:p>
        </p:txBody>
      </p:sp>
      <p:sp>
        <p:nvSpPr>
          <p:cNvPr id="13" name="Прямоугольник 12"/>
          <p:cNvSpPr/>
          <p:nvPr/>
        </p:nvSpPr>
        <p:spPr>
          <a:xfrm>
            <a:off x="3286116" y="214290"/>
            <a:ext cx="3490938" cy="2857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0"/>
              </a:spcBef>
              <a:spcAft>
                <a:spcPct val="0"/>
              </a:spcAft>
            </a:pPr>
            <a:r>
              <a:rPr lang="ru-RU" sz="1400" b="1" baseline="0" dirty="0" smtClean="0">
                <a:ln w="10541" cmpd="sng">
                  <a:solidFill>
                    <a:schemeClr val="tx1"/>
                  </a:solidFill>
                  <a:prstDash val="solid"/>
                </a:ln>
                <a:solidFill>
                  <a:sysClr val="windowText" lastClr="000000"/>
                </a:solidFill>
                <a:latin typeface="Arial" pitchFamily="34" charset="0"/>
                <a:cs typeface="Arial" pitchFamily="34" charset="0"/>
              </a:rPr>
              <a:t>15.</a:t>
            </a:r>
            <a:r>
              <a:rPr lang="ru-RU" sz="1400" b="1" dirty="0" smtClean="0">
                <a:ln w="10541" cmpd="sng">
                  <a:solidFill>
                    <a:schemeClr val="tx1"/>
                  </a:solidFill>
                  <a:prstDash val="solid"/>
                </a:ln>
                <a:solidFill>
                  <a:sysClr val="windowText" lastClr="000000"/>
                </a:solidFill>
                <a:latin typeface="Arial" pitchFamily="34" charset="0"/>
                <a:cs typeface="Arial" pitchFamily="34" charset="0"/>
              </a:rPr>
              <a:t> ЛЁН.</a:t>
            </a:r>
            <a:endParaRPr kumimoji="0" lang="ru-RU" sz="1400" b="1" i="0" u="none" strike="noStrike" normalizeH="0" baseline="0" dirty="0" smtClean="0">
              <a:ln w="10541" cmpd="sng">
                <a:solidFill>
                  <a:schemeClr val="tx1"/>
                </a:solidFill>
                <a:prstDash val="solid"/>
              </a:ln>
              <a:solidFill>
                <a:sysClr val="windowText" lastClr="000000"/>
              </a:solidFill>
              <a:latin typeface="Arial" pitchFamily="34" charset="0"/>
              <a:cs typeface="Arial" pitchFamily="34" charset="0"/>
            </a:endParaRPr>
          </a:p>
        </p:txBody>
      </p:sp>
      <p:pic>
        <p:nvPicPr>
          <p:cNvPr id="3073" name="Picture 1"/>
          <p:cNvPicPr>
            <a:picLocks noChangeAspect="1" noChangeArrowheads="1"/>
          </p:cNvPicPr>
          <p:nvPr/>
        </p:nvPicPr>
        <p:blipFill>
          <a:blip r:embed="rId2" cstate="screen">
            <a:lum contrast="36000"/>
          </a:blip>
          <a:srcRect/>
          <a:stretch>
            <a:fillRect/>
          </a:stretch>
        </p:blipFill>
        <p:spPr bwMode="auto">
          <a:xfrm>
            <a:off x="1071538" y="642918"/>
            <a:ext cx="7286676" cy="432000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b="17086"/>
          <a:stretch>
            <a:fillRect/>
          </a:stretch>
        </p:blipFill>
        <p:spPr bwMode="auto">
          <a:xfrm>
            <a:off x="214282" y="214290"/>
            <a:ext cx="2500330" cy="3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Lenovo\Desktop\img16.jpg"/>
          <p:cNvPicPr>
            <a:picLocks noChangeAspect="1" noChangeArrowheads="1"/>
          </p:cNvPicPr>
          <p:nvPr/>
        </p:nvPicPr>
        <p:blipFill>
          <a:blip r:embed="rId2"/>
          <a:srcRect/>
          <a:stretch>
            <a:fillRect/>
          </a:stretch>
        </p:blipFill>
        <p:spPr bwMode="auto">
          <a:xfrm>
            <a:off x="1928794" y="2000240"/>
            <a:ext cx="5429288" cy="4214842"/>
          </a:xfrm>
          <a:prstGeom prst="ellipse">
            <a:avLst/>
          </a:prstGeom>
          <a:ln w="63500" cap="rnd">
            <a:solidFill>
              <a:schemeClr val="accent6"/>
            </a:solidFill>
          </a:ln>
          <a:effectLst>
            <a:glow rad="228600">
              <a:schemeClr val="accent6">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Прямоугольник 2"/>
          <p:cNvSpPr/>
          <p:nvPr/>
        </p:nvSpPr>
        <p:spPr>
          <a:xfrm>
            <a:off x="1857356" y="714356"/>
            <a:ext cx="5500726"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Молодец!!!</a:t>
            </a:r>
            <a:endParaRPr lang="ru-RU"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9" name="Прямоугольник 8"/>
          <p:cNvSpPr/>
          <p:nvPr/>
        </p:nvSpPr>
        <p:spPr>
          <a:xfrm>
            <a:off x="428596" y="5143512"/>
            <a:ext cx="8286808" cy="14859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ru-RU" sz="1400" dirty="0" smtClean="0"/>
              <a:t>Мама Лена готовит обед на кухне. </a:t>
            </a:r>
          </a:p>
          <a:p>
            <a:r>
              <a:rPr lang="ru-RU" sz="1400" dirty="0" smtClean="0"/>
              <a:t>А дети: Толя, Галя и Коля — в комнате. </a:t>
            </a:r>
          </a:p>
          <a:p>
            <a:r>
              <a:rPr lang="ru-RU" sz="1400" dirty="0" smtClean="0"/>
              <a:t>У </a:t>
            </a:r>
            <a:r>
              <a:rPr lang="ru-RU" sz="1400" smtClean="0"/>
              <a:t>детей  глина</a:t>
            </a:r>
            <a:r>
              <a:rPr lang="ru-RU" sz="1400" dirty="0" smtClean="0"/>
              <a:t>. Они лепят. Толя лепит  льва. Коля лепит лебедя. А Галя лепит дельфина. </a:t>
            </a:r>
          </a:p>
          <a:p>
            <a:r>
              <a:rPr lang="ru-RU" sz="1400" dirty="0" smtClean="0"/>
              <a:t>Дети любят лепить. </a:t>
            </a:r>
          </a:p>
          <a:p>
            <a:r>
              <a:rPr lang="ru-RU" sz="1400" dirty="0" smtClean="0"/>
              <a:t>Глиняных лебедя, льва и дельфина дети отдадут любимой маме.</a:t>
            </a:r>
            <a:endParaRPr lang="ru-RU" sz="1400" dirty="0"/>
          </a:p>
        </p:txBody>
      </p:sp>
      <p:sp>
        <p:nvSpPr>
          <p:cNvPr id="13" name="Прямоугольник 12"/>
          <p:cNvSpPr/>
          <p:nvPr/>
        </p:nvSpPr>
        <p:spPr>
          <a:xfrm>
            <a:off x="3286116" y="214290"/>
            <a:ext cx="3490938" cy="2857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0"/>
              </a:spcBef>
              <a:spcAft>
                <a:spcPct val="0"/>
              </a:spcAft>
            </a:pPr>
            <a:r>
              <a:rPr kumimoji="0" lang="ru-RU" sz="1400" b="1" i="0" u="none" strike="noStrike" normalizeH="0" baseline="0" dirty="0" smtClean="0">
                <a:ln w="10541" cmpd="sng">
                  <a:solidFill>
                    <a:schemeClr val="tx1"/>
                  </a:solidFill>
                  <a:prstDash val="solid"/>
                </a:ln>
                <a:solidFill>
                  <a:srgbClr val="FF0000"/>
                </a:solidFill>
                <a:latin typeface="Arial" pitchFamily="34" charset="0"/>
                <a:cs typeface="Arial" pitchFamily="34" charset="0"/>
              </a:rPr>
              <a:t>1. ЛЕПКА</a:t>
            </a:r>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032" name="Picture 8"/>
          <p:cNvPicPr>
            <a:picLocks noChangeAspect="1" noChangeArrowheads="1"/>
          </p:cNvPicPr>
          <p:nvPr/>
        </p:nvPicPr>
        <p:blipFill>
          <a:blip r:embed="rId2" cstate="screen">
            <a:lum bright="-6000" contrast="24000"/>
          </a:blip>
          <a:srcRect/>
          <a:stretch>
            <a:fillRect/>
          </a:stretch>
        </p:blipFill>
        <p:spPr bwMode="auto">
          <a:xfrm>
            <a:off x="928662" y="714356"/>
            <a:ext cx="7314595" cy="4320000"/>
          </a:xfrm>
          <a:prstGeom prst="rect">
            <a:avLst/>
          </a:prstGeom>
          <a:noFill/>
        </p:spPr>
      </p:pic>
      <p:pic>
        <p:nvPicPr>
          <p:cNvPr id="1034" name="Picture 10"/>
          <p:cNvPicPr>
            <a:picLocks noChangeAspect="1" noChangeArrowheads="1"/>
          </p:cNvPicPr>
          <p:nvPr/>
        </p:nvPicPr>
        <p:blipFill>
          <a:blip r:embed="rId3" cstate="screen">
            <a:lum bright="-6000" contrast="36000"/>
          </a:blip>
          <a:srcRect/>
          <a:stretch>
            <a:fillRect/>
          </a:stretch>
        </p:blipFill>
        <p:spPr bwMode="auto">
          <a:xfrm>
            <a:off x="214282" y="142852"/>
            <a:ext cx="2386963" cy="50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9" name="Прямоугольник 8"/>
          <p:cNvSpPr/>
          <p:nvPr/>
        </p:nvSpPr>
        <p:spPr>
          <a:xfrm>
            <a:off x="428596" y="5143512"/>
            <a:ext cx="8286808" cy="14859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indent="539750" eaLnBrk="0" fontAlgn="base" hangingPunct="0">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Дикие лебеди летели на юг. </a:t>
            </a:r>
          </a:p>
          <a:p>
            <a:pPr lvl="0" indent="539750" eaLnBrk="0" fontAlgn="base" hangingPunct="0">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Они летели над селеньями, над полями и долинами. </a:t>
            </a:r>
          </a:p>
          <a:p>
            <a:pPr lvl="0" indent="539750" eaLnBrk="0" fontAlgn="base" hangingPunct="0">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Летели лебеди всю неделю и утомились. </a:t>
            </a:r>
          </a:p>
          <a:p>
            <a:pPr lvl="0" indent="539750" eaLnBrk="0" fontAlgn="base" hangingPunct="0">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Увидели лебеди поляну. Опустились они на поляну, попили, поели, отдохнули. </a:t>
            </a:r>
          </a:p>
          <a:p>
            <a:pPr lvl="0" indent="539750" eaLnBrk="0" fontAlgn="base" hangingPunct="0">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А потом опять полетели на юг, в дальние дали.</a:t>
            </a:r>
            <a:endParaRPr lang="ru-RU" sz="1400" dirty="0" smtClean="0">
              <a:solidFill>
                <a:schemeClr val="tx1"/>
              </a:solidFill>
              <a:latin typeface="Arial" pitchFamily="34" charset="0"/>
              <a:cs typeface="Arial" pitchFamily="34" charset="0"/>
            </a:endParaRPr>
          </a:p>
        </p:txBody>
      </p:sp>
      <p:sp>
        <p:nvSpPr>
          <p:cNvPr id="13" name="Прямоугольник 12"/>
          <p:cNvSpPr/>
          <p:nvPr/>
        </p:nvSpPr>
        <p:spPr>
          <a:xfrm>
            <a:off x="3929058" y="214290"/>
            <a:ext cx="2847996" cy="21431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0"/>
              </a:spcBef>
              <a:spcAft>
                <a:spcPct val="0"/>
              </a:spcAft>
            </a:pPr>
            <a:r>
              <a:rPr lang="ru-RU" sz="1400" b="1" dirty="0" smtClean="0">
                <a:ln w="10541" cmpd="sng">
                  <a:solidFill>
                    <a:schemeClr val="tx1"/>
                  </a:solidFill>
                  <a:prstDash val="solid"/>
                </a:ln>
                <a:solidFill>
                  <a:srgbClr val="FF0000"/>
                </a:solidFill>
                <a:latin typeface="Arial" pitchFamily="34" charset="0"/>
                <a:cs typeface="Arial" pitchFamily="34" charset="0"/>
              </a:rPr>
              <a:t>2. ДИКИЕ ЛЕБЕДИ.</a:t>
            </a:r>
            <a:endParaRPr kumimoji="0" lang="ru-RU" sz="1400" b="1" i="0" u="none" strike="noStrike" normalizeH="0" baseline="0" dirty="0" smtClean="0">
              <a:ln w="10541" cmpd="sng">
                <a:solidFill>
                  <a:schemeClr val="tx1"/>
                </a:solidFill>
                <a:prstDash val="solid"/>
              </a:ln>
              <a:solidFill>
                <a:srgbClr val="FF0000"/>
              </a:solidFill>
              <a:latin typeface="Arial" pitchFamily="34" charset="0"/>
              <a:cs typeface="Arial" pitchFamily="34" charset="0"/>
            </a:endParaRPr>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6385" name="Picture 1"/>
          <p:cNvPicPr>
            <a:picLocks noChangeAspect="1" noChangeArrowheads="1"/>
          </p:cNvPicPr>
          <p:nvPr/>
        </p:nvPicPr>
        <p:blipFill>
          <a:blip r:embed="rId2" cstate="screen">
            <a:lum bright="6000" contrast="48000"/>
          </a:blip>
          <a:srcRect l="952"/>
          <a:stretch>
            <a:fillRect/>
          </a:stretch>
        </p:blipFill>
        <p:spPr bwMode="auto">
          <a:xfrm>
            <a:off x="857224" y="642918"/>
            <a:ext cx="7429553" cy="4320000"/>
          </a:xfrm>
          <a:prstGeom prst="rect">
            <a:avLst/>
          </a:prstGeom>
          <a:noFill/>
        </p:spPr>
      </p:pic>
      <p:pic>
        <p:nvPicPr>
          <p:cNvPr id="2" name="Picture 1"/>
          <p:cNvPicPr>
            <a:picLocks noChangeAspect="1" noChangeArrowheads="1"/>
          </p:cNvPicPr>
          <p:nvPr/>
        </p:nvPicPr>
        <p:blipFill>
          <a:blip r:embed="rId3" cstate="screen">
            <a:lum bright="-12000" contrast="36000"/>
          </a:blip>
          <a:srcRect/>
          <a:stretch>
            <a:fillRect/>
          </a:stretch>
        </p:blipFill>
        <p:spPr bwMode="auto">
          <a:xfrm>
            <a:off x="214282" y="142852"/>
            <a:ext cx="2643206" cy="4286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9" name="Прямоугольник 8"/>
          <p:cNvSpPr/>
          <p:nvPr/>
        </p:nvSpPr>
        <p:spPr>
          <a:xfrm>
            <a:off x="428596" y="5143512"/>
            <a:ext cx="8286808" cy="14859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Летом у Вали были именины.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Галя и Люба были у Вали на обеде.</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 Они купили для Вали тюльпаны, левкои и лилии.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На обед Валя, Галя и Люба ели селёдку, котлеты и блины.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Пили дети лимонад и клюквенный компот.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Потом мама и папа Вали катали детей на новом автомобиле</a:t>
            </a:r>
            <a:endParaRPr lang="ru-RU" sz="1400" dirty="0"/>
          </a:p>
        </p:txBody>
      </p:sp>
      <p:sp>
        <p:nvSpPr>
          <p:cNvPr id="13" name="Прямоугольник 12"/>
          <p:cNvSpPr/>
          <p:nvPr/>
        </p:nvSpPr>
        <p:spPr>
          <a:xfrm>
            <a:off x="3643306" y="214290"/>
            <a:ext cx="3133748" cy="21431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0"/>
              </a:spcBef>
              <a:spcAft>
                <a:spcPct val="0"/>
              </a:spcAft>
            </a:pPr>
            <a:r>
              <a:rPr kumimoji="0" lang="ru-RU" sz="1400" b="1" i="0" u="none" strike="noStrike" normalizeH="0" baseline="0" dirty="0" smtClean="0">
                <a:ln w="10541" cmpd="sng">
                  <a:solidFill>
                    <a:schemeClr val="tx1"/>
                  </a:solidFill>
                  <a:prstDash val="solid"/>
                </a:ln>
                <a:solidFill>
                  <a:srgbClr val="FF0000"/>
                </a:solidFill>
                <a:latin typeface="Arial" pitchFamily="34" charset="0"/>
                <a:cs typeface="Arial" pitchFamily="34" charset="0"/>
              </a:rPr>
              <a:t>3.</a:t>
            </a:r>
            <a:r>
              <a:rPr kumimoji="0" lang="ru-RU" sz="1400" b="1" i="0" u="none" strike="noStrike" normalizeH="0" dirty="0" smtClean="0">
                <a:ln w="10541" cmpd="sng">
                  <a:solidFill>
                    <a:schemeClr val="tx1"/>
                  </a:solidFill>
                  <a:prstDash val="solid"/>
                </a:ln>
                <a:solidFill>
                  <a:srgbClr val="FF0000"/>
                </a:solidFill>
                <a:latin typeface="Arial" pitchFamily="34" charset="0"/>
                <a:cs typeface="Arial" pitchFamily="34" charset="0"/>
              </a:rPr>
              <a:t> ОЛИНЫ ИМЕНИНЫ.</a:t>
            </a:r>
            <a:endParaRPr kumimoji="0" lang="ru-RU" sz="1400" b="1" i="0" u="none" strike="noStrike" normalizeH="0" baseline="0" dirty="0" smtClean="0">
              <a:ln w="10541" cmpd="sng">
                <a:solidFill>
                  <a:schemeClr val="tx1"/>
                </a:solidFill>
                <a:prstDash val="solid"/>
              </a:ln>
              <a:solidFill>
                <a:srgbClr val="FF0000"/>
              </a:solidFill>
              <a:latin typeface="Arial" pitchFamily="34" charset="0"/>
              <a:cs typeface="Arial" pitchFamily="34" charset="0"/>
            </a:endParaRPr>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5363" name="Picture 3"/>
          <p:cNvPicPr>
            <a:picLocks noChangeAspect="1" noChangeArrowheads="1"/>
          </p:cNvPicPr>
          <p:nvPr/>
        </p:nvPicPr>
        <p:blipFill>
          <a:blip r:embed="rId2" cstate="screen">
            <a:lum bright="-6000" contrast="24000"/>
          </a:blip>
          <a:srcRect/>
          <a:stretch>
            <a:fillRect/>
          </a:stretch>
        </p:blipFill>
        <p:spPr bwMode="auto">
          <a:xfrm>
            <a:off x="428596" y="714356"/>
            <a:ext cx="7715304" cy="4320000"/>
          </a:xfrm>
          <a:prstGeom prst="rect">
            <a:avLst/>
          </a:prstGeom>
          <a:noFill/>
          <a:ln w="9525">
            <a:noFill/>
            <a:miter lim="800000"/>
            <a:headEnd/>
            <a:tailEnd/>
          </a:ln>
        </p:spPr>
      </p:pic>
      <p:pic>
        <p:nvPicPr>
          <p:cNvPr id="15364" name="Picture 4"/>
          <p:cNvPicPr>
            <a:picLocks noChangeAspect="1" noChangeArrowheads="1"/>
          </p:cNvPicPr>
          <p:nvPr/>
        </p:nvPicPr>
        <p:blipFill>
          <a:blip r:embed="rId3" cstate="screen"/>
          <a:srcRect/>
          <a:stretch>
            <a:fillRect/>
          </a:stretch>
        </p:blipFill>
        <p:spPr bwMode="auto">
          <a:xfrm>
            <a:off x="285720" y="214290"/>
            <a:ext cx="2751413" cy="357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9" name="Прямоугольник 8"/>
          <p:cNvSpPr/>
          <p:nvPr/>
        </p:nvSpPr>
        <p:spPr>
          <a:xfrm>
            <a:off x="428596" y="5143512"/>
            <a:ext cx="8286808" cy="14859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Летом мама и Лена гуляли.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Они гуляли, гуляли и купили: малину, бананы, лимоны и киви.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Ягоды малины пахли так аппетитно!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В малине, бананах, лимонах и киви много витаминов.</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 Будет у мамы и Лены витаминная еда.</a:t>
            </a:r>
            <a:endParaRPr lang="ru-RU" sz="1400" dirty="0" smtClean="0">
              <a:solidFill>
                <a:schemeClr val="tx1"/>
              </a:solidFill>
              <a:latin typeface="Arial" pitchFamily="34" charset="0"/>
              <a:cs typeface="Arial" pitchFamily="34" charset="0"/>
            </a:endParaRPr>
          </a:p>
        </p:txBody>
      </p:sp>
      <p:sp>
        <p:nvSpPr>
          <p:cNvPr id="13" name="Прямоугольник 12"/>
          <p:cNvSpPr/>
          <p:nvPr/>
        </p:nvSpPr>
        <p:spPr>
          <a:xfrm>
            <a:off x="4071934" y="214290"/>
            <a:ext cx="2705120" cy="21431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0"/>
              </a:spcBef>
              <a:spcAft>
                <a:spcPct val="0"/>
              </a:spcAft>
            </a:pPr>
            <a:r>
              <a:rPr lang="ru-RU" sz="1400" b="1" dirty="0" smtClean="0">
                <a:ln w="10541" cmpd="sng">
                  <a:solidFill>
                    <a:schemeClr val="tx1"/>
                  </a:solidFill>
                  <a:prstDash val="solid"/>
                </a:ln>
                <a:solidFill>
                  <a:srgbClr val="FF0000"/>
                </a:solidFill>
                <a:latin typeface="Arial" pitchFamily="34" charset="0"/>
                <a:cs typeface="Arial" pitchFamily="34" charset="0"/>
              </a:rPr>
              <a:t>4. МАМА И ЛЕНА.</a:t>
            </a:r>
            <a:endParaRPr kumimoji="0" lang="ru-RU" sz="1400" b="1" i="0" u="none" strike="noStrike" normalizeH="0" baseline="0" dirty="0" smtClean="0">
              <a:ln w="10541" cmpd="sng">
                <a:solidFill>
                  <a:schemeClr val="tx1"/>
                </a:solidFill>
                <a:prstDash val="solid"/>
              </a:ln>
              <a:solidFill>
                <a:srgbClr val="FF0000"/>
              </a:solidFill>
              <a:latin typeface="Arial" pitchFamily="34" charset="0"/>
              <a:cs typeface="Arial" pitchFamily="34" charset="0"/>
            </a:endParaRPr>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14337" name="Rectangle 1"/>
          <p:cNvSpPr>
            <a:spLocks noChangeArrowheads="1"/>
          </p:cNvSpPr>
          <p:nvPr/>
        </p:nvSpPr>
        <p:spPr bwMode="auto">
          <a:xfrm>
            <a:off x="-214346" y="1571612"/>
            <a:ext cx="79380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338" name="Picture 2"/>
          <p:cNvPicPr>
            <a:picLocks noChangeAspect="1" noChangeArrowheads="1"/>
          </p:cNvPicPr>
          <p:nvPr/>
        </p:nvPicPr>
        <p:blipFill>
          <a:blip r:embed="rId2" cstate="screen">
            <a:lum contrast="24000"/>
          </a:blip>
          <a:srcRect/>
          <a:stretch>
            <a:fillRect/>
          </a:stretch>
        </p:blipFill>
        <p:spPr bwMode="auto">
          <a:xfrm>
            <a:off x="1071538" y="642918"/>
            <a:ext cx="7143800" cy="4320000"/>
          </a:xfrm>
          <a:prstGeom prst="rect">
            <a:avLst/>
          </a:prstGeom>
          <a:noFill/>
          <a:ln w="9525">
            <a:noFill/>
            <a:miter lim="800000"/>
            <a:headEnd/>
            <a:tailEnd/>
          </a:ln>
        </p:spPr>
      </p:pic>
      <p:pic>
        <p:nvPicPr>
          <p:cNvPr id="14339" name="Picture 3"/>
          <p:cNvPicPr>
            <a:picLocks noChangeAspect="1" noChangeArrowheads="1"/>
          </p:cNvPicPr>
          <p:nvPr/>
        </p:nvPicPr>
        <p:blipFill>
          <a:blip r:embed="rId3" cstate="screen"/>
          <a:srcRect/>
          <a:stretch>
            <a:fillRect/>
          </a:stretch>
        </p:blipFill>
        <p:spPr bwMode="auto">
          <a:xfrm>
            <a:off x="214282" y="214290"/>
            <a:ext cx="3444208" cy="4286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9" name="Прямоугольник 8"/>
          <p:cNvSpPr/>
          <p:nvPr/>
        </p:nvSpPr>
        <p:spPr>
          <a:xfrm>
            <a:off x="428596" y="5143512"/>
            <a:ext cx="8286808" cy="14859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Олег и Толя купили два билета в кино.</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 Они пойдут на новые мультфильмы.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Там Олег и Толя увидят кота Леопольда и оленёнка </a:t>
            </a:r>
            <a:r>
              <a:rPr lang="ru-RU" sz="1400" dirty="0" err="1" smtClean="0">
                <a:solidFill>
                  <a:schemeClr val="tx1"/>
                </a:solidFill>
                <a:latin typeface="Arial" pitchFamily="34" charset="0"/>
                <a:ea typeface="Times New Roman" pitchFamily="18" charset="0"/>
                <a:cs typeface="Times New Roman" pitchFamily="18" charset="0"/>
              </a:rPr>
              <a:t>Бэмби</a:t>
            </a:r>
            <a:r>
              <a:rPr lang="ru-RU" sz="1400" dirty="0" smtClean="0">
                <a:solidFill>
                  <a:schemeClr val="tx1"/>
                </a:solidFill>
                <a:latin typeface="Arial" pitchFamily="34" charset="0"/>
                <a:ea typeface="Times New Roman" pitchFamily="18" charset="0"/>
                <a:cs typeface="Times New Roman" pitchFamily="18" charset="0"/>
              </a:rPr>
              <a:t>.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Будет мультфильм о двух ленивых тюленях, о том, как тюлени</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 не поделили маленькую льдину.</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 Потом Олег и Толя увидят любимый мультфильм «Ну, погоди!».</a:t>
            </a:r>
            <a:endParaRPr lang="ru-RU" sz="1400" dirty="0" smtClean="0">
              <a:solidFill>
                <a:schemeClr val="tx1"/>
              </a:solidFill>
              <a:latin typeface="Arial" pitchFamily="34" charset="0"/>
              <a:cs typeface="Arial" pitchFamily="34" charset="0"/>
            </a:endParaRPr>
          </a:p>
        </p:txBody>
      </p:sp>
      <p:sp>
        <p:nvSpPr>
          <p:cNvPr id="13" name="Прямоугольник 12"/>
          <p:cNvSpPr/>
          <p:nvPr/>
        </p:nvSpPr>
        <p:spPr>
          <a:xfrm>
            <a:off x="3286116" y="214290"/>
            <a:ext cx="3490938" cy="2857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0"/>
              </a:spcBef>
              <a:spcAft>
                <a:spcPct val="0"/>
              </a:spcAft>
            </a:pPr>
            <a:r>
              <a:rPr kumimoji="0" lang="ru-RU" sz="1400" b="1" i="0" u="none" strike="noStrike" normalizeH="0" baseline="0" dirty="0" smtClean="0">
                <a:ln w="10541" cmpd="sng">
                  <a:solidFill>
                    <a:schemeClr val="tx1"/>
                  </a:solidFill>
                  <a:prstDash val="solid"/>
                </a:ln>
                <a:solidFill>
                  <a:srgbClr val="FF0000"/>
                </a:solidFill>
                <a:latin typeface="Arial" pitchFamily="34" charset="0"/>
                <a:cs typeface="Arial" pitchFamily="34" charset="0"/>
              </a:rPr>
              <a:t>5.</a:t>
            </a:r>
            <a:r>
              <a:rPr kumimoji="0" lang="ru-RU" sz="1400" b="1" i="0" u="none" strike="noStrike" normalizeH="0" dirty="0" smtClean="0">
                <a:ln w="10541" cmpd="sng">
                  <a:solidFill>
                    <a:schemeClr val="tx1"/>
                  </a:solidFill>
                  <a:prstDash val="solid"/>
                </a:ln>
                <a:solidFill>
                  <a:srgbClr val="FF0000"/>
                </a:solidFill>
                <a:latin typeface="Arial" pitchFamily="34" charset="0"/>
                <a:cs typeface="Arial" pitchFamily="34" charset="0"/>
              </a:rPr>
              <a:t> МУЛЬТФИЛЬМЫ.</a:t>
            </a:r>
            <a:endParaRPr kumimoji="0" lang="ru-RU" sz="1400" b="1" i="0" u="none" strike="noStrike" normalizeH="0" baseline="0" dirty="0" smtClean="0">
              <a:ln w="10541" cmpd="sng">
                <a:solidFill>
                  <a:schemeClr val="tx1"/>
                </a:solidFill>
                <a:prstDash val="solid"/>
              </a:ln>
              <a:solidFill>
                <a:srgbClr val="FF0000"/>
              </a:solidFill>
              <a:latin typeface="Arial" pitchFamily="34" charset="0"/>
              <a:cs typeface="Arial" pitchFamily="34" charset="0"/>
            </a:endParaRPr>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314" name="Picture 2"/>
          <p:cNvPicPr>
            <a:picLocks noChangeAspect="1" noChangeArrowheads="1"/>
          </p:cNvPicPr>
          <p:nvPr/>
        </p:nvPicPr>
        <p:blipFill>
          <a:blip r:embed="rId2" cstate="screen">
            <a:lum contrast="30000"/>
          </a:blip>
          <a:srcRect/>
          <a:stretch>
            <a:fillRect/>
          </a:stretch>
        </p:blipFill>
        <p:spPr bwMode="auto">
          <a:xfrm>
            <a:off x="642910" y="714356"/>
            <a:ext cx="7429552" cy="4320000"/>
          </a:xfrm>
          <a:prstGeom prst="rect">
            <a:avLst/>
          </a:prstGeom>
          <a:noFill/>
          <a:ln w="9525">
            <a:noFill/>
            <a:miter lim="800000"/>
            <a:headEnd/>
            <a:tailEnd/>
          </a:ln>
        </p:spPr>
      </p:pic>
      <p:pic>
        <p:nvPicPr>
          <p:cNvPr id="13315" name="Picture 3"/>
          <p:cNvPicPr>
            <a:picLocks noChangeAspect="1" noChangeArrowheads="1"/>
          </p:cNvPicPr>
          <p:nvPr/>
        </p:nvPicPr>
        <p:blipFill>
          <a:blip r:embed="rId3" cstate="screen"/>
          <a:srcRect/>
          <a:stretch>
            <a:fillRect/>
          </a:stretch>
        </p:blipFill>
        <p:spPr bwMode="auto">
          <a:xfrm>
            <a:off x="214282" y="142852"/>
            <a:ext cx="2573279" cy="46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428596" y="5143512"/>
            <a:ext cx="8286808" cy="14859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Лена и Лида гуляли на поляне.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Они ходили по поляне, видели лютики</a:t>
            </a:r>
            <a:r>
              <a:rPr lang="ru-RU" sz="1400" smtClean="0">
                <a:solidFill>
                  <a:schemeClr val="tx1"/>
                </a:solidFill>
                <a:latin typeface="Arial" pitchFamily="34" charset="0"/>
                <a:ea typeface="Times New Roman" pitchFamily="18" charset="0"/>
                <a:cs typeface="Times New Roman" pitchFamily="18" charset="0"/>
              </a:rPr>
              <a:t>, клёны </a:t>
            </a:r>
            <a:r>
              <a:rPr lang="ru-RU" sz="1400" dirty="0" smtClean="0">
                <a:solidFill>
                  <a:schemeClr val="tx1"/>
                </a:solidFill>
                <a:latin typeface="Arial" pitchFamily="34" charset="0"/>
                <a:ea typeface="Times New Roman" pitchFamily="18" charset="0"/>
                <a:cs typeface="Times New Roman" pitchFamily="18" charset="0"/>
              </a:rPr>
              <a:t>и липы.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Под липами дети видели калину, а на ней маленькую малиновку.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Потом Лена и Лида отдыхали, пели, плели венки. </a:t>
            </a:r>
          </a:p>
          <a:p>
            <a:pPr lvl="0" indent="539750" fontAlgn="base">
              <a:spcBef>
                <a:spcPct val="0"/>
              </a:spcBef>
              <a:spcAft>
                <a:spcPct val="0"/>
              </a:spcAft>
            </a:pPr>
            <a:r>
              <a:rPr lang="ru-RU" sz="1400" dirty="0" smtClean="0">
                <a:solidFill>
                  <a:schemeClr val="tx1"/>
                </a:solidFill>
                <a:latin typeface="Arial" pitchFamily="34" charset="0"/>
                <a:ea typeface="Times New Roman" pitchFamily="18" charset="0"/>
                <a:cs typeface="Times New Roman" pitchFamily="18" charset="0"/>
              </a:rPr>
              <a:t>Лена и Лида полюбили эту поляну.</a:t>
            </a:r>
            <a:endParaRPr lang="ru-RU" sz="1400" dirty="0" smtClean="0">
              <a:solidFill>
                <a:schemeClr val="tx1"/>
              </a:solidFill>
              <a:latin typeface="Arial" pitchFamily="34" charset="0"/>
              <a:cs typeface="Arial" pitchFamily="34" charset="0"/>
            </a:endParaRPr>
          </a:p>
        </p:txBody>
      </p:sp>
      <p:sp>
        <p:nvSpPr>
          <p:cNvPr id="13" name="Прямоугольник 12"/>
          <p:cNvSpPr/>
          <p:nvPr/>
        </p:nvSpPr>
        <p:spPr>
          <a:xfrm>
            <a:off x="3286116" y="214290"/>
            <a:ext cx="3490938" cy="2857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0"/>
              </a:spcBef>
              <a:spcAft>
                <a:spcPct val="0"/>
              </a:spcAft>
            </a:pPr>
            <a:r>
              <a:rPr lang="ru-RU" sz="1400" b="1" dirty="0" smtClean="0">
                <a:ln w="10541" cmpd="sng">
                  <a:solidFill>
                    <a:schemeClr val="tx1"/>
                  </a:solidFill>
                  <a:prstDash val="solid"/>
                </a:ln>
                <a:solidFill>
                  <a:srgbClr val="FF0000"/>
                </a:solidFill>
                <a:latin typeface="Arial" pitchFamily="34" charset="0"/>
                <a:cs typeface="Arial" pitchFamily="34" charset="0"/>
              </a:rPr>
              <a:t>6. НА ПОЛЯНЕ.</a:t>
            </a:r>
            <a:endParaRPr kumimoji="0" lang="ru-RU" sz="1400" b="1" i="0" u="none" strike="noStrike" normalizeH="0" baseline="0" dirty="0" smtClean="0">
              <a:ln w="10541" cmpd="sng">
                <a:solidFill>
                  <a:schemeClr val="tx1"/>
                </a:solidFill>
                <a:prstDash val="solid"/>
              </a:ln>
              <a:solidFill>
                <a:srgbClr val="FF0000"/>
              </a:solidFill>
              <a:latin typeface="Arial" pitchFamily="34" charset="0"/>
              <a:cs typeface="Arial" pitchFamily="34" charset="0"/>
            </a:endParaRPr>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2290" name="Picture 2"/>
          <p:cNvPicPr>
            <a:picLocks noChangeAspect="1" noChangeArrowheads="1"/>
          </p:cNvPicPr>
          <p:nvPr/>
        </p:nvPicPr>
        <p:blipFill>
          <a:blip r:embed="rId2" cstate="screen">
            <a:lum contrast="30000"/>
          </a:blip>
          <a:srcRect/>
          <a:stretch>
            <a:fillRect/>
          </a:stretch>
        </p:blipFill>
        <p:spPr bwMode="auto">
          <a:xfrm>
            <a:off x="642910" y="714356"/>
            <a:ext cx="7500990" cy="4320000"/>
          </a:xfrm>
          <a:prstGeom prst="rect">
            <a:avLst/>
          </a:prstGeom>
          <a:noFill/>
          <a:ln w="9525">
            <a:noFill/>
            <a:miter lim="800000"/>
            <a:headEnd/>
            <a:tailEnd/>
          </a:ln>
        </p:spPr>
      </p:pic>
      <p:pic>
        <p:nvPicPr>
          <p:cNvPr id="12291" name="Picture 3"/>
          <p:cNvPicPr>
            <a:picLocks noChangeAspect="1" noChangeArrowheads="1"/>
          </p:cNvPicPr>
          <p:nvPr/>
        </p:nvPicPr>
        <p:blipFill>
          <a:blip r:embed="rId3" cstate="screen"/>
          <a:srcRect/>
          <a:stretch>
            <a:fillRect/>
          </a:stretch>
        </p:blipFill>
        <p:spPr bwMode="auto">
          <a:xfrm>
            <a:off x="201314" y="98474"/>
            <a:ext cx="2735985" cy="50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5" name="Picture 1"/>
          <p:cNvPicPr>
            <a:picLocks noChangeAspect="1" noChangeArrowheads="1"/>
          </p:cNvPicPr>
          <p:nvPr/>
        </p:nvPicPr>
        <p:blipFill>
          <a:blip r:embed="rId2" cstate="screen">
            <a:lum bright="-24000" contrast="42000"/>
          </a:blip>
          <a:srcRect/>
          <a:stretch>
            <a:fillRect/>
          </a:stretch>
        </p:blipFill>
        <p:spPr bwMode="auto">
          <a:xfrm>
            <a:off x="285720" y="714356"/>
            <a:ext cx="7929618" cy="4320000"/>
          </a:xfrm>
          <a:prstGeom prst="rect">
            <a:avLst/>
          </a:prstGeom>
          <a:noFill/>
        </p:spPr>
      </p:pic>
      <p:pic>
        <p:nvPicPr>
          <p:cNvPr id="1027" name="Picture 3"/>
          <p:cNvPicPr>
            <a:picLocks noChangeAspect="1" noChangeArrowheads="1"/>
          </p:cNvPicPr>
          <p:nvPr/>
        </p:nvPicPr>
        <p:blipFill>
          <a:blip r:embed="rId3" cstate="screen">
            <a:lum bright="-12000" contrast="18000"/>
          </a:blip>
          <a:srcRect/>
          <a:stretch>
            <a:fillRect/>
          </a:stretch>
        </p:blipFill>
        <p:spPr bwMode="auto">
          <a:xfrm>
            <a:off x="285720" y="214290"/>
            <a:ext cx="2428892" cy="428628"/>
          </a:xfrm>
          <a:prstGeom prst="rect">
            <a:avLst/>
          </a:prstGeom>
          <a:noFill/>
          <a:ln w="9525">
            <a:noFill/>
            <a:miter lim="800000"/>
            <a:headEnd/>
            <a:tailEnd/>
          </a:ln>
        </p:spPr>
      </p:pic>
      <p:sp>
        <p:nvSpPr>
          <p:cNvPr id="9" name="Прямоугольник 8"/>
          <p:cNvSpPr/>
          <p:nvPr/>
        </p:nvSpPr>
        <p:spPr>
          <a:xfrm>
            <a:off x="428596" y="5143512"/>
            <a:ext cx="8286808" cy="14859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indent="539750" fontAlgn="base">
              <a:spcBef>
                <a:spcPct val="0"/>
              </a:spcBef>
              <a:spcAft>
                <a:spcPct val="0"/>
              </a:spcAf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Как-то летом две улитки, Лёля и Гуля, отдыхали на листике клёна.</a:t>
            </a:r>
          </a:p>
          <a:p>
            <a:pPr lvl="0" indent="539750" fontAlgn="base">
              <a:spcBef>
                <a:spcPct val="0"/>
              </a:spcBef>
              <a:spcAft>
                <a:spcPct val="0"/>
              </a:spcAf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Под клёном они увидели оленя. </a:t>
            </a:r>
          </a:p>
          <a:p>
            <a:pPr lvl="0" indent="539750" fontAlgn="base">
              <a:spcBef>
                <a:spcPct val="0"/>
              </a:spcBef>
              <a:spcAft>
                <a:spcPct val="0"/>
              </a:spcAf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Он поедал молодые побеги и в любой момент мог дотянуться до листика с улитками.</a:t>
            </a:r>
          </a:p>
          <a:p>
            <a:pPr lvl="0" indent="539750" fontAlgn="base">
              <a:spcBef>
                <a:spcPct val="0"/>
              </a:spcBef>
              <a:spcAft>
                <a:spcPct val="0"/>
              </a:spcAf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От испуга обе улитки залезли в свои домики и затаились. </a:t>
            </a:r>
          </a:p>
          <a:p>
            <a:pPr lvl="0" indent="539750" fontAlgn="base">
              <a:spcBef>
                <a:spcPct val="0"/>
              </a:spcBef>
              <a:spcAft>
                <a:spcPct val="0"/>
              </a:spcAf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Когда, после нескольких минут, они глянули вниз, оленя под клёном не было.</a:t>
            </a:r>
          </a:p>
          <a:p>
            <a:pPr lvl="0" indent="539750" fontAlgn="base">
              <a:spcBef>
                <a:spcPct val="0"/>
              </a:spcBef>
              <a:spcAft>
                <a:spcPct val="0"/>
              </a:spcAf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«Испугался!» — сказала улитка Лёля. </a:t>
            </a:r>
          </a:p>
          <a:p>
            <a:pPr lvl="0" indent="539750" fontAlgn="base">
              <a:spcBef>
                <a:spcPct val="0"/>
              </a:spcBef>
              <a:spcAft>
                <a:spcPct val="0"/>
              </a:spcAf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А Гуля добавила: «Ясное дело, нас-то двое, а он один!»</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Прямоугольник 12"/>
          <p:cNvSpPr/>
          <p:nvPr/>
        </p:nvSpPr>
        <p:spPr>
          <a:xfrm>
            <a:off x="3286116" y="214290"/>
            <a:ext cx="3490938" cy="2857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0"/>
              </a:spcBef>
              <a:spcAft>
                <a:spcPct val="0"/>
              </a:spcAft>
            </a:pPr>
            <a:r>
              <a:rPr kumimoji="0" lang="ru-RU" sz="1400" b="1" i="0" u="none" strike="noStrike" normalizeH="0" baseline="0" dirty="0" smtClean="0">
                <a:ln w="10541" cmpd="sng">
                  <a:solidFill>
                    <a:schemeClr val="tx1"/>
                  </a:solidFill>
                  <a:prstDash val="solid"/>
                </a:ln>
                <a:solidFill>
                  <a:sysClr val="windowText" lastClr="000000"/>
                </a:solidFill>
                <a:latin typeface="Arial" pitchFamily="34" charset="0"/>
                <a:cs typeface="Arial" pitchFamily="34" charset="0"/>
              </a:rPr>
              <a:t>7. ДВЕ УЛИТКИ</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428596" y="5143512"/>
            <a:ext cx="8286808" cy="14859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ru-RU" sz="1400" dirty="0" smtClean="0"/>
              <a:t>Толя и Виталик всегда гуляли вместе. Зимой они катались </a:t>
            </a:r>
            <a:r>
              <a:rPr lang="ru-RU" sz="1400" smtClean="0"/>
              <a:t>на </a:t>
            </a:r>
            <a:r>
              <a:rPr lang="ru-RU" sz="1400" smtClean="0"/>
              <a:t>коньках,</a:t>
            </a:r>
            <a:r>
              <a:rPr lang="ru-RU" sz="1400" smtClean="0"/>
              <a:t> </a:t>
            </a:r>
            <a:r>
              <a:rPr lang="ru-RU" sz="1400" dirty="0" smtClean="0"/>
              <a:t>лепили снеговика, сбивали длинные сосульки. Толя и Виталик сами залили у дома каток. На катке вместе катались дети из всех соседних домов. Встал на коньки и маленький Лёня. Толя и Виталик помогали Лёне, они катали его по льду. Всем детям было весело. Ленина мама испекла для Толи и Виталика вкус­ный лимонный кекс.</a:t>
            </a:r>
            <a:endParaRPr lang="ru-RU" sz="1400" dirty="0"/>
          </a:p>
        </p:txBody>
      </p:sp>
      <p:sp>
        <p:nvSpPr>
          <p:cNvPr id="13" name="Прямоугольник 12"/>
          <p:cNvSpPr/>
          <p:nvPr/>
        </p:nvSpPr>
        <p:spPr>
          <a:xfrm>
            <a:off x="3286116" y="214290"/>
            <a:ext cx="3490938" cy="2857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0"/>
              </a:spcBef>
              <a:spcAft>
                <a:spcPct val="0"/>
              </a:spcAft>
            </a:pPr>
            <a:r>
              <a:rPr lang="ru-RU" sz="1400" b="1" dirty="0" smtClean="0">
                <a:ln w="10541" cmpd="sng">
                  <a:solidFill>
                    <a:schemeClr val="tx1"/>
                  </a:solidFill>
                  <a:prstDash val="solid"/>
                </a:ln>
                <a:solidFill>
                  <a:sysClr val="windowText" lastClr="000000"/>
                </a:solidFill>
                <a:latin typeface="Arial" pitchFamily="34" charset="0"/>
                <a:cs typeface="Arial" pitchFamily="34" charset="0"/>
              </a:rPr>
              <a:t>8. НА КАТКЕ.</a:t>
            </a:r>
            <a:endParaRPr kumimoji="0" lang="ru-RU" sz="1400" b="1" i="0" u="none" strike="noStrike" normalizeH="0" baseline="0" dirty="0" smtClean="0">
              <a:ln w="10541" cmpd="sng">
                <a:solidFill>
                  <a:schemeClr val="tx1"/>
                </a:solidFill>
                <a:prstDash val="solid"/>
              </a:ln>
              <a:solidFill>
                <a:sysClr val="windowText" lastClr="000000"/>
              </a:solidFill>
              <a:latin typeface="Arial" pitchFamily="34" charset="0"/>
              <a:cs typeface="Arial" pitchFamily="34" charset="0"/>
            </a:endParaRPr>
          </a:p>
        </p:txBody>
      </p:sp>
      <p:pic>
        <p:nvPicPr>
          <p:cNvPr id="9217" name="Picture 1"/>
          <p:cNvPicPr>
            <a:picLocks noChangeAspect="1" noChangeArrowheads="1"/>
          </p:cNvPicPr>
          <p:nvPr/>
        </p:nvPicPr>
        <p:blipFill>
          <a:blip r:embed="rId2" cstate="screen">
            <a:lum contrast="18000"/>
          </a:blip>
          <a:srcRect/>
          <a:stretch>
            <a:fillRect/>
          </a:stretch>
        </p:blipFill>
        <p:spPr bwMode="auto">
          <a:xfrm>
            <a:off x="785786" y="714356"/>
            <a:ext cx="7500990" cy="4320000"/>
          </a:xfrm>
          <a:prstGeom prst="rect">
            <a:avLst/>
          </a:prstGeom>
          <a:noFill/>
          <a:ln w="9525">
            <a:noFill/>
            <a:miter lim="800000"/>
            <a:headEnd/>
            <a:tailEnd/>
          </a:ln>
        </p:spPr>
      </p:pic>
      <p:pic>
        <p:nvPicPr>
          <p:cNvPr id="9218" name="Picture 2"/>
          <p:cNvPicPr>
            <a:picLocks noChangeAspect="1" noChangeArrowheads="1"/>
          </p:cNvPicPr>
          <p:nvPr/>
        </p:nvPicPr>
        <p:blipFill>
          <a:blip r:embed="rId3" cstate="screen"/>
          <a:srcRect/>
          <a:stretch>
            <a:fillRect/>
          </a:stretch>
        </p:blipFill>
        <p:spPr bwMode="auto">
          <a:xfrm>
            <a:off x="214282" y="142852"/>
            <a:ext cx="2184016" cy="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100</TotalTime>
  <Words>1072</Words>
  <Application>Microsoft Office PowerPoint</Application>
  <PresentationFormat>Экран (4:3)</PresentationFormat>
  <Paragraphs>92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Трек</vt:lpstr>
      <vt:lpstr>Фонетические  рассказы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Фонетические  рассказы</dc:title>
  <dc:creator>Lenovo</dc:creator>
  <cp:lastModifiedBy>Lenovo</cp:lastModifiedBy>
  <cp:revision>62</cp:revision>
  <dcterms:created xsi:type="dcterms:W3CDTF">2016-10-26T08:44:06Z</dcterms:created>
  <dcterms:modified xsi:type="dcterms:W3CDTF">2016-12-12T14:21:31Z</dcterms:modified>
</cp:coreProperties>
</file>