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60" r:id="rId9"/>
    <p:sldId id="258" r:id="rId10"/>
    <p:sldId id="259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мотивационные комплексы преобладают у испытуимых?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Наилучшие </c:v>
                </c:pt>
                <c:pt idx="1">
                  <c:v>Наихудшие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виды мотивационных комплексов есть у опрошенных? 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Внутренние</c:v>
                </c:pt>
                <c:pt idx="1">
                  <c:v>Внешние положительные </c:v>
                </c:pt>
                <c:pt idx="2">
                  <c:v>Внешние отрицательные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1068D1-7B77-4C5A-B967-886B04884AE9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968FC5-C865-4CD8-9D36-0D943247AA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syera.ru/ponyatie-i-motivy-professionalnoy-deyatelnosti-452.htm" TargetMode="External"/><Relationship Id="rId2" Type="http://schemas.openxmlformats.org/officeDocument/2006/relationships/hyperlink" Target="http://www.psyho.ru/library/books/rean-a-abordovskaya-n-vrozum-s-i-psixologiya-i-pedagogika/29/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2584" cy="2455912"/>
          </a:xfrm>
        </p:spPr>
        <p:txBody>
          <a:bodyPr anchor="t"/>
          <a:lstStyle/>
          <a:p>
            <a:r>
              <a:rPr lang="ru-RU" sz="3200" dirty="0"/>
              <a:t>Методика исследования мотивации профессиональной деятельности </a:t>
            </a:r>
            <a:br>
              <a:rPr lang="ru-RU" sz="3200" dirty="0"/>
            </a:br>
            <a:r>
              <a:rPr lang="ru-RU" sz="3200" dirty="0"/>
              <a:t>(методика К. </a:t>
            </a:r>
            <a:r>
              <a:rPr lang="ru-RU" sz="3200" dirty="0" err="1"/>
              <a:t>Замфир</a:t>
            </a:r>
            <a:r>
              <a:rPr lang="ru-RU" sz="3200" dirty="0"/>
              <a:t> в модификации А.А. </a:t>
            </a:r>
            <a:r>
              <a:rPr lang="ru-RU" sz="3200" dirty="0" err="1"/>
              <a:t>Реана</a:t>
            </a:r>
            <a:r>
              <a:rPr lang="ru-RU" sz="3200" dirty="0" smtClean="0"/>
              <a:t>)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40760" cy="137504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Провела: Виноградова Людмила Руслановна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студентка 1 курса направления </a:t>
            </a:r>
          </a:p>
          <a:p>
            <a:pPr algn="r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«Педагогическое образование», </a:t>
            </a:r>
          </a:p>
          <a:p>
            <a:pPr algn="r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профиль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«Дополнительное образование</a:t>
            </a:r>
          </a:p>
          <a:p>
            <a:pPr algn="r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(дизайн и комп. графика)»</a:t>
            </a: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3488" y="260350"/>
            <a:ext cx="66960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 Российской Федерации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«Мурманский Арктический Гуманитарный университет»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«МАГУ»)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институт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446463" y="6195893"/>
            <a:ext cx="232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Мурманск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13026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Результаты исследования</a:t>
            </a:r>
            <a:br>
              <a:rPr lang="ru-RU" sz="2800" dirty="0" smtClean="0"/>
            </a:br>
            <a:endParaRPr lang="ru-RU" sz="2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4862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54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Результаты исследования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350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96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Результаты исследование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n-lt"/>
              </a:rPr>
              <a:t>1.	При выборе будущей профессии у опрашиваемых преобладали наилучшие мотивационные комплексы (мотивация была осознана)(82 %);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n-lt"/>
              </a:rPr>
              <a:t>2.	Также при выборе профессии у опрашиваемых важным фактором являлась внутренняя мотивация, т.е. такие факторы как условия труда, возможность для реализации и социальные условия (50% );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n-lt"/>
              </a:rPr>
              <a:t>3.	У опрашиваемых также достаточно большое количество ответов, связанных и с внешней положительной мотивацией (32%), но и часть студентов при выборе профессии находились под давлением и внешней отрицательной мотивации(18%),т.е. давление со стороны, советы других людей и пр.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5184"/>
            <a:ext cx="2369840" cy="155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1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Источники информации: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Панченко. Т.В. Введение в педагогическую деятельность: </a:t>
            </a:r>
            <a:r>
              <a:rPr lang="ru-RU" dirty="0" err="1">
                <a:solidFill>
                  <a:schemeClr val="tx2"/>
                </a:solidFill>
              </a:rPr>
              <a:t>учебн</a:t>
            </a:r>
            <a:r>
              <a:rPr lang="ru-RU" dirty="0">
                <a:solidFill>
                  <a:schemeClr val="tx2"/>
                </a:solidFill>
              </a:rPr>
              <a:t>.-метод. пособие[Текст]//</a:t>
            </a:r>
            <a:r>
              <a:rPr lang="ru-RU" dirty="0" err="1">
                <a:solidFill>
                  <a:schemeClr val="tx2"/>
                </a:solidFill>
              </a:rPr>
              <a:t>Федер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Агенство</a:t>
            </a:r>
            <a:r>
              <a:rPr lang="ru-RU" dirty="0">
                <a:solidFill>
                  <a:schemeClr val="tx2"/>
                </a:solidFill>
              </a:rPr>
              <a:t> по образованию, Мурманский </a:t>
            </a:r>
            <a:r>
              <a:rPr lang="ru-RU" dirty="0" err="1">
                <a:solidFill>
                  <a:schemeClr val="tx2"/>
                </a:solidFill>
              </a:rPr>
              <a:t>гос.пед.ун</a:t>
            </a:r>
            <a:r>
              <a:rPr lang="ru-RU" dirty="0">
                <a:solidFill>
                  <a:schemeClr val="tx2"/>
                </a:solidFill>
              </a:rPr>
              <a:t>-т/ Т.В. Панченко.-Мурманск: Изд-во МГПУ, 2010.-119 с. </a:t>
            </a:r>
          </a:p>
          <a:p>
            <a:r>
              <a:rPr lang="ru-RU" dirty="0">
                <a:solidFill>
                  <a:schemeClr val="tx2"/>
                </a:solidFill>
              </a:rPr>
              <a:t>Мотивация профессиональной </a:t>
            </a:r>
            <a:r>
              <a:rPr lang="ru-RU" dirty="0" smtClean="0">
                <a:solidFill>
                  <a:schemeClr val="tx2"/>
                </a:solidFill>
              </a:rPr>
              <a:t>деятельности– </a:t>
            </a:r>
            <a:r>
              <a:rPr lang="en-US" dirty="0" smtClean="0">
                <a:solidFill>
                  <a:schemeClr val="tx2"/>
                </a:solidFill>
              </a:rPr>
              <a:t>Psyho.ru</a:t>
            </a:r>
            <a:r>
              <a:rPr lang="ru-RU" dirty="0" smtClean="0">
                <a:solidFill>
                  <a:schemeClr val="tx2"/>
                </a:solidFill>
              </a:rPr>
              <a:t> [Электронный </a:t>
            </a:r>
            <a:r>
              <a:rPr lang="ru-RU" dirty="0">
                <a:solidFill>
                  <a:schemeClr val="tx2"/>
                </a:solidFill>
              </a:rPr>
              <a:t>ресурс]. - Режим </a:t>
            </a:r>
            <a:r>
              <a:rPr lang="ru-RU" dirty="0" smtClean="0">
                <a:solidFill>
                  <a:schemeClr val="tx2"/>
                </a:solidFill>
              </a:rPr>
              <a:t>доступа: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http://www.psyho.ru/library/books/rean-a-abordovskaya-n-vrozum-s-i-psixologiya-i-pedagogika/29/2/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>
                <a:solidFill>
                  <a:schemeClr val="tx2"/>
                </a:solidFill>
              </a:rPr>
              <a:t>свободный. – </a:t>
            </a:r>
            <a:r>
              <a:rPr lang="ru-RU" dirty="0" err="1">
                <a:solidFill>
                  <a:schemeClr val="tx2"/>
                </a:solidFill>
              </a:rPr>
              <a:t>Загл</a:t>
            </a:r>
            <a:r>
              <a:rPr lang="ru-RU" dirty="0">
                <a:solidFill>
                  <a:schemeClr val="tx2"/>
                </a:solidFill>
              </a:rPr>
              <a:t>. с экрана – Дата обращения: </a:t>
            </a:r>
            <a:r>
              <a:rPr lang="en-US" dirty="0" smtClean="0">
                <a:solidFill>
                  <a:schemeClr val="tx2"/>
                </a:solidFill>
              </a:rPr>
              <a:t>15</a:t>
            </a:r>
            <a:r>
              <a:rPr lang="ru-RU" dirty="0" smtClean="0">
                <a:solidFill>
                  <a:schemeClr val="tx2"/>
                </a:solidFill>
              </a:rPr>
              <a:t>.0</a:t>
            </a:r>
            <a:r>
              <a:rPr lang="en-US" dirty="0" smtClean="0">
                <a:solidFill>
                  <a:schemeClr val="tx2"/>
                </a:solidFill>
              </a:rPr>
              <a:t>5</a:t>
            </a:r>
            <a:r>
              <a:rPr lang="ru-RU" dirty="0" smtClean="0">
                <a:solidFill>
                  <a:schemeClr val="tx2"/>
                </a:solidFill>
              </a:rPr>
              <a:t>.2016</a:t>
            </a:r>
          </a:p>
          <a:p>
            <a:r>
              <a:rPr lang="ru-RU" dirty="0" err="1">
                <a:solidFill>
                  <a:schemeClr val="tx2"/>
                </a:solidFill>
              </a:rPr>
              <a:t>Psyera</a:t>
            </a:r>
            <a:r>
              <a:rPr lang="ru-RU" dirty="0">
                <a:solidFill>
                  <a:schemeClr val="tx2"/>
                </a:solidFill>
              </a:rPr>
              <a:t> – Гуманитарно-правовой портал [Электронный ресурс]. - Режим доступа: </a:t>
            </a:r>
            <a:r>
              <a:rPr lang="ru-RU" dirty="0">
                <a:solidFill>
                  <a:schemeClr val="tx2"/>
                </a:solidFill>
                <a:hlinkClick r:id="rId3"/>
              </a:rPr>
              <a:t>http://psyera.ru/ponyatie-i-motivy-professionalnoy-deyatelnosti-452.htm</a:t>
            </a:r>
            <a:r>
              <a:rPr lang="ru-RU" dirty="0">
                <a:solidFill>
                  <a:schemeClr val="tx2"/>
                </a:solidFill>
              </a:rPr>
              <a:t>, свободный. – </a:t>
            </a:r>
            <a:r>
              <a:rPr lang="ru-RU" dirty="0" err="1">
                <a:solidFill>
                  <a:schemeClr val="tx2"/>
                </a:solidFill>
              </a:rPr>
              <a:t>Загл</a:t>
            </a:r>
            <a:r>
              <a:rPr lang="ru-RU" dirty="0">
                <a:solidFill>
                  <a:schemeClr val="tx2"/>
                </a:solidFill>
              </a:rPr>
              <a:t>. с экрана – Дата обращения: </a:t>
            </a:r>
            <a:r>
              <a:rPr lang="en-US" dirty="0" smtClean="0">
                <a:solidFill>
                  <a:schemeClr val="tx2"/>
                </a:solidFill>
              </a:rPr>
              <a:t>15</a:t>
            </a:r>
            <a:r>
              <a:rPr lang="ru-RU" dirty="0" smtClean="0">
                <a:solidFill>
                  <a:schemeClr val="tx2"/>
                </a:solidFill>
              </a:rPr>
              <a:t>.0</a:t>
            </a:r>
            <a:r>
              <a:rPr lang="en-US" dirty="0" smtClean="0">
                <a:solidFill>
                  <a:schemeClr val="tx2"/>
                </a:solidFill>
              </a:rPr>
              <a:t>5</a:t>
            </a:r>
            <a:r>
              <a:rPr lang="ru-RU" dirty="0" smtClean="0">
                <a:solidFill>
                  <a:schemeClr val="tx2"/>
                </a:solidFill>
              </a:rPr>
              <a:t>.2016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35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600200"/>
          </a:xfrm>
        </p:spPr>
        <p:txBody>
          <a:bodyPr/>
          <a:lstStyle/>
          <a:p>
            <a:r>
              <a:rPr lang="ru-RU" sz="2800" dirty="0"/>
              <a:t>Выбор профессии – одна из самых важных и сложных вещей в жизни.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7"/>
            <a:ext cx="7704856" cy="27363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 Выбор профессии – это достаточно серьезный вопрос, к которому стоит подходить обдуманно.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Во-первых, нужно учитывать свои личные интересы.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 Во-вторых, оценить собственные способности.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В-третьих, проанализировать соответствие своих личностных качеств с теми качествами, наличия которых требует выбранная профессия.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В-четвертых, изучить возможные жизненные перспективы, которые даст та или иная профессия.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74" y="4039740"/>
            <a:ext cx="5022726" cy="28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1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Дизайн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23" y="980728"/>
            <a:ext cx="8376766" cy="2769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Дизайнеры - художники-оформители, специалисты в области дизайна; люди, занимающиеся дизайном, то есть внешним видом, оформлением чего-либо. Профессия дизайнер подразумевает творчество, грамотность, и знания необходимые для того, чтобы творить красивые вещи.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3" y="5070605"/>
            <a:ext cx="3023320" cy="170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0293"/>
            <a:ext cx="192021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0293"/>
            <a:ext cx="18833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61" y="5288921"/>
            <a:ext cx="1907902" cy="12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60684"/>
            <a:ext cx="1717387" cy="122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4367"/>
            <a:ext cx="2303240" cy="153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9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01000" cy="1600200"/>
          </a:xfrm>
        </p:spPr>
        <p:txBody>
          <a:bodyPr/>
          <a:lstStyle/>
          <a:p>
            <a:r>
              <a:rPr lang="ru-RU" sz="2800" dirty="0"/>
              <a:t>М</a:t>
            </a:r>
            <a:r>
              <a:rPr lang="ru-RU" sz="2800" dirty="0" smtClean="0"/>
              <a:t>отивы профессиональной деятельности </a:t>
            </a:r>
            <a:r>
              <a:rPr lang="ru-RU" sz="2800" dirty="0"/>
              <a:t>человека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272177"/>
              </p:ext>
            </p:extLst>
          </p:nvPr>
        </p:nvGraphicFramePr>
        <p:xfrm>
          <a:off x="457200" y="1600200"/>
          <a:ext cx="8147248" cy="470912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73624"/>
                <a:gridCol w="4073624"/>
              </a:tblGrid>
              <a:tr h="1028335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Внешние мотивационные</a:t>
                      </a:r>
                      <a:r>
                        <a:rPr lang="ru-RU" b="1" i="0" baseline="0" dirty="0" smtClean="0"/>
                        <a:t> факторы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Внутренние мотивационные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</a:tr>
              <a:tr h="1028335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факторы давления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мотивационные факторы профессии </a:t>
                      </a:r>
                      <a:endParaRPr lang="ru-RU" dirty="0"/>
                    </a:p>
                  </a:txBody>
                  <a:tcPr/>
                </a:tc>
              </a:tr>
              <a:tr h="1028335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факторы притеснения-отталкивания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труда</a:t>
                      </a:r>
                      <a:endParaRPr lang="ru-RU" dirty="0"/>
                    </a:p>
                  </a:txBody>
                  <a:tcPr/>
                </a:tc>
              </a:tr>
              <a:tr h="595781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факторы инерции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условия </a:t>
                      </a:r>
                      <a:endParaRPr lang="ru-RU" dirty="0"/>
                    </a:p>
                  </a:txBody>
                  <a:tcPr/>
                </a:tc>
              </a:tr>
              <a:tr h="10283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 для реализации </a:t>
                      </a:r>
                      <a:r>
                        <a:rPr lang="ru-RU" dirty="0" err="1" smtClean="0"/>
                        <a:t>внепрофессиональных</a:t>
                      </a:r>
                      <a:r>
                        <a:rPr lang="ru-RU" dirty="0" smtClean="0"/>
                        <a:t> целей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06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Методика исследования мотивации профессиональной деятельности </a:t>
            </a:r>
            <a:b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(методика К.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Замфир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модификации А.А.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Реана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+mn-lt"/>
              </a:rPr>
            </a:br>
            <a:r>
              <a:rPr lang="ru-RU" sz="2000" u="sng" dirty="0">
                <a:solidFill>
                  <a:schemeClr val="tx2"/>
                </a:solidFill>
                <a:latin typeface="+mn-lt"/>
              </a:rPr>
              <a:t>Основная задача этой методики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: выявить мотивы выбора будущей профессии;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u="sng" dirty="0">
                <a:solidFill>
                  <a:schemeClr val="tx2"/>
                </a:solidFill>
                <a:latin typeface="+mn-lt"/>
              </a:rPr>
              <a:t>Цель методики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: диагностика мотивации профессиональной деятельности. </a:t>
            </a:r>
          </a:p>
          <a:p>
            <a:pPr marL="0" indent="0"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2279725" cy="167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9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u="sng" dirty="0">
                <a:solidFill>
                  <a:schemeClr val="tx2"/>
                </a:solidFill>
                <a:latin typeface="+mn-lt"/>
              </a:rPr>
              <a:t>Предмет исследования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: студенты 1 курса профиль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 «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Дополнительное образование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 (дизайн и комп. графика)»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 в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количестве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22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человек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u="sng" dirty="0">
                <a:solidFill>
                  <a:schemeClr val="tx2"/>
                </a:solidFill>
                <a:latin typeface="+mn-lt"/>
              </a:rPr>
              <a:t>Инструкция: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прочитайте нижеперечисленные мотивы профессиональной деятельности и дайте оценку их значимости для Вас по 5-балльной шкале.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075"/>
            <a:ext cx="4201203" cy="279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2279"/>
            <a:ext cx="4096778" cy="28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85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Пример бланка для заполнения результатов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82695" cy="558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1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Обработка результатов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 bwMode="auto">
          <a:xfrm>
            <a:off x="323528" y="980728"/>
            <a:ext cx="849694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Подсчитываются показатели внутренней мотивации (ВМ), внешней положительной (ВПМ) и внешней отрицательной (ВОМ) в соответствии со следующими ключами:</a:t>
            </a: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0" eaLnBrk="1" hangingPunct="1">
              <a:lnSpc>
                <a:spcPct val="11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ВМ = (оценка п. 6 + оценка п. 7) / 2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ВПМ = (оценка п. 1 + оценка п. 2 + оценка п. 5) / 3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ВОМ = (оценка п.3 + оценка п. 4) / 2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Показателем выраженности каждого типа мотивации будет число, выраженное в пределах от 1 до 5 (возможно, дробное).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На основании полученных результатов определяется мотивационный комплекс личности, который представляет собой соотношение трех видов мотивации: ВМ, ВПМ и ВОМ.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К наилучшим, оптимальным, мотивационным комплексам следует относить следующие два типа сочетаний: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ВМ &gt; ВПМ &gt; ВОМ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ВМ = ВПМ &gt; ВОМ</a:t>
            </a:r>
            <a:endParaRPr lang="ru-RU" altLang="ru-RU" sz="18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pitchFamily="18" charset="0"/>
                <a:cs typeface="Calibri" pitchFamily="34" charset="0"/>
              </a:rPr>
              <a:t>Наихудшим мотивационным комплексом является тип:</a:t>
            </a:r>
          </a:p>
          <a:p>
            <a:pPr indent="0"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800" b="1" dirty="0" smtClean="0">
                <a:latin typeface="Times New Roman" pitchFamily="18" charset="0"/>
                <a:cs typeface="Calibri" pitchFamily="34" charset="0"/>
              </a:rPr>
              <a:t>ВОМ &gt; ВПМ &gt; ВМ</a:t>
            </a:r>
          </a:p>
          <a:p>
            <a:pPr indent="0" algn="ctr" eaLnBrk="1" hangingPunct="1">
              <a:lnSpc>
                <a:spcPct val="115000"/>
              </a:lnSpc>
              <a:buFont typeface="Arial" charset="0"/>
              <a:buNone/>
            </a:pPr>
            <a:endParaRPr lang="ru-RU" altLang="ru-RU" sz="1400" dirty="0" smtClean="0">
              <a:latin typeface="Times New Roman" pitchFamily="18" charset="0"/>
              <a:cs typeface="Calibri" pitchFamily="34" charset="0"/>
            </a:endParaRPr>
          </a:p>
          <a:p>
            <a:pPr indent="0" eaLnBrk="1" hangingPunct="1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2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Результаты обработки данных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856" cy="621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821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230</TotalTime>
  <Words>366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Методика исследования мотивации профессиональной деятельности  (методика К. Замфир в модификации А.А. Реана) </vt:lpstr>
      <vt:lpstr>Выбор профессии – одна из самых важных и сложных вещей в жизни. </vt:lpstr>
      <vt:lpstr>Дизайн </vt:lpstr>
      <vt:lpstr>Мотивы профессиональной деятельности человека. </vt:lpstr>
      <vt:lpstr>Презентация PowerPoint</vt:lpstr>
      <vt:lpstr>Презентация PowerPoint</vt:lpstr>
      <vt:lpstr> Пример бланка для заполнения результатов </vt:lpstr>
      <vt:lpstr>Обработка результатов </vt:lpstr>
      <vt:lpstr>Результаты обработки данных </vt:lpstr>
      <vt:lpstr>Результаты исследования </vt:lpstr>
      <vt:lpstr>Результаты исследования </vt:lpstr>
      <vt:lpstr>Результаты исследование </vt:lpstr>
      <vt:lpstr>Источники информации: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2016-05-17T16:10:30Z</dcterms:created>
  <dcterms:modified xsi:type="dcterms:W3CDTF">2016-05-18T06:42:41Z</dcterms:modified>
</cp:coreProperties>
</file>