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6" r:id="rId4"/>
    <p:sldId id="269" r:id="rId5"/>
    <p:sldId id="257" r:id="rId6"/>
    <p:sldId id="268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E72E92-931A-443D-9CF3-9A7350AD05DC}" type="datetimeFigureOut">
              <a:rPr lang="ru-RU" smtClean="0"/>
              <a:pPr/>
              <a:t>22.09.2019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7BA61B8-E5F2-461C-81F2-BF66E37A7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Развитие стратегий смыслового чтения и работы с текстом в биологическом образовании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>
                <a:solidFill>
                  <a:schemeClr val="tx1"/>
                </a:solidFill>
              </a:rPr>
              <a:t>Староверова</a:t>
            </a:r>
            <a:r>
              <a:rPr lang="ru-RU" dirty="0">
                <a:solidFill>
                  <a:schemeClr val="tx1"/>
                </a:solidFill>
              </a:rPr>
              <a:t> С.В., учитель биологии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МБОУ АСШ №1,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высшая квалификационная категория</a:t>
            </a:r>
          </a:p>
        </p:txBody>
      </p:sp>
    </p:spTree>
    <p:extLst>
      <p:ext uri="{BB962C8B-B14F-4D97-AF65-F5344CB8AC3E}">
        <p14:creationId xmlns:p14="http://schemas.microsoft.com/office/powerpoint/2010/main" val="421544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/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Переведите схему процесса свертывания крови в текст с указанием местонахождения всех компонентов, участвующих в свертывании крови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360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что при глубоких порезах следует наложить жгут выше раны и отвезти раненого человека в больницу для наложения швов. Предположите, поможет ли наложение жгута и шва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гемофелику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порезах. Ответ поясните.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91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948405" cy="374441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1.Эритроцит – двояковогнутый безъядерный диск, содержащий пигмент гемоглобин (гемо–железо; глобин–белок). Основная функция перенос кислорода.</a:t>
            </a:r>
          </a:p>
          <a:p>
            <a:pPr marL="0" lvl="0" indent="0">
              <a:buNone/>
            </a:pP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2.Тромбоциты – маленькие пластинки, латающие «пробоины» в сосудах, содержащие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тромбопластин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участвующие в свертываемости крови.</a:t>
            </a:r>
          </a:p>
          <a:p>
            <a:pPr marL="0" lvl="0" indent="0">
              <a:buNone/>
            </a:pP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3.Лейкоциты – «мохнатые» белые шарики, способные к «пожиранию» инородных тел (вирусов и бактерий), отвечающие за иммунитет.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Задание 4. </a:t>
            </a:r>
            <a:r>
              <a:rPr lang="ru-RU" sz="3600" dirty="0"/>
              <a:t>Соотнесите тексты с рисунками</a:t>
            </a:r>
            <a:r>
              <a:rPr lang="ru-RU" sz="3600" b="1" dirty="0"/>
              <a:t>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5" name="Рисунок 4" descr="http://lib2.podelise.ru/tw_files2/urls_965/8/d-7803/7803_html_m63e8204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085184"/>
            <a:ext cx="5940425" cy="1772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8208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00808"/>
            <a:ext cx="8136904" cy="5157192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лаборатории забыли надписать фамилии пациентов на анализах крови. И теперь врачу придется определять, где, чей анализ. У него три пациента, с разными симптомами и три неподписанных анализа крови. Помогите Врачу. Свой выбор обоснуйте.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Пациент №1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на повышенную утомляемость, бледность, сонливость. Головокружение. Отсутствие аппетита. Боли в мышцах. Учащенное дыхание.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№2.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на боли в ногах. Появление синих пятен на ногах и теле.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Пациент №3.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на небольшую, но постоянную температуру. Ломота в суставах. Обильное потоотделение.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652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текстов сделайте вывод, в чем заключаются основные функции крови?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6.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70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285992"/>
            <a:ext cx="7771899" cy="384017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Французский просветитель Монтень, уже в XVI веке бьющего тревогу по поводу догматизма образования, писал: «Постоянно кричат ученику в уши, как будто льют в воронку, а обязанность ученика состоит только в повторении сказанного…я не хочу, чтобы учитель находил и говорил всегда один; я хочу, чтобы он в свою очередь выслушивал слова ученика…»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752528"/>
          </a:xfrm>
        </p:spPr>
        <p:txBody>
          <a:bodyPr>
            <a:normAutofit/>
          </a:bodyPr>
          <a:lstStyle/>
          <a:p>
            <a:r>
              <a:rPr lang="ru-RU" dirty="0"/>
              <a:t>максимально точно и полно понять содержание текста, уловить все детали и практически осмыслить извлеченную информацию. </a:t>
            </a:r>
          </a:p>
          <a:p>
            <a:r>
              <a:rPr lang="ru-RU" b="1" i="1" dirty="0"/>
              <a:t>Смысловое чтение</a:t>
            </a:r>
            <a:r>
              <a:rPr lang="ru-RU" dirty="0"/>
              <a:t> не может существовать без познавательной деятельности. Ведь для того, чтобы чтение было смысловым,  учащимся необходимо точно и полно понимать смысл текста, составлять свою систему образов, осмысливать информацию, т.е. осуществлять познавательную деятельность.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Цель </a:t>
            </a:r>
            <a:r>
              <a:rPr lang="ru-RU" b="1" i="1" dirty="0">
                <a:solidFill>
                  <a:srgbClr val="FFFF00"/>
                </a:solidFill>
              </a:rPr>
              <a:t>смыслового чтения</a:t>
            </a:r>
            <a:r>
              <a:rPr lang="ru-RU" dirty="0">
                <a:solidFill>
                  <a:srgbClr val="FFFF0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5" y="2143116"/>
            <a:ext cx="8072494" cy="3983047"/>
          </a:xfrm>
        </p:spPr>
        <p:txBody>
          <a:bodyPr/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Полное понимание текста- это вычитывание трех видов текстовой информации: </a:t>
            </a: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 -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фактуальной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(о чем в тексте сообщается в явном виде) </a:t>
            </a: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 -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подтекстовой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(о чем в тексте сообщается в неявном виде, читается «между строк») </a:t>
            </a:r>
          </a:p>
          <a:p>
            <a:pPr lvl="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 - концептуальной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(основная идея текста, его главный смысл)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348880"/>
            <a:ext cx="8352928" cy="450912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находить точную информацию в тексте;</a:t>
            </a:r>
          </a:p>
          <a:p>
            <a:pPr lvl="0"/>
            <a:r>
              <a:rPr lang="ru-RU" dirty="0"/>
              <a:t>переводить один вид текста в другой (от схемы к словесному описанию);</a:t>
            </a:r>
          </a:p>
          <a:p>
            <a:pPr lvl="0"/>
            <a:r>
              <a:rPr lang="ru-RU" dirty="0"/>
              <a:t>работать с составными текстами (сопоставлять, сравнивать, делать заключение);</a:t>
            </a:r>
          </a:p>
          <a:p>
            <a:pPr lvl="0"/>
            <a:r>
              <a:rPr lang="ru-RU" dirty="0"/>
              <a:t>при решении задачи неоднократно возвращаться к ее условию;</a:t>
            </a:r>
          </a:p>
          <a:p>
            <a:pPr lvl="0"/>
            <a:r>
              <a:rPr lang="ru-RU" dirty="0"/>
              <a:t>использовать результаты решения предыдущего задания для поиска решения следующих заданий внутри текста;</a:t>
            </a:r>
          </a:p>
          <a:p>
            <a:pPr lvl="0"/>
            <a:r>
              <a:rPr lang="ru-RU" dirty="0"/>
              <a:t>привлекать личный опыт, известные знания для решения поставленной задачи.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</a:rPr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4000" dirty="0">
                <a:solidFill>
                  <a:srgbClr val="FFFF00"/>
                </a:solidFill>
              </a:rPr>
              <a:t>Ориентир на преодоление </a:t>
            </a:r>
            <a:r>
              <a:rPr lang="ru-RU" sz="4000" i="1" dirty="0">
                <a:solidFill>
                  <a:srgbClr val="FFFF00"/>
                </a:solidFill>
              </a:rPr>
              <a:t>дефицитов</a:t>
            </a:r>
            <a:r>
              <a:rPr lang="ru-RU" sz="4000" dirty="0">
                <a:solidFill>
                  <a:srgbClr val="FFFF00"/>
                </a:solidFill>
              </a:rPr>
              <a:t>, таких как</a:t>
            </a:r>
            <a:r>
              <a:rPr lang="ru-RU" sz="4000" i="1" dirty="0">
                <a:solidFill>
                  <a:srgbClr val="FFFF00"/>
                </a:solidFill>
              </a:rPr>
              <a:t>:</a:t>
            </a:r>
            <a:br>
              <a:rPr lang="ru-RU" sz="4000" dirty="0"/>
            </a:b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1901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09" y="2071677"/>
          <a:ext cx="8143933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7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чтения текста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 чтения текста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61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наше время состав и функции крови хорошо изучены.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Плазма содержит белки, углеводы, соли кальция.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клетки крови живут определенное время, после  чего разрушаются.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Гемофилия –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генетическая болезнь, связанная с нарушением свертываемости крови.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Кроветворные</a:t>
                      </a:r>
                      <a:r>
                        <a:rPr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органах </a:t>
                      </a:r>
                      <a:r>
                        <a:rPr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костный</a:t>
                      </a:r>
                      <a:r>
                        <a:rPr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мозг, лимфатические</a:t>
                      </a:r>
                      <a:r>
                        <a:rPr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узлы, селезенка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Приём «Ориентиры предвосхищения»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1.Из каких компонентов состоит кровь?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Где образуются клетки крови?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 чего зависит свёртываемость крови?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Что такое гемофилия?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FF00"/>
                </a:solidFill>
                <a:latin typeface="Times New Roman"/>
                <a:ea typeface="Times New Roman"/>
              </a:rPr>
              <a:t>Приём  «Батарея вопросов»</a:t>
            </a:r>
            <a:r>
              <a:rPr lang="ru-RU" dirty="0">
                <a:solidFill>
                  <a:srgbClr val="FFFF00"/>
                </a:solidFill>
                <a:latin typeface="Times New Roman"/>
                <a:ea typeface="Times New Roman"/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1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804389" cy="439248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оптимизация проработки текста с использованием знаковой системы.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Внимательно ознакомьтесь с текстом, делая карандашом соответствующие пометки на полях текста: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- это я уже знал;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-это я не знал;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- думал иначе, непонятно, есть вопросы;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– это интересно;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!!!- это нужно запомнить.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FFFF0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FFFF00"/>
                </a:solidFill>
                <a:latin typeface="Times New Roman"/>
                <a:ea typeface="Times New Roman"/>
              </a:rPr>
              <a:t>Прием «Пометки на полях»</a:t>
            </a:r>
            <a:br>
              <a:rPr lang="ru-RU" b="1" dirty="0">
                <a:solidFill>
                  <a:srgbClr val="FFFF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1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948405" cy="392129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 </a:t>
            </a:r>
            <a:r>
              <a:rPr lang="ru-RU" sz="3000" dirty="0"/>
              <a:t>Сын русского царя Николая II, царевич Алексей, страдал тяжелой формой гемофилии. Укажите причину возникновения гемофилии у царевича</a:t>
            </a:r>
            <a:r>
              <a:rPr lang="ru-RU" sz="3000" b="1" dirty="0"/>
              <a:t>.</a:t>
            </a:r>
            <a:br>
              <a:rPr lang="ru-RU" sz="3000" dirty="0"/>
            </a:br>
            <a:br>
              <a:rPr lang="ru-RU" sz="3000" dirty="0"/>
            </a:br>
            <a:r>
              <a:rPr lang="ru-RU" sz="3000" dirty="0"/>
              <a:t>А. Унаследовал ген гемофилии от отца. </a:t>
            </a:r>
            <a:br>
              <a:rPr lang="ru-RU" sz="3000" dirty="0"/>
            </a:br>
            <a:br>
              <a:rPr lang="ru-RU" sz="3000" dirty="0"/>
            </a:br>
            <a:r>
              <a:rPr lang="ru-RU" sz="3000" dirty="0"/>
              <a:t>Б. Унаследовал ген гемофилии от матери. </a:t>
            </a:r>
            <a:br>
              <a:rPr lang="ru-RU" sz="3000" dirty="0"/>
            </a:br>
            <a:br>
              <a:rPr lang="ru-RU" sz="3000" dirty="0"/>
            </a:br>
            <a:r>
              <a:rPr lang="ru-RU" sz="3000" dirty="0"/>
              <a:t>В. Заразился гемофилией от сестры Анастасии.</a:t>
            </a:r>
            <a:br>
              <a:rPr lang="ru-RU" sz="3000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 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256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</TotalTime>
  <Words>369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Candara</vt:lpstr>
      <vt:lpstr>Symbol</vt:lpstr>
      <vt:lpstr>Times New Roman</vt:lpstr>
      <vt:lpstr>Волна</vt:lpstr>
      <vt:lpstr>Развитие стратегий смыслового чтения и работы с текстом в биологическом образовании</vt:lpstr>
      <vt:lpstr>Презентация PowerPoint</vt:lpstr>
      <vt:lpstr>Цель смыслового чтения </vt:lpstr>
      <vt:lpstr>Презентация PowerPoint</vt:lpstr>
      <vt:lpstr>   Ориентир на преодоление дефицитов, таких как:  </vt:lpstr>
      <vt:lpstr>Приём «Ориентиры предвосхищения»</vt:lpstr>
      <vt:lpstr>Приём  «Батарея вопросов» </vt:lpstr>
      <vt:lpstr> Прием «Пометки на полях» </vt:lpstr>
      <vt:lpstr>Задание 1.</vt:lpstr>
      <vt:lpstr>Задание 2.</vt:lpstr>
      <vt:lpstr>Задание 3</vt:lpstr>
      <vt:lpstr>Задание 4. Соотнесите тексты с рисунками. </vt:lpstr>
      <vt:lpstr>Задание 5.</vt:lpstr>
      <vt:lpstr>Задание 6.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Александр</cp:lastModifiedBy>
  <cp:revision>15</cp:revision>
  <dcterms:created xsi:type="dcterms:W3CDTF">2014-01-14T13:54:32Z</dcterms:created>
  <dcterms:modified xsi:type="dcterms:W3CDTF">2019-09-22T15:02:53Z</dcterms:modified>
</cp:coreProperties>
</file>