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5" r:id="rId4"/>
    <p:sldId id="264" r:id="rId5"/>
    <p:sldId id="258" r:id="rId6"/>
    <p:sldId id="262" r:id="rId7"/>
    <p:sldId id="268" r:id="rId8"/>
    <p:sldId id="269" r:id="rId9"/>
    <p:sldId id="263" r:id="rId10"/>
    <p:sldId id="271" r:id="rId11"/>
    <p:sldId id="270" r:id="rId12"/>
    <p:sldId id="272" r:id="rId13"/>
    <p:sldId id="257" r:id="rId14"/>
    <p:sldId id="273" r:id="rId15"/>
    <p:sldId id="274" r:id="rId16"/>
    <p:sldId id="267" r:id="rId17"/>
    <p:sldId id="277" r:id="rId18"/>
    <p:sldId id="278" r:id="rId19"/>
    <p:sldId id="275" r:id="rId20"/>
    <p:sldId id="279" r:id="rId21"/>
    <p:sldId id="280" r:id="rId22"/>
    <p:sldId id="281" r:id="rId23"/>
    <p:sldId id="286" r:id="rId24"/>
    <p:sldId id="282" r:id="rId25"/>
    <p:sldId id="260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Freeform 409"/>
          <p:cNvSpPr>
            <a:spLocks/>
          </p:cNvSpPr>
          <p:nvPr/>
        </p:nvSpPr>
        <p:spPr bwMode="hidden">
          <a:xfrm>
            <a:off x="0" y="1981200"/>
            <a:ext cx="4257675" cy="2068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9" y="196"/>
              </a:cxn>
              <a:cxn ang="0">
                <a:pos x="2006" y="975"/>
              </a:cxn>
              <a:cxn ang="0">
                <a:pos x="2666" y="1296"/>
              </a:cxn>
              <a:cxn ang="0">
                <a:pos x="1911" y="1015"/>
              </a:cxn>
              <a:cxn ang="0">
                <a:pos x="1111" y="460"/>
              </a:cxn>
              <a:cxn ang="0">
                <a:pos x="9" y="446"/>
              </a:cxn>
            </a:cxnLst>
            <a:rect l="0" t="0" r="r" b="b"/>
            <a:pathLst>
              <a:path w="2682" h="1303">
                <a:moveTo>
                  <a:pt x="0" y="0"/>
                </a:moveTo>
                <a:cubicBezTo>
                  <a:pt x="185" y="34"/>
                  <a:pt x="775" y="34"/>
                  <a:pt x="1109" y="196"/>
                </a:cubicBezTo>
                <a:cubicBezTo>
                  <a:pt x="1443" y="358"/>
                  <a:pt x="1747" y="792"/>
                  <a:pt x="2006" y="975"/>
                </a:cubicBezTo>
                <a:cubicBezTo>
                  <a:pt x="2265" y="1158"/>
                  <a:pt x="2682" y="1289"/>
                  <a:pt x="2666" y="1296"/>
                </a:cubicBezTo>
                <a:cubicBezTo>
                  <a:pt x="2650" y="1303"/>
                  <a:pt x="2170" y="1154"/>
                  <a:pt x="1911" y="1015"/>
                </a:cubicBezTo>
                <a:cubicBezTo>
                  <a:pt x="1652" y="876"/>
                  <a:pt x="1428" y="555"/>
                  <a:pt x="1111" y="460"/>
                </a:cubicBezTo>
                <a:cubicBezTo>
                  <a:pt x="794" y="365"/>
                  <a:pt x="238" y="449"/>
                  <a:pt x="9" y="446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5" name="Freeform 403"/>
          <p:cNvSpPr>
            <a:spLocks/>
          </p:cNvSpPr>
          <p:nvPr/>
        </p:nvSpPr>
        <p:spPr bwMode="hidden">
          <a:xfrm>
            <a:off x="-11113" y="0"/>
            <a:ext cx="5145088" cy="433863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552" y="847"/>
              </a:cxn>
              <a:cxn ang="0">
                <a:pos x="2365" y="2148"/>
              </a:cxn>
              <a:cxn ang="0">
                <a:pos x="3098" y="2664"/>
              </a:cxn>
              <a:cxn ang="0">
                <a:pos x="2197" y="2247"/>
              </a:cxn>
              <a:cxn ang="0">
                <a:pos x="1274" y="1288"/>
              </a:cxn>
              <a:cxn ang="0">
                <a:pos x="0" y="901"/>
              </a:cxn>
            </a:cxnLst>
            <a:rect l="0" t="0" r="r" b="b"/>
            <a:pathLst>
              <a:path w="3241" h="2733">
                <a:moveTo>
                  <a:pt x="7" y="0"/>
                </a:moveTo>
                <a:cubicBezTo>
                  <a:pt x="265" y="141"/>
                  <a:pt x="1159" y="489"/>
                  <a:pt x="1552" y="847"/>
                </a:cubicBezTo>
                <a:cubicBezTo>
                  <a:pt x="1945" y="1205"/>
                  <a:pt x="2107" y="1845"/>
                  <a:pt x="2365" y="2148"/>
                </a:cubicBezTo>
                <a:cubicBezTo>
                  <a:pt x="2623" y="2451"/>
                  <a:pt x="3126" y="2648"/>
                  <a:pt x="3098" y="2664"/>
                </a:cubicBezTo>
                <a:cubicBezTo>
                  <a:pt x="3241" y="2733"/>
                  <a:pt x="2487" y="2487"/>
                  <a:pt x="2197" y="2247"/>
                </a:cubicBezTo>
                <a:cubicBezTo>
                  <a:pt x="1893" y="2018"/>
                  <a:pt x="1640" y="1512"/>
                  <a:pt x="1274" y="1288"/>
                </a:cubicBezTo>
                <a:cubicBezTo>
                  <a:pt x="927" y="1034"/>
                  <a:pt x="265" y="982"/>
                  <a:pt x="0" y="901"/>
                </a:cubicBezTo>
              </a:path>
            </a:pathLst>
          </a:custGeom>
          <a:gradFill rotWithShape="1">
            <a:gsLst>
              <a:gs pos="0">
                <a:srgbClr val="FFFFFF">
                  <a:alpha val="21001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6" name="Freeform 404"/>
          <p:cNvSpPr>
            <a:spLocks/>
          </p:cNvSpPr>
          <p:nvPr/>
        </p:nvSpPr>
        <p:spPr bwMode="hidden">
          <a:xfrm>
            <a:off x="3581400" y="0"/>
            <a:ext cx="2522538" cy="461327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959" y="1027"/>
              </a:cxn>
              <a:cxn ang="0">
                <a:pos x="1153" y="2216"/>
              </a:cxn>
              <a:cxn ang="0">
                <a:pos x="1589" y="2905"/>
              </a:cxn>
              <a:cxn ang="0">
                <a:pos x="1302" y="2209"/>
              </a:cxn>
              <a:cxn ang="0">
                <a:pos x="1399" y="994"/>
              </a:cxn>
              <a:cxn ang="0">
                <a:pos x="876" y="0"/>
              </a:cxn>
            </a:cxnLst>
            <a:rect l="0" t="0" r="r" b="b"/>
            <a:pathLst>
              <a:path w="1589" h="2906">
                <a:moveTo>
                  <a:pt x="0" y="12"/>
                </a:moveTo>
                <a:cubicBezTo>
                  <a:pt x="160" y="181"/>
                  <a:pt x="767" y="660"/>
                  <a:pt x="959" y="1027"/>
                </a:cubicBezTo>
                <a:cubicBezTo>
                  <a:pt x="1151" y="1394"/>
                  <a:pt x="1048" y="1903"/>
                  <a:pt x="1153" y="2216"/>
                </a:cubicBezTo>
                <a:cubicBezTo>
                  <a:pt x="1258" y="2529"/>
                  <a:pt x="1564" y="2906"/>
                  <a:pt x="1589" y="2905"/>
                </a:cubicBezTo>
                <a:cubicBezTo>
                  <a:pt x="1554" y="2859"/>
                  <a:pt x="1334" y="2527"/>
                  <a:pt x="1302" y="2209"/>
                </a:cubicBezTo>
                <a:cubicBezTo>
                  <a:pt x="1270" y="1891"/>
                  <a:pt x="1470" y="1362"/>
                  <a:pt x="1399" y="994"/>
                </a:cubicBezTo>
                <a:cubicBezTo>
                  <a:pt x="1328" y="626"/>
                  <a:pt x="985" y="207"/>
                  <a:pt x="876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7" name="Freeform 405"/>
          <p:cNvSpPr>
            <a:spLocks/>
          </p:cNvSpPr>
          <p:nvPr/>
        </p:nvSpPr>
        <p:spPr bwMode="hidden">
          <a:xfrm>
            <a:off x="6294438" y="1366838"/>
            <a:ext cx="2849562" cy="3324225"/>
          </a:xfrm>
          <a:custGeom>
            <a:avLst/>
            <a:gdLst/>
            <a:ahLst/>
            <a:cxnLst>
              <a:cxn ang="0">
                <a:pos x="1788" y="0"/>
              </a:cxn>
              <a:cxn ang="0">
                <a:pos x="1795" y="1185"/>
              </a:cxn>
              <a:cxn ang="0">
                <a:pos x="453" y="1409"/>
              </a:cxn>
              <a:cxn ang="0">
                <a:pos x="13" y="2080"/>
              </a:cxn>
              <a:cxn ang="0">
                <a:pos x="501" y="1145"/>
              </a:cxn>
              <a:cxn ang="0">
                <a:pos x="1781" y="13"/>
              </a:cxn>
            </a:cxnLst>
            <a:rect l="0" t="0" r="r" b="b"/>
            <a:pathLst>
              <a:path w="1795" h="2094">
                <a:moveTo>
                  <a:pt x="1788" y="0"/>
                </a:moveTo>
                <a:lnTo>
                  <a:pt x="1795" y="1185"/>
                </a:lnTo>
                <a:cubicBezTo>
                  <a:pt x="1504" y="1538"/>
                  <a:pt x="746" y="1250"/>
                  <a:pt x="453" y="1409"/>
                </a:cubicBezTo>
                <a:cubicBezTo>
                  <a:pt x="156" y="1558"/>
                  <a:pt x="13" y="2094"/>
                  <a:pt x="13" y="2080"/>
                </a:cubicBezTo>
                <a:cubicBezTo>
                  <a:pt x="13" y="2066"/>
                  <a:pt x="0" y="1389"/>
                  <a:pt x="501" y="1145"/>
                </a:cubicBezTo>
                <a:cubicBezTo>
                  <a:pt x="1002" y="901"/>
                  <a:pt x="1619" y="860"/>
                  <a:pt x="1781" y="13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79" name="Freeform 407"/>
          <p:cNvSpPr>
            <a:spLocks/>
          </p:cNvSpPr>
          <p:nvPr/>
        </p:nvSpPr>
        <p:spPr bwMode="hidden">
          <a:xfrm>
            <a:off x="5562600" y="-22225"/>
            <a:ext cx="3290888" cy="47021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392" y="997"/>
              </a:cxn>
              <a:cxn ang="0">
                <a:pos x="203" y="2149"/>
              </a:cxn>
              <a:cxn ang="0">
                <a:pos x="399" y="2955"/>
              </a:cxn>
              <a:cxn ang="0">
                <a:pos x="514" y="2108"/>
              </a:cxn>
              <a:cxn ang="0">
                <a:pos x="1273" y="1410"/>
              </a:cxn>
              <a:cxn ang="0">
                <a:pos x="1883" y="739"/>
              </a:cxn>
              <a:cxn ang="0">
                <a:pos x="2073" y="0"/>
              </a:cxn>
            </a:cxnLst>
            <a:rect l="0" t="0" r="r" b="b"/>
            <a:pathLst>
              <a:path w="2073" h="2962">
                <a:moveTo>
                  <a:pt x="0" y="8"/>
                </a:moveTo>
                <a:cubicBezTo>
                  <a:pt x="65" y="173"/>
                  <a:pt x="358" y="640"/>
                  <a:pt x="392" y="997"/>
                </a:cubicBezTo>
                <a:cubicBezTo>
                  <a:pt x="426" y="1354"/>
                  <a:pt x="202" y="1823"/>
                  <a:pt x="203" y="2149"/>
                </a:cubicBezTo>
                <a:cubicBezTo>
                  <a:pt x="204" y="2475"/>
                  <a:pt x="347" y="2962"/>
                  <a:pt x="399" y="2955"/>
                </a:cubicBezTo>
                <a:cubicBezTo>
                  <a:pt x="399" y="2962"/>
                  <a:pt x="389" y="2371"/>
                  <a:pt x="514" y="2108"/>
                </a:cubicBezTo>
                <a:cubicBezTo>
                  <a:pt x="660" y="1851"/>
                  <a:pt x="901" y="1728"/>
                  <a:pt x="1273" y="1410"/>
                </a:cubicBezTo>
                <a:cubicBezTo>
                  <a:pt x="1645" y="1092"/>
                  <a:pt x="1750" y="974"/>
                  <a:pt x="1883" y="739"/>
                </a:cubicBezTo>
                <a:cubicBezTo>
                  <a:pt x="2016" y="504"/>
                  <a:pt x="2034" y="154"/>
                  <a:pt x="2073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7000"/>
                </a:srgbClr>
              </a:gs>
              <a:gs pos="100000">
                <a:srgbClr val="FFFFFF">
                  <a:gamma/>
                  <a:shade val="79216"/>
                  <a:invGamma/>
                  <a:alpha val="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21" name="Rectangle 249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827088" y="1484313"/>
            <a:ext cx="7772400" cy="1470025"/>
          </a:xfrm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/>
          <a:lstStyle>
            <a:lvl1pPr algn="ctr">
              <a:defRPr sz="4000"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322" name="Rectangle 250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1331913" y="3068638"/>
            <a:ext cx="64008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 typeface="Arial" charset="0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79388" y="6524625"/>
            <a:ext cx="2133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pic>
        <p:nvPicPr>
          <p:cNvPr id="3484" name="Picture 412" descr="d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55650" y="3644900"/>
            <a:ext cx="2771775" cy="2771775"/>
          </a:xfrm>
          <a:prstGeom prst="rect">
            <a:avLst/>
          </a:prstGeom>
          <a:noFill/>
        </p:spPr>
      </p:pic>
      <p:pic>
        <p:nvPicPr>
          <p:cNvPr id="3483" name="Picture 411" descr="water"/>
          <p:cNvPicPr>
            <a:picLocks noChangeAspect="1" noChangeArrowheads="1"/>
          </p:cNvPicPr>
          <p:nvPr/>
        </p:nvPicPr>
        <p:blipFill>
          <a:blip r:embed="rId3" cstate="print"/>
          <a:srcRect l="22409" t="16374" b="27486"/>
          <a:stretch>
            <a:fillRect/>
          </a:stretch>
        </p:blipFill>
        <p:spPr bwMode="gray">
          <a:xfrm>
            <a:off x="755650" y="3933825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" grpId="0" animBg="1"/>
      <p:bldP spid="3475" grpId="0" animBg="1"/>
      <p:bldP spid="3476" grpId="0" animBg="1"/>
      <p:bldP spid="3477" grpId="0" animBg="1"/>
      <p:bldP spid="347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 advTm="7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2362200" y="64579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7EAF463A-BC7C-46EE-9F1E-7F377CCA4891}" type="datetimeFigureOut">
              <a:rPr lang="en-US" smtClean="0"/>
              <a:pPr/>
              <a:t>11/8/2015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7200" y="6461125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648200" y="6477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239" name="AutoShape 215"/>
          <p:cNvSpPr>
            <a:spLocks noChangeArrowheads="1"/>
          </p:cNvSpPr>
          <p:nvPr/>
        </p:nvSpPr>
        <p:spPr bwMode="auto">
          <a:xfrm>
            <a:off x="179388" y="115888"/>
            <a:ext cx="8785225" cy="6553200"/>
          </a:xfrm>
          <a:prstGeom prst="roundRect">
            <a:avLst>
              <a:gd name="adj" fmla="val 3986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40" name="Picture 216" descr="water"/>
          <p:cNvPicPr>
            <a:picLocks noChangeAspect="1" noChangeArrowheads="1"/>
          </p:cNvPicPr>
          <p:nvPr/>
        </p:nvPicPr>
        <p:blipFill>
          <a:blip r:embed="rId14" cstate="print"/>
          <a:srcRect l="22409" t="16374" b="27486"/>
          <a:stretch>
            <a:fillRect/>
          </a:stretch>
        </p:blipFill>
        <p:spPr bwMode="gray">
          <a:xfrm>
            <a:off x="107950" y="0"/>
            <a:ext cx="1368425" cy="118745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ГБОУ СПО (ССУЗ) </a:t>
            </a:r>
          </a:p>
          <a:p>
            <a:pPr algn="ctr"/>
            <a:r>
              <a:rPr lang="ru-RU" sz="2400" b="1" dirty="0" smtClean="0"/>
              <a:t>«Саткинский медицинский техникум»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35814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Творческая презентация системы работы </a:t>
            </a:r>
          </a:p>
          <a:p>
            <a:r>
              <a:rPr lang="ru-RU" sz="3200" b="1" dirty="0" smtClean="0"/>
              <a:t>преподавателя анатомии  и физиологии</a:t>
            </a:r>
          </a:p>
          <a:p>
            <a:r>
              <a:rPr lang="ru-RU" sz="3200" b="1" dirty="0" smtClean="0"/>
              <a:t>Сукшиной Ю.В. </a:t>
            </a:r>
            <a:endParaRPr lang="ru-RU" sz="3200" b="1" dirty="0"/>
          </a:p>
        </p:txBody>
      </p:sp>
      <p:pic>
        <p:nvPicPr>
          <p:cNvPr id="5" name="Picture 2" descr="F:\Училищ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3733800" cy="2513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user\Pictures\газета\satka_rsl_1_glav.jpg"/>
          <p:cNvPicPr>
            <a:picLocks noChangeAspect="1" noChangeArrowheads="1"/>
          </p:cNvPicPr>
          <p:nvPr/>
        </p:nvPicPr>
        <p:blipFill>
          <a:blip r:embed="rId3" cstate="print"/>
          <a:srcRect l="27767" t="13040" r="18742" b="6957"/>
          <a:stretch>
            <a:fillRect/>
          </a:stretch>
        </p:blipFill>
        <p:spPr bwMode="auto">
          <a:xfrm>
            <a:off x="228600" y="2513042"/>
            <a:ext cx="3733800" cy="374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500" t="25000" r="15625" b="14000"/>
          <a:stretch>
            <a:fillRect/>
          </a:stretch>
        </p:blipFill>
        <p:spPr bwMode="auto">
          <a:xfrm>
            <a:off x="228600" y="4572000"/>
            <a:ext cx="2632023" cy="193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6875" t="26000" r="13750" b="16000"/>
          <a:stretch>
            <a:fillRect/>
          </a:stretch>
        </p:blipFill>
        <p:spPr bwMode="auto">
          <a:xfrm>
            <a:off x="2895600" y="3505200"/>
            <a:ext cx="3126828" cy="229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3125" t="23000" r="13750" b="15000"/>
          <a:stretch>
            <a:fillRect/>
          </a:stretch>
        </p:blipFill>
        <p:spPr bwMode="auto">
          <a:xfrm>
            <a:off x="5695336" y="1371600"/>
            <a:ext cx="2971800" cy="216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32500" t="23000" r="15625" b="15000"/>
          <a:stretch>
            <a:fillRect/>
          </a:stretch>
        </p:blipFill>
        <p:spPr bwMode="auto">
          <a:xfrm>
            <a:off x="381000" y="1295400"/>
            <a:ext cx="2843981" cy="212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27500" t="21000" r="14375" b="12000"/>
          <a:stretch>
            <a:fillRect/>
          </a:stretch>
        </p:blipFill>
        <p:spPr bwMode="auto">
          <a:xfrm>
            <a:off x="6172200" y="4572000"/>
            <a:ext cx="2775045" cy="199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533400" y="304800"/>
            <a:ext cx="8153400" cy="7620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Презентации, выполненные студентами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76600"/>
            <a:ext cx="8153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Например, работа над проектом по проблеме:</a:t>
            </a:r>
          </a:p>
          <a:p>
            <a:endParaRPr lang="ru-RU" sz="2400" dirty="0" smtClean="0">
              <a:solidFill>
                <a:schemeClr val="bg2"/>
              </a:solidFill>
            </a:endParaRPr>
          </a:p>
          <a:p>
            <a:r>
              <a:rPr lang="ru-RU" sz="2400" i="1" dirty="0" smtClean="0">
                <a:solidFill>
                  <a:schemeClr val="bg2"/>
                </a:solidFill>
              </a:rPr>
              <a:t>В настоящее время широкое распространение получило вегетарианство, то есть употребление в пищу только растительных продуктов. Как вы относитесь к идее вегетарианского питания и почему? Дайте обоснованный ответ.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304800"/>
            <a:ext cx="8153400" cy="9906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Проектная технология позволяет: 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6764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2"/>
                </a:solidFill>
              </a:rPr>
              <a:t>повысить успеваемость за счет обобщения и систематизации знаний,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2"/>
                </a:solidFill>
              </a:rPr>
              <a:t> устранить пробелы в знаниях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57200" y="304800"/>
            <a:ext cx="8153400" cy="8382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Модульная технология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Отличительная черта: 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изучение материала по модулям , блокам.  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4384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2"/>
                </a:solidFill>
              </a:rPr>
              <a:t>Я  создала   инновационную  блочно- модульную модель обучения  по дисциплине анатомия и физиология.</a:t>
            </a:r>
          </a:p>
          <a:p>
            <a:pPr lvl="0"/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Инновационная модель обучения составлена  по программе «Личностно-ориентированное образование». </a:t>
            </a:r>
          </a:p>
          <a:p>
            <a:pPr lvl="0" algn="just"/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В основе этой программы лежит</a:t>
            </a:r>
          </a:p>
          <a:p>
            <a:pPr lvl="0" algn="just"/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модель саморазвития К.Я. </a:t>
            </a:r>
            <a:r>
              <a:rPr lang="ru-RU" sz="2400" dirty="0" err="1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Вазиной</a:t>
            </a:r>
            <a:r>
              <a:rPr lang="ru-RU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1012" t="25593" r="24984" b="7000"/>
          <a:stretch>
            <a:fillRect/>
          </a:stretch>
        </p:blipFill>
        <p:spPr bwMode="auto">
          <a:xfrm>
            <a:off x="6858000" y="3962400"/>
            <a:ext cx="1905000" cy="255085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1143000"/>
          <a:ext cx="8534399" cy="5214550"/>
        </p:xfrm>
        <a:graphic>
          <a:graphicData uri="http://schemas.openxmlformats.org/drawingml/2006/table">
            <a:tbl>
              <a:tblPr/>
              <a:tblGrid>
                <a:gridCol w="466451"/>
                <a:gridCol w="1986931"/>
                <a:gridCol w="2644116"/>
                <a:gridCol w="3436901"/>
              </a:tblGrid>
              <a:tr h="2285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Структура системы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Основные  вопросы кровообращения и лимфообращения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3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</a:t>
                      </a:r>
                      <a:endParaRPr lang="ru-RU" sz="1200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Элементы 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Сердце 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Сосуды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endParaRPr lang="ru-RU" sz="120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Функции элементов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сокращении обеспечивает ток крови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Способствуют продвижению крови и лимфы к органам и от них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6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ru-RU" sz="120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связей элементов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1    →         ←      2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1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</a:t>
                      </a:r>
                      <a:endParaRPr lang="ru-RU" sz="120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Функции связей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сокращении сердца кровь по сосудам поступает в органы и от них к сердцу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9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1.5</a:t>
                      </a:r>
                      <a:endParaRPr lang="ru-RU" sz="120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Функции системы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Организм получает кислород и питательные вещества, удаляются продукты обмена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67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Нормы связей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 постоянства состава, Старлинга 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Бейнбриджа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гемодинамики 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правило 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саморегуляции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 функционирования системы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-сердце сокращается и кровь движется по двум кругам кровообращения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-кровь движется по сосудам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-лимфоузлы участвуют в </a:t>
                      </a:r>
                      <a:r>
                        <a:rPr lang="ru-RU" sz="1600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лимфообращении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иммунных 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реакциях,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лимфатические </a:t>
                      </a:r>
                      <a:r>
                        <a:rPr lang="ru-RU" sz="16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капилляры </a:t>
                      </a: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поступают продукты жирового обмена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47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solidFill>
                          <a:schemeClr val="bg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 функционирования системы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-органы и ткани получают кислород ,организм функционирует как единое целое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-венозная кровь к легким несет углекислый газ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-воротная вена печени служит для обезвреживания токсинов</a:t>
                      </a: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57200" y="304800"/>
            <a:ext cx="8153400" cy="6096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Образец модуля по теме «Сердечно- сосудистая система»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057400"/>
            <a:ext cx="7239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2"/>
                </a:solidFill>
              </a:rPr>
              <a:t>самостоятельность в решении проблем;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2"/>
                </a:solidFill>
              </a:rPr>
              <a:t>самообразование;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2"/>
                </a:solidFill>
              </a:rPr>
              <a:t>информационная компетентность;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bg2"/>
                </a:solidFill>
              </a:rPr>
              <a:t>коммуникативная компетентность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600" y="304800"/>
            <a:ext cx="8153400" cy="9906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Критерии эффективности используемых технологий :</a:t>
            </a:r>
            <a:endParaRPr lang="ru-RU" sz="2800" b="1" dirty="0">
              <a:solidFill>
                <a:schemeClr val="bg2"/>
              </a:solidFill>
            </a:endParaRPr>
          </a:p>
        </p:txBody>
      </p:sp>
      <p:pic>
        <p:nvPicPr>
          <p:cNvPr id="6" name="Picture 2" descr="http://d1.dvinainform.ru/data/files/d9/20/000020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0386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7200" y="304800"/>
            <a:ext cx="8153400" cy="9906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Внеклассная работа:</a:t>
            </a:r>
            <a:endParaRPr lang="ru-RU" sz="2800" b="1" dirty="0">
              <a:solidFill>
                <a:schemeClr val="bg2"/>
              </a:solidFill>
            </a:endParaRPr>
          </a:p>
        </p:txBody>
      </p:sp>
      <p:pic>
        <p:nvPicPr>
          <p:cNvPr id="6" name="Рисунок 5" descr="C:\Users\user\Documents\для аттестации\фото\Фотография (4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0480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user\Documents\для аттестации\фото\Фотография (37).jpg"/>
          <p:cNvPicPr/>
          <p:nvPr/>
        </p:nvPicPr>
        <p:blipFill>
          <a:blip r:embed="rId3" cstate="print"/>
          <a:srcRect r="6531"/>
          <a:stretch>
            <a:fillRect/>
          </a:stretch>
        </p:blipFill>
        <p:spPr bwMode="auto">
          <a:xfrm>
            <a:off x="304800" y="4038600"/>
            <a:ext cx="3048000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user\Documents\для аттестации\фото\Фотография (35).jpg"/>
          <p:cNvPicPr/>
          <p:nvPr/>
        </p:nvPicPr>
        <p:blipFill>
          <a:blip r:embed="rId4" cstate="print"/>
          <a:srcRect b="6341"/>
          <a:stretch>
            <a:fillRect/>
          </a:stretch>
        </p:blipFill>
        <p:spPr bwMode="auto">
          <a:xfrm>
            <a:off x="6096000" y="1447800"/>
            <a:ext cx="28194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user\Documents\для аттестации\фото\Фотография (3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676400"/>
            <a:ext cx="2386012" cy="3757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user\Documents\для аттестации\фото\Фотография (40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038600"/>
            <a:ext cx="2819400" cy="2189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7200" y="304800"/>
            <a:ext cx="8153400" cy="7620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Викторина: «Интересное рядом с нами»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19200"/>
            <a:ext cx="822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Этот орган Аристотель считал «охладителем крови», Гиппократ – «органом, выделяющим излишки влаги». А позднее, ученые считали, что там живёт душа? </a:t>
            </a:r>
            <a:r>
              <a:rPr lang="ru-RU" sz="2400" b="1" dirty="0" smtClean="0">
                <a:solidFill>
                  <a:schemeClr val="bg2"/>
                </a:solidFill>
              </a:rPr>
              <a:t>(головной мозг)</a:t>
            </a:r>
            <a:endParaRPr lang="ru-RU" sz="2400" dirty="0" smtClean="0">
              <a:solidFill>
                <a:schemeClr val="bg2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667000"/>
            <a:ext cx="3581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Аристотель считал, что у мужчин этих органов больше. </a:t>
            </a:r>
          </a:p>
          <a:p>
            <a:pPr lvl="0"/>
            <a:r>
              <a:rPr lang="ru-RU" sz="2400" dirty="0" smtClean="0">
                <a:solidFill>
                  <a:schemeClr val="bg2"/>
                </a:solidFill>
              </a:rPr>
              <a:t>Древние греки считали, что для их излечения нужно съесть мышь. </a:t>
            </a:r>
          </a:p>
          <a:p>
            <a:pPr lvl="0"/>
            <a:r>
              <a:rPr lang="ru-RU" sz="2400" dirty="0" smtClean="0">
                <a:solidFill>
                  <a:schemeClr val="bg2"/>
                </a:solidFill>
              </a:rPr>
              <a:t>А в настоящее время – это самый прочный орган? </a:t>
            </a:r>
            <a:r>
              <a:rPr lang="ru-RU" sz="2400" b="1" dirty="0" smtClean="0">
                <a:solidFill>
                  <a:schemeClr val="bg2"/>
                </a:solidFill>
              </a:rPr>
              <a:t>(зубы)</a:t>
            </a:r>
            <a:endParaRPr lang="ru-RU" sz="2400" dirty="0" smtClean="0">
              <a:solidFill>
                <a:schemeClr val="bg2"/>
              </a:solidFill>
            </a:endParaRPr>
          </a:p>
          <a:p>
            <a:endParaRPr lang="ru-RU" sz="2000" dirty="0"/>
          </a:p>
        </p:txBody>
      </p:sp>
      <p:pic>
        <p:nvPicPr>
          <p:cNvPr id="5121" name="Picture 1" descr="F:\Ю.В,\IMG_2040.JPG"/>
          <p:cNvPicPr>
            <a:picLocks noChangeAspect="1" noChangeArrowheads="1"/>
          </p:cNvPicPr>
          <p:nvPr/>
        </p:nvPicPr>
        <p:blipFill>
          <a:blip r:embed="rId2" cstate="print"/>
          <a:srcRect l="7273" t="11667"/>
          <a:stretch>
            <a:fillRect/>
          </a:stretch>
        </p:blipFill>
        <p:spPr bwMode="auto">
          <a:xfrm>
            <a:off x="381000" y="3048000"/>
            <a:ext cx="4828311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7200" y="304800"/>
            <a:ext cx="8153400" cy="7620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Декадник анатомии </a:t>
            </a:r>
            <a:endParaRPr lang="ru-RU" sz="2800" b="1" dirty="0">
              <a:solidFill>
                <a:schemeClr val="bg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3400" y="1371600"/>
          <a:ext cx="8153400" cy="472342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41287"/>
                <a:gridCol w="6212113"/>
              </a:tblGrid>
              <a:tr h="265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Дни недели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/>
                        <a:t>Мероприятия</a:t>
                      </a:r>
                      <a:endParaRPr lang="ru-RU" sz="2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2655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Понедельник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Олимпиада 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58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Вторник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Конкурс газет, рисунков, плакатов, кроссвордов, рефератов.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58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Среда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Марш-старт «Путешествие по организму человека»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2655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Четверг</a:t>
                      </a:r>
                      <a:endParaRPr lang="ru-RU" sz="2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Конкурс «Её Величество Анатомия»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58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Пятница</a:t>
                      </a:r>
                      <a:endParaRPr lang="ru-RU" sz="2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Выступления с докладами на занятии «Жизнь и деятельность ученых»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2655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Суббота</a:t>
                      </a:r>
                      <a:endParaRPr lang="ru-RU" sz="2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Заседание анатомического кружка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2655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Понедельник</a:t>
                      </a:r>
                      <a:endParaRPr lang="ru-RU" sz="2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Конкурс наглядных пособий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58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Вторник</a:t>
                      </a:r>
                      <a:endParaRPr lang="ru-RU" sz="2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Конференция «Роль витаминов в жизни человека»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2655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Среда</a:t>
                      </a:r>
                      <a:endParaRPr lang="ru-RU" sz="2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Конкурс «Анатом года»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4586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/>
                        <a:t>Четверг</a:t>
                      </a:r>
                      <a:endParaRPr lang="ru-RU" sz="24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/>
                        <a:t>Подведение итогов, награждение участников, выпуск молний</a:t>
                      </a:r>
                      <a:endParaRPr lang="ru-RU" sz="2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ocuments\для аттестации\фото\Фотография (3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4105275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user\Documents\для аттестации\фото\Фотография (34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39624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57200" y="304800"/>
            <a:ext cx="8153400" cy="7620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Конкурс наглядных пособий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962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Работы из пластилина и папье- маше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9436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Вышивки органов и сосудов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5" descr="C:\Users\user\Documents\OneTouch Docs\Фотография (2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88"/>
          <a:stretch>
            <a:fillRect/>
          </a:stretch>
        </p:blipFill>
        <p:spPr bwMode="auto">
          <a:xfrm>
            <a:off x="4419600" y="3581400"/>
            <a:ext cx="4450243" cy="3079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457200" y="304800"/>
            <a:ext cx="8153400" cy="7620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Интеллектуальное казино «Чердачок умов»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1430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       </a:t>
            </a:r>
            <a:r>
              <a:rPr lang="ru-RU" sz="2400" dirty="0" smtClean="0">
                <a:solidFill>
                  <a:schemeClr val="bg2"/>
                </a:solidFill>
              </a:rPr>
              <a:t>Внутрь  от  линии     сосковой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     Сантиметр всего один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     В межреберье пятом левом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     Точка есть, вот для чего: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     Ставь стетоскоп. Внимание уши!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     Какой клапан здесь можно прослушать? </a:t>
            </a:r>
            <a:r>
              <a:rPr lang="ru-RU" sz="2400" b="1" dirty="0" smtClean="0">
                <a:solidFill>
                  <a:schemeClr val="bg2"/>
                </a:solidFill>
              </a:rPr>
              <a:t>(двухстворчатый)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37338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2"/>
                </a:solidFill>
              </a:rPr>
              <a:t>Л.В.Пупышев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066800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Довольствуйся настоящим, 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но стремись к лучшему.     </a:t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>                                       Сократ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581400"/>
            <a:ext cx="571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Если Вы хотите вести счастливую жизнь, Вы должны быть привязаны к цели, а не к людям или  вещам .</a:t>
            </a:r>
          </a:p>
          <a:p>
            <a:pPr algn="r"/>
            <a:r>
              <a:rPr lang="ru-RU" sz="2800" dirty="0" smtClean="0">
                <a:solidFill>
                  <a:schemeClr val="bg2"/>
                </a:solidFill>
              </a:rPr>
              <a:t>А.Эйнштейн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7200" y="457200"/>
            <a:ext cx="8153400" cy="7620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Конкурс : Кто </a:t>
            </a:r>
            <a:r>
              <a:rPr lang="ru-RU" sz="2800" b="1" dirty="0" smtClean="0">
                <a:solidFill>
                  <a:schemeClr val="bg2"/>
                </a:solidFill>
              </a:rPr>
              <a:t>умнее второкурсника?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57200" y="1447800"/>
            <a:ext cx="1981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Анатомия 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33400" y="2514600"/>
            <a:ext cx="1981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Философия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09600" y="3505200"/>
            <a:ext cx="1981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Латинский язык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85800" y="4800600"/>
            <a:ext cx="1981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Психология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352800" y="3505200"/>
            <a:ext cx="1981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Основы патологии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553200" y="3505200"/>
            <a:ext cx="22860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Микробиология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429000" y="2514600"/>
            <a:ext cx="1981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Информатика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352800" y="1447800"/>
            <a:ext cx="1981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Гигиена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6629400" y="2438400"/>
            <a:ext cx="1981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Фармакология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553200" y="1371600"/>
            <a:ext cx="1981200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Генетика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733800" y="4648200"/>
            <a:ext cx="2133600" cy="1066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2"/>
                </a:solidFill>
                <a:latin typeface="Arial" charset="0"/>
              </a:rPr>
              <a:t>Здоровый человек и его окружение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6477000" y="4724400"/>
            <a:ext cx="2057400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Русский язык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и культура речи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57200" y="304800"/>
            <a:ext cx="8153400" cy="7620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Научно- исследовательская работа со студентами</a:t>
            </a:r>
            <a:endParaRPr lang="ru-RU" sz="2800" b="1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C:\Users\user\Documents\OneTouch Docs\Фотография (2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2457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ocuments\OneTouch Docs\Фотография (30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241469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4400"/>
            <a:ext cx="2286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1066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Результаты участия в региональной конференции 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«Молодежь. Творчество. Наука»  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828800"/>
            <a:ext cx="1405945" cy="195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886200"/>
            <a:ext cx="1887885" cy="133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user\Desktop\Изображение\Изображение 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5918" y="4648200"/>
            <a:ext cx="1494692" cy="2057400"/>
          </a:xfrm>
          <a:prstGeom prst="rect">
            <a:avLst/>
          </a:prstGeom>
          <a:noFill/>
        </p:spPr>
      </p:pic>
      <p:pic>
        <p:nvPicPr>
          <p:cNvPr id="8" name="Picture 3" descr="C:\Users\user\Desktop\Изображение\Изображение 0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2514600"/>
            <a:ext cx="1652954" cy="2275243"/>
          </a:xfrm>
          <a:prstGeom prst="rect">
            <a:avLst/>
          </a:prstGeom>
          <a:noFill/>
        </p:spPr>
      </p:pic>
      <p:pic>
        <p:nvPicPr>
          <p:cNvPr id="1028" name="Picture 4" descr="C:\Users\user\Desktop\Изображение\Изображение 005.jpg"/>
          <p:cNvPicPr>
            <a:picLocks noChangeAspect="1" noChangeArrowheads="1"/>
          </p:cNvPicPr>
          <p:nvPr/>
        </p:nvPicPr>
        <p:blipFill>
          <a:blip r:embed="rId9" cstate="print"/>
          <a:srcRect l="2588" r="4118" b="5556"/>
          <a:stretch>
            <a:fillRect/>
          </a:stretch>
        </p:blipFill>
        <p:spPr bwMode="auto">
          <a:xfrm>
            <a:off x="2819400" y="1782580"/>
            <a:ext cx="1542826" cy="2149840"/>
          </a:xfrm>
          <a:prstGeom prst="rect">
            <a:avLst/>
          </a:prstGeom>
          <a:noFill/>
        </p:spPr>
      </p:pic>
      <p:pic>
        <p:nvPicPr>
          <p:cNvPr id="1029" name="Picture 5" descr="C:\Users\user\Desktop\Изображение\Изображение 006.jpg"/>
          <p:cNvPicPr>
            <a:picLocks noChangeAspect="1" noChangeArrowheads="1"/>
          </p:cNvPicPr>
          <p:nvPr/>
        </p:nvPicPr>
        <p:blipFill>
          <a:blip r:embed="rId10" cstate="print"/>
          <a:srcRect l="4118" t="50000" r="4118"/>
          <a:stretch>
            <a:fillRect/>
          </a:stretch>
        </p:blipFill>
        <p:spPr bwMode="auto">
          <a:xfrm>
            <a:off x="1828800" y="5029200"/>
            <a:ext cx="2133600" cy="1600200"/>
          </a:xfrm>
          <a:prstGeom prst="rect">
            <a:avLst/>
          </a:prstGeom>
          <a:noFill/>
        </p:spPr>
      </p:pic>
      <p:pic>
        <p:nvPicPr>
          <p:cNvPr id="1030" name="Picture 6" descr="C:\Users\user\Desktop\Изображение\Изображение 006.jpg"/>
          <p:cNvPicPr>
            <a:picLocks noChangeAspect="1" noChangeArrowheads="1"/>
          </p:cNvPicPr>
          <p:nvPr/>
        </p:nvPicPr>
        <p:blipFill>
          <a:blip r:embed="rId11" cstate="print"/>
          <a:srcRect l="4118" r="2588" b="52222"/>
          <a:stretch>
            <a:fillRect/>
          </a:stretch>
        </p:blipFill>
        <p:spPr bwMode="auto">
          <a:xfrm>
            <a:off x="2438400" y="3733800"/>
            <a:ext cx="2053856" cy="14478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1676400"/>
            <a:ext cx="1443335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0" y="5181600"/>
            <a:ext cx="202307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G:\1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0" y="3276600"/>
            <a:ext cx="1369558" cy="1905000"/>
          </a:xfrm>
          <a:prstGeom prst="rect">
            <a:avLst/>
          </a:prstGeom>
          <a:noFill/>
        </p:spPr>
      </p:pic>
      <p:pic>
        <p:nvPicPr>
          <p:cNvPr id="2051" name="Picture 3" descr="G:\1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7600" y="1371600"/>
            <a:ext cx="1316695" cy="1828800"/>
          </a:xfrm>
          <a:prstGeom prst="rect">
            <a:avLst/>
          </a:prstGeom>
          <a:noFill/>
        </p:spPr>
      </p:pic>
      <p:pic>
        <p:nvPicPr>
          <p:cNvPr id="2052" name="Picture 4" descr="G:\1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62600" y="5105400"/>
            <a:ext cx="1981200" cy="1503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70968" t="17692" r="8605" b="11282"/>
          <a:stretch>
            <a:fillRect/>
          </a:stretch>
        </p:blipFill>
        <p:spPr bwMode="auto">
          <a:xfrm>
            <a:off x="304800" y="1295400"/>
            <a:ext cx="1938337" cy="395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71747" t="17949" r="8284" b="11795"/>
          <a:stretch>
            <a:fillRect/>
          </a:stretch>
        </p:blipFill>
        <p:spPr bwMode="auto">
          <a:xfrm>
            <a:off x="2514600" y="2286000"/>
            <a:ext cx="1887618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71663" t="18974" r="9079" b="13006"/>
          <a:stretch>
            <a:fillRect/>
          </a:stretch>
        </p:blipFill>
        <p:spPr bwMode="auto">
          <a:xfrm>
            <a:off x="4648200" y="1371600"/>
            <a:ext cx="180672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 l="71250" t="18000" r="8125" b="12000"/>
          <a:stretch>
            <a:fillRect/>
          </a:stretch>
        </p:blipFill>
        <p:spPr bwMode="auto">
          <a:xfrm>
            <a:off x="6858000" y="2057400"/>
            <a:ext cx="201168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04800" y="304800"/>
            <a:ext cx="8458200" cy="8382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Буклеты по темам научно-исследовательских работ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У\DSC00949.JPG"/>
          <p:cNvPicPr>
            <a:picLocks noChangeAspect="1" noChangeArrowheads="1"/>
          </p:cNvPicPr>
          <p:nvPr/>
        </p:nvPicPr>
        <p:blipFill>
          <a:blip r:embed="rId2" cstate="print"/>
          <a:srcRect t="10000"/>
          <a:stretch>
            <a:fillRect/>
          </a:stretch>
        </p:blipFill>
        <p:spPr bwMode="auto">
          <a:xfrm>
            <a:off x="5105400" y="3048000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" y="11430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позволяет добиваться высоких качественных результатов в обучении;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усиливает практическую направленность занятий;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активизирует познавательную, творческую деятельность;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развивает в студентах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 компетенции, необходимые 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для продолжения образования.</a:t>
            </a:r>
          </a:p>
          <a:p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" y="304800"/>
            <a:ext cx="8458200" cy="6858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Исследовательская деятельность: 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5867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Участники региональной конференции «Молодежь. Творчество. Наука»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0"/>
            <a:ext cx="762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интереса, творческих способностей и инициативы;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наблюдательности и самостоятельности в принятии решений;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более широкому овладению интеллектуальных и практических умений и навыков;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понимания значимости и ценности предмета анатомии как основы для изучения клинических дисциплин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Внеклассная работа способствует развитию: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Ю.В,\IMG_2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19400"/>
            <a:ext cx="4267200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304800" y="304800"/>
            <a:ext cx="8458200" cy="8382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Результаты 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95401"/>
            <a:ext cx="365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</a:rPr>
              <a:t>Стабильные результаты абсолютной и качественной успеваемости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</a:rPr>
              <a:t> Желание студентов участвовать во внеклассных мероприятиях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/>
                </a:solidFill>
              </a:rPr>
              <a:t>Призовые места на региональных научно- </a:t>
            </a:r>
            <a:r>
              <a:rPr lang="ru-RU" sz="2400" smtClean="0">
                <a:solidFill>
                  <a:schemeClr val="bg2"/>
                </a:solidFill>
              </a:rPr>
              <a:t>практических конференциях</a:t>
            </a:r>
            <a:endParaRPr lang="ru-RU" sz="2400" dirty="0" smtClean="0">
              <a:solidFill>
                <a:schemeClr val="bg2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bg2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04800"/>
            <a:ext cx="8458200" cy="8382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Перспективы 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1.  </a:t>
            </a:r>
            <a:r>
              <a:rPr lang="ru-RU" sz="2400" dirty="0" smtClean="0">
                <a:solidFill>
                  <a:schemeClr val="bg2"/>
                </a:solidFill>
              </a:rPr>
              <a:t>Участие в профессиональных конкурсах и фестивалях, с целью обмена опытом 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2. Внедрение новых государственных образовательных стандартов на основе </a:t>
            </a:r>
            <a:r>
              <a:rPr lang="ru-RU" sz="2400" dirty="0" err="1" smtClean="0">
                <a:solidFill>
                  <a:schemeClr val="bg2"/>
                </a:solidFill>
              </a:rPr>
              <a:t>компетентностного</a:t>
            </a:r>
            <a:r>
              <a:rPr lang="ru-RU" sz="2400" dirty="0" smtClean="0">
                <a:solidFill>
                  <a:schemeClr val="bg2"/>
                </a:solidFill>
              </a:rPr>
              <a:t> подхода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3. Создание необходимых условий для развития творческих способностей каждого студента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4. Стремление к саморазвитию и самореализации с помощью изучения и </a:t>
            </a:r>
            <a:r>
              <a:rPr lang="ru-RU" sz="2400" smtClean="0">
                <a:solidFill>
                  <a:schemeClr val="bg2"/>
                </a:solidFill>
              </a:rPr>
              <a:t>внедрение инновационных </a:t>
            </a:r>
            <a:r>
              <a:rPr lang="ru-RU" sz="2400" dirty="0" smtClean="0">
                <a:solidFill>
                  <a:schemeClr val="bg2"/>
                </a:solidFill>
              </a:rPr>
              <a:t>технологий</a:t>
            </a:r>
            <a:endParaRPr lang="ru-RU" sz="2000" dirty="0" smtClean="0">
              <a:solidFill>
                <a:schemeClr val="bg2"/>
              </a:solidFill>
            </a:endParaRP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8006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Мой девиз:</a:t>
            </a:r>
          </a:p>
          <a:p>
            <a:pPr algn="ctr"/>
            <a:r>
              <a:rPr lang="ru-RU" sz="2800" dirty="0" smtClean="0">
                <a:solidFill>
                  <a:schemeClr val="bg2"/>
                </a:solidFill>
              </a:rPr>
              <a:t>  </a:t>
            </a:r>
            <a:r>
              <a:rPr lang="ru-RU" sz="2800" b="1" dirty="0" smtClean="0">
                <a:solidFill>
                  <a:schemeClr val="bg2"/>
                </a:solidFill>
              </a:rPr>
              <a:t>Двигаться вперед- не останавливаться на достигнутом!!!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0"/>
            <a:ext cx="5105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В этом мудрость,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В этом счастье –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Увлекаясь, увлекать,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Зажигать и в то же время самому светло сверкать.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Увлекая, увлекаться –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Мудрость сердца моего,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Этим я могу достигнуть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Слишком многого – всего!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                        К. Бальмонт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 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2050" name="Picture 2" descr="http://t3.gstatic.com/images?q=tbn:ANd9GcScNvNPtfPXR47kMRiI-0bM9uHvIkKHkaLYIq38OrSE6UycXwoW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2900" y="4114800"/>
            <a:ext cx="2461550" cy="2428875"/>
          </a:xfrm>
          <a:prstGeom prst="rect">
            <a:avLst/>
          </a:prstGeom>
          <a:noFill/>
        </p:spPr>
      </p:pic>
      <p:pic>
        <p:nvPicPr>
          <p:cNvPr id="4" name="Рисунок 3" descr="C:\Documents and Settings\Чупров Леонид\Мои документы\А. наглядность\Анимации цветочные\IRISES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67200"/>
            <a:ext cx="3009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743200"/>
            <a:ext cx="693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Благодарю  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               за 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                 внимание!!!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Documents and Settings\Чупров Леонид\Мои документы\А. наглядность\Анимации цветочные\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512" y="381000"/>
            <a:ext cx="31384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981200" y="2743200"/>
            <a:ext cx="5072062" cy="129540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ysClr val="windowText" lastClr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Цели моей деятельности</a:t>
            </a:r>
          </a:p>
        </p:txBody>
      </p:sp>
      <p:sp>
        <p:nvSpPr>
          <p:cNvPr id="5" name="Овал 4"/>
          <p:cNvSpPr/>
          <p:nvPr/>
        </p:nvSpPr>
        <p:spPr>
          <a:xfrm>
            <a:off x="152400" y="457200"/>
            <a:ext cx="4038600" cy="1752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Развитие мыслительной деятельности </a:t>
            </a:r>
            <a:r>
              <a:rPr lang="ru-RU" sz="2800" dirty="0" smtClean="0"/>
              <a:t>студентов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5486400" y="228600"/>
            <a:ext cx="3376642" cy="181450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Развитие и становление личности</a:t>
            </a:r>
          </a:p>
        </p:txBody>
      </p:sp>
      <p:sp>
        <p:nvSpPr>
          <p:cNvPr id="7" name="Овал 6"/>
          <p:cNvSpPr/>
          <p:nvPr/>
        </p:nvSpPr>
        <p:spPr>
          <a:xfrm>
            <a:off x="228600" y="4648200"/>
            <a:ext cx="4038600" cy="18383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Совместная деятельность </a:t>
            </a:r>
            <a:r>
              <a:rPr lang="ru-RU" sz="2800" dirty="0" smtClean="0"/>
              <a:t>преподавателя и студента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4419600" y="4495800"/>
            <a:ext cx="4572000" cy="1905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/>
              <a:t>Внедрение современных образовательных технологий</a:t>
            </a:r>
            <a:endParaRPr lang="ru-RU" sz="2800" dirty="0"/>
          </a:p>
        </p:txBody>
      </p:sp>
      <p:sp>
        <p:nvSpPr>
          <p:cNvPr id="13" name="Стрелка вниз 12"/>
          <p:cNvSpPr/>
          <p:nvPr/>
        </p:nvSpPr>
        <p:spPr>
          <a:xfrm rot="18540470">
            <a:off x="6242872" y="3838898"/>
            <a:ext cx="551299" cy="774016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926654">
            <a:off x="1973744" y="3722050"/>
            <a:ext cx="551299" cy="837977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8533400">
            <a:off x="2249466" y="2140775"/>
            <a:ext cx="551299" cy="815695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2883440">
            <a:off x="6066107" y="1989670"/>
            <a:ext cx="551299" cy="812441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95600" y="2514600"/>
            <a:ext cx="3429000" cy="2209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ysClr val="windowText" lastClr="000000"/>
                </a:solidFill>
              </a:rPr>
              <a:t>Средства достижения результата</a:t>
            </a:r>
          </a:p>
        </p:txBody>
      </p:sp>
      <p:sp>
        <p:nvSpPr>
          <p:cNvPr id="5" name="Овал 4"/>
          <p:cNvSpPr/>
          <p:nvPr/>
        </p:nvSpPr>
        <p:spPr>
          <a:xfrm>
            <a:off x="228600" y="457200"/>
            <a:ext cx="2781320" cy="19907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Ситуация успеха</a:t>
            </a:r>
          </a:p>
        </p:txBody>
      </p:sp>
      <p:sp>
        <p:nvSpPr>
          <p:cNvPr id="6" name="Овал 5"/>
          <p:cNvSpPr/>
          <p:nvPr/>
        </p:nvSpPr>
        <p:spPr>
          <a:xfrm>
            <a:off x="6248400" y="609600"/>
            <a:ext cx="2590800" cy="2057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 smtClean="0"/>
              <a:t>Индиви-дуальный</a:t>
            </a:r>
            <a:r>
              <a:rPr lang="ru-RU" sz="2800" dirty="0" smtClean="0"/>
              <a:t> </a:t>
            </a:r>
            <a:r>
              <a:rPr lang="ru-RU" sz="2800" dirty="0"/>
              <a:t>подход</a:t>
            </a:r>
          </a:p>
        </p:txBody>
      </p:sp>
      <p:sp>
        <p:nvSpPr>
          <p:cNvPr id="7" name="Овал 6"/>
          <p:cNvSpPr/>
          <p:nvPr/>
        </p:nvSpPr>
        <p:spPr>
          <a:xfrm>
            <a:off x="228600" y="4572000"/>
            <a:ext cx="2819400" cy="18192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 smtClean="0"/>
              <a:t>Сотрудни-чество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dirty="0" err="1" smtClean="0"/>
              <a:t>сотворче-ство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6400800" y="4648200"/>
            <a:ext cx="2438400" cy="173833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err="1" smtClean="0"/>
              <a:t>Активи-зация</a:t>
            </a:r>
            <a:r>
              <a:rPr lang="ru-RU" sz="2800" dirty="0" smtClean="0"/>
              <a:t> </a:t>
            </a:r>
            <a:r>
              <a:rPr lang="ru-RU" sz="2800" dirty="0" err="1" smtClean="0"/>
              <a:t>деятель-ности</a:t>
            </a:r>
            <a:endParaRPr lang="ru-RU" sz="2800" dirty="0"/>
          </a:p>
        </p:txBody>
      </p:sp>
      <p:sp>
        <p:nvSpPr>
          <p:cNvPr id="13" name="Стрелка вниз 12"/>
          <p:cNvSpPr/>
          <p:nvPr/>
        </p:nvSpPr>
        <p:spPr>
          <a:xfrm rot="18540470">
            <a:off x="6116326" y="4426512"/>
            <a:ext cx="551299" cy="70747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926654">
            <a:off x="2762865" y="4353902"/>
            <a:ext cx="551299" cy="70747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8643372">
            <a:off x="2669755" y="2075650"/>
            <a:ext cx="551299" cy="70747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3643728">
            <a:off x="5886312" y="2222210"/>
            <a:ext cx="551299" cy="70747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609600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sz="2400" b="1" dirty="0" smtClean="0">
                <a:solidFill>
                  <a:schemeClr val="bg2"/>
                </a:solidFill>
              </a:rPr>
              <a:t>Цель моей работы</a:t>
            </a:r>
            <a:r>
              <a:rPr lang="ru-RU" sz="2400" dirty="0" smtClean="0">
                <a:solidFill>
                  <a:schemeClr val="bg2"/>
                </a:solidFill>
              </a:rPr>
              <a:t>: формирование познавательного интереса к анатомии как «фундаменту» клинических дисциплин.</a:t>
            </a:r>
            <a:endParaRPr lang="ru-RU" dirty="0" smtClean="0">
              <a:solidFill>
                <a:schemeClr val="bg2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2860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2"/>
                </a:solidFill>
              </a:rPr>
              <a:t>Задачи:</a:t>
            </a:r>
          </a:p>
          <a:p>
            <a:pPr lvl="0"/>
            <a:r>
              <a:rPr lang="ru-RU" sz="2400" dirty="0" smtClean="0">
                <a:solidFill>
                  <a:schemeClr val="bg2"/>
                </a:solidFill>
              </a:rPr>
              <a:t>1.Формирование  у студентов навыков  самостоятельной работы с учебным материалом. </a:t>
            </a:r>
          </a:p>
          <a:p>
            <a:pPr lvl="0"/>
            <a:r>
              <a:rPr lang="ru-RU" sz="2400" dirty="0" smtClean="0">
                <a:solidFill>
                  <a:schemeClr val="bg2"/>
                </a:solidFill>
              </a:rPr>
              <a:t>2.Формирование  навыков  самообразования, навыков работы в </a:t>
            </a:r>
            <a:r>
              <a:rPr lang="ru-RU" sz="2400" dirty="0" err="1" smtClean="0">
                <a:solidFill>
                  <a:schemeClr val="bg2"/>
                </a:solidFill>
              </a:rPr>
              <a:t>микрогруппе</a:t>
            </a:r>
            <a:r>
              <a:rPr lang="ru-RU" sz="2400" dirty="0" smtClean="0">
                <a:solidFill>
                  <a:schemeClr val="bg2"/>
                </a:solidFill>
              </a:rPr>
              <a:t> по разработке проектов.</a:t>
            </a:r>
          </a:p>
          <a:p>
            <a:pPr lvl="0"/>
            <a:r>
              <a:rPr lang="ru-RU" sz="2400" dirty="0" smtClean="0">
                <a:solidFill>
                  <a:schemeClr val="bg2"/>
                </a:solidFill>
              </a:rPr>
              <a:t>3.Развитие умений  формулировать проблему, определять задачу и разрабатывать пути ее решения.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 </a:t>
            </a:r>
          </a:p>
          <a:p>
            <a:r>
              <a:rPr lang="ru-RU" sz="2400" dirty="0" smtClean="0"/>
              <a:t>3.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057400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Урок </a:t>
            </a:r>
          </a:p>
          <a:p>
            <a:r>
              <a:rPr lang="ru-RU" sz="2800" b="1" dirty="0" smtClean="0">
                <a:solidFill>
                  <a:schemeClr val="bg2"/>
                </a:solidFill>
              </a:rPr>
              <a:t>должен</a:t>
            </a:r>
          </a:p>
          <a:p>
            <a:r>
              <a:rPr lang="ru-RU" sz="2800" b="1" dirty="0" smtClean="0">
                <a:solidFill>
                  <a:schemeClr val="bg2"/>
                </a:solidFill>
              </a:rPr>
              <a:t> быть: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 bwMode="auto">
          <a:xfrm>
            <a:off x="2438400" y="838200"/>
            <a:ext cx="4191000" cy="8382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2"/>
                </a:solidFill>
              </a:rPr>
              <a:t>Личностно-ориентированный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ятиугольник 6"/>
          <p:cNvSpPr/>
          <p:nvPr/>
        </p:nvSpPr>
        <p:spPr bwMode="auto">
          <a:xfrm>
            <a:off x="2514600" y="3124200"/>
            <a:ext cx="3962400" cy="6858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chemeClr val="bg2"/>
                </a:solidFill>
              </a:rPr>
              <a:t>Разноуровневый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ятиугольник 7"/>
          <p:cNvSpPr/>
          <p:nvPr/>
        </p:nvSpPr>
        <p:spPr bwMode="auto">
          <a:xfrm>
            <a:off x="2438400" y="1981200"/>
            <a:ext cx="4267200" cy="6858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chemeClr val="bg2"/>
                </a:solidFill>
              </a:rPr>
              <a:t>Здоровьесберегающий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ятиугольник 9"/>
          <p:cNvSpPr/>
          <p:nvPr/>
        </p:nvSpPr>
        <p:spPr bwMode="auto">
          <a:xfrm>
            <a:off x="2514600" y="4343400"/>
            <a:ext cx="3886200" cy="6858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2"/>
                </a:solidFill>
              </a:rPr>
              <a:t>Творческий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43200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chemeClr val="bg2"/>
                </a:solidFill>
              </a:rPr>
              <a:t>Технологию проблемного обучения</a:t>
            </a:r>
          </a:p>
          <a:p>
            <a:pPr lvl="0"/>
            <a:r>
              <a:rPr lang="ru-RU" sz="2800" dirty="0" smtClean="0">
                <a:solidFill>
                  <a:schemeClr val="bg2"/>
                </a:solidFill>
              </a:rPr>
              <a:t>Информационно – коммуникативные технологии</a:t>
            </a:r>
          </a:p>
          <a:p>
            <a:pPr lvl="0"/>
            <a:r>
              <a:rPr lang="ru-RU" sz="2800" dirty="0" smtClean="0">
                <a:solidFill>
                  <a:schemeClr val="bg2"/>
                </a:solidFill>
              </a:rPr>
              <a:t>Модульную технологию</a:t>
            </a:r>
          </a:p>
          <a:p>
            <a:pPr lvl="0"/>
            <a:r>
              <a:rPr lang="ru-RU" sz="2800" dirty="0" smtClean="0">
                <a:solidFill>
                  <a:schemeClr val="bg2"/>
                </a:solidFill>
              </a:rPr>
              <a:t>Проектный метод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3400" y="228600"/>
            <a:ext cx="8153400" cy="9906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В своей практике я использую:</a:t>
            </a:r>
            <a:endParaRPr lang="ru-RU" sz="2800" b="1" dirty="0">
              <a:solidFill>
                <a:schemeClr val="bg2"/>
              </a:solidFill>
            </a:endParaRPr>
          </a:p>
        </p:txBody>
      </p:sp>
      <p:pic>
        <p:nvPicPr>
          <p:cNvPr id="9" name="Picture 1" descr="F:\Ю.В,\IMG_2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352800"/>
            <a:ext cx="4191000" cy="314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Текст 2"/>
          <p:cNvSpPr>
            <a:spLocks noGrp="1"/>
          </p:cNvSpPr>
          <p:nvPr>
            <p:ph type="body" sz="quarter" idx="10"/>
          </p:nvPr>
        </p:nvSpPr>
        <p:spPr>
          <a:xfrm>
            <a:off x="533400" y="1752600"/>
            <a:ext cx="8305800" cy="32766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/>
                </a:solidFill>
                <a:cs typeface="Arial" pitchFamily="34" charset="0"/>
              </a:rPr>
              <a:t>Рассказ- ошибка </a:t>
            </a:r>
            <a:r>
              <a:rPr lang="ru-RU" sz="2800" dirty="0" smtClean="0">
                <a:solidFill>
                  <a:schemeClr val="bg2"/>
                </a:solidFill>
                <a:cs typeface="Arial" pitchFamily="34" charset="0"/>
              </a:rPr>
              <a:t>(найдите ошибки в тексте)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/>
                </a:solidFill>
                <a:cs typeface="Arial" pitchFamily="34" charset="0"/>
              </a:rPr>
              <a:t>Поиск истины </a:t>
            </a:r>
            <a:r>
              <a:rPr lang="ru-RU" sz="2800" dirty="0" smtClean="0">
                <a:solidFill>
                  <a:schemeClr val="bg2"/>
                </a:solidFill>
                <a:cs typeface="Arial" pitchFamily="34" charset="0"/>
              </a:rPr>
              <a:t>(способа, приема, правила решения проблемной ситуации)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/>
                </a:solidFill>
                <a:cs typeface="Arial" pitchFamily="34" charset="0"/>
              </a:rPr>
              <a:t>Побуждающий диалог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/>
                </a:solidFill>
                <a:cs typeface="Arial" pitchFamily="34" charset="0"/>
              </a:rPr>
              <a:t>Проблемные задания с недостающими фактами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2"/>
                </a:solidFill>
                <a:cs typeface="Arial" pitchFamily="34" charset="0"/>
              </a:rPr>
              <a:t>Противоречия практических знаний</a:t>
            </a:r>
            <a:endPara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600" y="304800"/>
            <a:ext cx="8153400" cy="9906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Виды проблемных заданий, используемые на занятии по анатомии :</a:t>
            </a:r>
            <a:endParaRPr lang="ru-RU" sz="2800" b="1" dirty="0">
              <a:solidFill>
                <a:schemeClr val="bg2"/>
              </a:solidFill>
            </a:endParaRPr>
          </a:p>
        </p:txBody>
      </p:sp>
      <p:pic>
        <p:nvPicPr>
          <p:cNvPr id="4" name="Picture 4" descr="http://t3.gstatic.com/images?q=tbn:ANd9GcTHFGC4Xzftovqnf8nYpaIhNOvUlrMJRLCojJwFNBhlSHzLju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876800"/>
            <a:ext cx="1685925" cy="1685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5800" y="152400"/>
            <a:ext cx="8153400" cy="68580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Преимущества использования ИКТ: </a:t>
            </a:r>
            <a:br>
              <a:rPr lang="ru-RU" sz="2800" b="1" dirty="0" smtClean="0">
                <a:solidFill>
                  <a:schemeClr val="bg2"/>
                </a:solidFill>
              </a:rPr>
            </a:b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84582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Экономия до  30% учебного времени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Возможность обеспечить аудио – визуальное восприятие информации;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Развитие коммуникативных умений студентов на занятии;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Осуществление дифференцированного и индивидуального подхода в обучении;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Рациональное использование различных форм, методов и приемов работы;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2"/>
                </a:solidFill>
              </a:rPr>
              <a:t>Создание положительного эмоционального фона занятия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361" t="21566" r="30556" b="22566"/>
          <a:stretch>
            <a:fillRect/>
          </a:stretch>
        </p:blipFill>
        <p:spPr bwMode="auto">
          <a:xfrm>
            <a:off x="6621153" y="4267200"/>
            <a:ext cx="220353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264850"/>
            <a:ext cx="2316163" cy="229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264826"/>
            <a:ext cx="2289952" cy="226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598TGp_Business_dark_ani 1">
      <a:dk1>
        <a:srgbClr val="000000"/>
      </a:dk1>
      <a:lt1>
        <a:srgbClr val="FFFFFF"/>
      </a:lt1>
      <a:dk2>
        <a:srgbClr val="019EAF"/>
      </a:dk2>
      <a:lt2>
        <a:srgbClr val="E7FFED"/>
      </a:lt2>
      <a:accent1>
        <a:srgbClr val="CE5F0C"/>
      </a:accent1>
      <a:accent2>
        <a:srgbClr val="93A719"/>
      </a:accent2>
      <a:accent3>
        <a:srgbClr val="AACCD4"/>
      </a:accent3>
      <a:accent4>
        <a:srgbClr val="DADADA"/>
      </a:accent4>
      <a:accent5>
        <a:srgbClr val="E3B6AA"/>
      </a:accent5>
      <a:accent6>
        <a:srgbClr val="859716"/>
      </a:accent6>
      <a:hlink>
        <a:srgbClr val="9720A0"/>
      </a:hlink>
      <a:folHlink>
        <a:srgbClr val="1C4598"/>
      </a:folHlink>
    </a:clrScheme>
    <a:fontScheme name="598TGp_Business_dark_ani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98TGp_Business_dark_ani 1">
        <a:dk1>
          <a:srgbClr val="000000"/>
        </a:dk1>
        <a:lt1>
          <a:srgbClr val="FFFFFF"/>
        </a:lt1>
        <a:dk2>
          <a:srgbClr val="019EAF"/>
        </a:dk2>
        <a:lt2>
          <a:srgbClr val="E7FFED"/>
        </a:lt2>
        <a:accent1>
          <a:srgbClr val="CE5F0C"/>
        </a:accent1>
        <a:accent2>
          <a:srgbClr val="93A719"/>
        </a:accent2>
        <a:accent3>
          <a:srgbClr val="AACCD4"/>
        </a:accent3>
        <a:accent4>
          <a:srgbClr val="DADADA"/>
        </a:accent4>
        <a:accent5>
          <a:srgbClr val="E3B6AA"/>
        </a:accent5>
        <a:accent6>
          <a:srgbClr val="859716"/>
        </a:accent6>
        <a:hlink>
          <a:srgbClr val="9720A0"/>
        </a:hlink>
        <a:folHlink>
          <a:srgbClr val="1C45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8TGp_Business_dark_ani 2">
        <a:dk1>
          <a:srgbClr val="000000"/>
        </a:dk1>
        <a:lt1>
          <a:srgbClr val="FFFFFF"/>
        </a:lt1>
        <a:dk2>
          <a:srgbClr val="15559B"/>
        </a:dk2>
        <a:lt2>
          <a:srgbClr val="E7F9FF"/>
        </a:lt2>
        <a:accent1>
          <a:srgbClr val="1A98C0"/>
        </a:accent1>
        <a:accent2>
          <a:srgbClr val="B46C0C"/>
        </a:accent2>
        <a:accent3>
          <a:srgbClr val="AAB4CB"/>
        </a:accent3>
        <a:accent4>
          <a:srgbClr val="DADADA"/>
        </a:accent4>
        <a:accent5>
          <a:srgbClr val="ABCADC"/>
        </a:accent5>
        <a:accent6>
          <a:srgbClr val="A3610A"/>
        </a:accent6>
        <a:hlink>
          <a:srgbClr val="BCB808"/>
        </a:hlink>
        <a:folHlink>
          <a:srgbClr val="169E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98TGp_Business_dark_ani 3">
        <a:dk1>
          <a:srgbClr val="000000"/>
        </a:dk1>
        <a:lt1>
          <a:srgbClr val="FFFFFF"/>
        </a:lt1>
        <a:dk2>
          <a:srgbClr val="8E7A00"/>
        </a:dk2>
        <a:lt2>
          <a:srgbClr val="FFF2E7"/>
        </a:lt2>
        <a:accent1>
          <a:srgbClr val="5AB02A"/>
        </a:accent1>
        <a:accent2>
          <a:srgbClr val="0D97B3"/>
        </a:accent2>
        <a:accent3>
          <a:srgbClr val="C6BEAA"/>
        </a:accent3>
        <a:accent4>
          <a:srgbClr val="DADADA"/>
        </a:accent4>
        <a:accent5>
          <a:srgbClr val="B5D4AC"/>
        </a:accent5>
        <a:accent6>
          <a:srgbClr val="0B88A2"/>
        </a:accent6>
        <a:hlink>
          <a:srgbClr val="C85E2E"/>
        </a:hlink>
        <a:folHlink>
          <a:srgbClr val="755F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408</TotalTime>
  <Words>995</Words>
  <Application>Microsoft Office PowerPoint</Application>
  <PresentationFormat>Экран (4:3)</PresentationFormat>
  <Paragraphs>199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Ольга</cp:lastModifiedBy>
  <cp:revision>85</cp:revision>
  <dcterms:created xsi:type="dcterms:W3CDTF">2012-04-07T08:56:38Z</dcterms:created>
  <dcterms:modified xsi:type="dcterms:W3CDTF">2015-11-08T11:04:25Z</dcterms:modified>
</cp:coreProperties>
</file>