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904" y="764704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Ступени успеха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на пути повышения качества знаний на уроках русского языка.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5517232"/>
            <a:ext cx="4267200" cy="9144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Подготовила учитель русского языка и литературы МОКУ </a:t>
            </a:r>
            <a:r>
              <a:rPr lang="ru-RU" sz="1800" dirty="0" err="1" smtClean="0"/>
              <a:t>Чалганской</a:t>
            </a:r>
            <a:r>
              <a:rPr lang="ru-RU" sz="1800" dirty="0" smtClean="0"/>
              <a:t> ООШ Кузнецова Т.А.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886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Районное методическое объединение учителей русского языка и литературы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344144" cy="2891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63888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/>
              </a:rPr>
              <a:t>3 </a:t>
            </a:r>
            <a:r>
              <a:rPr lang="ru-RU" b="1" dirty="0" smtClean="0">
                <a:solidFill>
                  <a:srgbClr val="800000"/>
                </a:solidFill>
                <a:effectLst/>
              </a:rPr>
              <a:t>слагаемое– </a:t>
            </a:r>
            <a:r>
              <a:rPr lang="ru-RU" b="1" dirty="0">
                <a:solidFill>
                  <a:srgbClr val="800000"/>
                </a:solidFill>
                <a:effectLst/>
              </a:rPr>
              <a:t>психологический настрой на </a:t>
            </a:r>
            <a:r>
              <a:rPr lang="ru-RU" b="1" dirty="0" smtClean="0">
                <a:solidFill>
                  <a:srgbClr val="800000"/>
                </a:solidFill>
                <a:effectLst/>
              </a:rPr>
              <a:t>урок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Увеличение </a:t>
            </a:r>
            <a:r>
              <a:rPr lang="ru-RU" dirty="0"/>
              <a:t>умственной нагрузки на уроках заставляет задуматься над тем, как поддержать интерес учащихся к изучаемому предмету, их активность на протяжении всего урока.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851" y="2276872"/>
            <a:ext cx="7209433" cy="41797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54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/>
              </a:rPr>
              <a:t>4 слагаемое работы учителя - контроль за качеством знаний</a:t>
            </a:r>
            <a:endParaRPr lang="ru-RU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7220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Ученику  </a:t>
            </a:r>
            <a:r>
              <a:rPr lang="ru-RU" dirty="0"/>
              <a:t>должно быть комфортно продолжать образование в другом учебном заведении, а учителю не стыдно глядеть в глаза выпускников и их родителей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9222"/>
            <a:ext cx="5848350" cy="3524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24744"/>
            <a:ext cx="5292589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967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17232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/>
              </a:rPr>
              <a:t>«Важно не количество знаний, а качество их. Можно знать очень многое, не зная самого нужного».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686" y="260648"/>
            <a:ext cx="6336704" cy="47525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527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7" y="29484"/>
            <a:ext cx="9045189" cy="6783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769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Качество образования – это одна из основных проблем современной школы.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851920" y="1772816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“Образование – величайшее из земных благ, если оно наивысшего качества. В противном случае оно совершенно бесполезно</a:t>
            </a:r>
            <a:r>
              <a:rPr lang="ru-RU" b="1" dirty="0" smtClean="0"/>
              <a:t>”.</a:t>
            </a:r>
          </a:p>
          <a:p>
            <a:pPr algn="r"/>
            <a:r>
              <a:rPr lang="ru-RU" b="1" dirty="0" err="1" smtClean="0"/>
              <a:t>Р.Киплинг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3212976"/>
            <a:ext cx="85689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Составляющими качества образования являются</a:t>
            </a:r>
            <a:r>
              <a:rPr lang="ru-RU" b="1" dirty="0" smtClean="0">
                <a:solidFill>
                  <a:srgbClr val="800000"/>
                </a:solidFill>
              </a:rPr>
              <a:t>:</a:t>
            </a:r>
          </a:p>
          <a:p>
            <a:endParaRPr lang="ru-RU" b="1" dirty="0"/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качество обученности школьников по образовательным областям;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качество сформированности общеучебных умений школьников (умение работать с учебником, текстом, составить план, умение анализировать, делать вывод и т. п.);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качество воспитанности школьников;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качество развития личности школьников (эмоциональность, воля, познавательный интерес, мотивация и т. д.);</a:t>
            </a:r>
          </a:p>
          <a:p>
            <a:pPr marL="285750" lvl="0" indent="-285750">
              <a:buFont typeface="Wingdings" pitchFamily="2" charset="2"/>
              <a:buChar char="§"/>
            </a:pPr>
            <a:r>
              <a:rPr lang="ru-RU" dirty="0"/>
              <a:t>качество социальной адаптации (способность найти свою «нишу» в жизни, обществе)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5068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4362" y="260648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</a:rPr>
              <a:t>Почему дети так безграмотны?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8" t="6955"/>
          <a:stretch/>
        </p:blipFill>
        <p:spPr bwMode="auto">
          <a:xfrm rot="21362401">
            <a:off x="294261" y="777326"/>
            <a:ext cx="3678475" cy="3544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304">
            <a:off x="5021965" y="861182"/>
            <a:ext cx="3813543" cy="30687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29000"/>
            <a:ext cx="3710152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1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Одна из главных причин -  это нелюбовь к чтению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57797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97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dirty="0">
                <a:effectLst/>
              </a:rPr>
              <a:t>Вторая </a:t>
            </a:r>
            <a:r>
              <a:rPr lang="ru-RU" dirty="0" smtClean="0">
                <a:effectLst/>
              </a:rPr>
              <a:t>причина– </a:t>
            </a:r>
            <a:r>
              <a:rPr lang="ru-RU" dirty="0">
                <a:effectLst/>
              </a:rPr>
              <a:t>любовь к сокращениям. 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AutoShape 2" descr="Картинки по запросу &quot;«ржунимагу»…   фото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86" y="1124744"/>
            <a:ext cx="3975117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910" y="2924944"/>
            <a:ext cx="3718189" cy="1888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15049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988840"/>
            <a:ext cx="360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 помощью таких нехитрых словечек общаются между собой современные молодые люди. В Интернете не надо думать ни об орфографии, ни о пунктуации – все и так друг друга понимают. Но привычка современных школьников писать быстро, чтобы просто донести информацию, может привести в итоге к необратимым последствиям: к появлению целого поколения абсолютно безграмотных людей.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9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>Тяжелые нарушения речи – еще одна немаловажная проблема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12474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Корни проблемы нужно искать в раннем возрасте. В последние годы появилось очень много детей с тяжелыми нарушениями речи. Причины могут быть разные: от нелеченых травм головного мозга до социальных факторов, когда родители не уделяют ребенку времени, мало с ним разговаривают и не читают отпрыску книг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03261"/>
            <a:ext cx="4876800" cy="3905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6309320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«Прогресс не всегда движется в нужном направлении»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9827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2624" y="13149"/>
            <a:ext cx="8686800" cy="84124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800000"/>
                </a:solidFill>
                <a:effectLst/>
              </a:rPr>
              <a:t>"Как заставить учиться?"</a:t>
            </a:r>
            <a:endParaRPr lang="ru-RU" b="1" dirty="0">
              <a:solidFill>
                <a:srgbClr val="8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6768752" cy="5189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4270" y="6021288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"Корень учения горек",- говорили древние римляне. И вколачивали школьные премудрости розгами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7427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8412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/>
              </a:rPr>
              <a:t>1 слагаемое  качества образования - личность учителя,  его авторитет.</a:t>
            </a:r>
            <a:r>
              <a:rPr lang="ru-RU" dirty="0">
                <a:solidFill>
                  <a:srgbClr val="800000"/>
                </a:solidFill>
                <a:effectLst/>
              </a:rPr>
              <a:t/>
            </a:r>
            <a:br>
              <a:rPr lang="ru-RU" dirty="0">
                <a:solidFill>
                  <a:srgbClr val="800000"/>
                </a:solidFill>
                <a:effectLst/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8067675" cy="5067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6192044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Учитель   должен    </a:t>
            </a:r>
            <a:r>
              <a:rPr lang="ru-RU" sz="2400" b="1" dirty="0">
                <a:solidFill>
                  <a:srgbClr val="C00000"/>
                </a:solidFill>
                <a:latin typeface="Georgia" pitchFamily="18" charset="0"/>
              </a:rPr>
              <a:t>быть 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</a:rPr>
              <a:t>   авторитетом    ЗНАНИЙ!</a:t>
            </a:r>
            <a:endParaRPr lang="ru-RU" sz="2400" b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00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800000"/>
                </a:solidFill>
                <a:effectLst/>
              </a:rPr>
              <a:t>2 слагаемое </a:t>
            </a:r>
            <a:r>
              <a:rPr lang="ru-RU" b="1" dirty="0" smtClean="0">
                <a:solidFill>
                  <a:srgbClr val="800000"/>
                </a:solidFill>
                <a:effectLst/>
              </a:rPr>
              <a:t>– </a:t>
            </a:r>
            <a:r>
              <a:rPr lang="ru-RU" b="1" dirty="0">
                <a:solidFill>
                  <a:srgbClr val="800000"/>
                </a:solidFill>
                <a:effectLst/>
              </a:rPr>
              <a:t>качественная подготовка к уроку.</a:t>
            </a:r>
            <a:r>
              <a:rPr lang="ru-RU" dirty="0">
                <a:solidFill>
                  <a:srgbClr val="800000"/>
                </a:solidFill>
                <a:effectLst/>
              </a:rPr>
              <a:t/>
            </a:r>
            <a:br>
              <a:rPr lang="ru-RU" dirty="0">
                <a:solidFill>
                  <a:srgbClr val="800000"/>
                </a:solidFill>
                <a:effectLst/>
              </a:rPr>
            </a:br>
            <a:endParaRPr lang="ru-RU" dirty="0">
              <a:solidFill>
                <a:srgbClr val="8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264696" cy="3450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9209" y="4509120"/>
            <a:ext cx="9036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современных условиях, чтобы качественно подготовить урок,  необходимо владеть многими  образовательными </a:t>
            </a:r>
            <a:r>
              <a:rPr lang="ru-RU" i="1" u="sng" dirty="0"/>
              <a:t>технологиями и </a:t>
            </a:r>
            <a:r>
              <a:rPr lang="ru-RU" i="1" u="sng" dirty="0" smtClean="0"/>
              <a:t>методиками: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Технология  личностно-ориентированного образования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Т</a:t>
            </a:r>
            <a:r>
              <a:rPr lang="ru-RU" b="1" i="1" dirty="0" smtClean="0"/>
              <a:t>ехнологии  </a:t>
            </a:r>
            <a:r>
              <a:rPr lang="ru-RU" b="1" i="1" dirty="0"/>
              <a:t>уровневой дифференциации</a:t>
            </a:r>
            <a:r>
              <a:rPr lang="ru-RU" b="1" dirty="0"/>
              <a:t>.</a:t>
            </a:r>
            <a:endParaRPr lang="ru-RU" dirty="0"/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Технологии проблемного обучения</a:t>
            </a:r>
            <a:r>
              <a:rPr lang="ru-RU" dirty="0"/>
              <a:t> 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/>
              <a:t>И</a:t>
            </a:r>
            <a:r>
              <a:rPr lang="ru-RU" b="1" i="1" dirty="0" smtClean="0"/>
              <a:t>нформационно-коммуникационные </a:t>
            </a:r>
            <a:r>
              <a:rPr lang="ru-RU" b="1" i="1" dirty="0"/>
              <a:t>технологии</a:t>
            </a:r>
            <a:r>
              <a:rPr lang="ru-RU" dirty="0"/>
              <a:t> </a:t>
            </a:r>
            <a:endParaRPr lang="ru-RU" dirty="0" smtClean="0"/>
          </a:p>
          <a:p>
            <a:pPr marL="285750" indent="-285750">
              <a:buFont typeface="Wingdings" pitchFamily="2" charset="2"/>
              <a:buChar char="§"/>
            </a:pPr>
            <a:r>
              <a:rPr lang="ru-RU" b="1" i="1" dirty="0" smtClean="0"/>
              <a:t>Технология развития критического мышления через чтение и письмо</a:t>
            </a:r>
          </a:p>
          <a:p>
            <a:r>
              <a:rPr lang="ru-RU" b="1" i="1" dirty="0" smtClean="0"/>
              <a:t>…</a:t>
            </a:r>
            <a:endParaRPr lang="ru-RU" b="1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75" y="1193769"/>
            <a:ext cx="6627293" cy="3315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24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</TotalTime>
  <Words>392</Words>
  <Application>Microsoft Office PowerPoint</Application>
  <PresentationFormat>Экран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Book Antiqua</vt:lpstr>
      <vt:lpstr>Georgia</vt:lpstr>
      <vt:lpstr>Times New Roman</vt:lpstr>
      <vt:lpstr>Wingdings</vt:lpstr>
      <vt:lpstr>Wingdings 2</vt:lpstr>
      <vt:lpstr>Трек</vt:lpstr>
      <vt:lpstr>Ступени успеха  на пути повышения качества знаний на уроках русского языка. </vt:lpstr>
      <vt:lpstr>Качество образования – это одна из основных проблем современной школы.</vt:lpstr>
      <vt:lpstr>Почему дети так безграмотны? </vt:lpstr>
      <vt:lpstr>Одна из главных причин -  это нелюбовь к чтению</vt:lpstr>
      <vt:lpstr>Вторая причина– любовь к сокращениям.  </vt:lpstr>
      <vt:lpstr>Тяжелые нарушения речи – еще одна немаловажная проблема</vt:lpstr>
      <vt:lpstr>"Как заставить учиться?"</vt:lpstr>
      <vt:lpstr>1 слагаемое  качества образования - личность учителя,  его авторитет. </vt:lpstr>
      <vt:lpstr>2 слагаемое – качественная подготовка к уроку. </vt:lpstr>
      <vt:lpstr>3 слагаемое– психологический настрой на урок</vt:lpstr>
      <vt:lpstr>4 слагаемое работы учителя - контроль за качеством знаний</vt:lpstr>
      <vt:lpstr>«Важно не количество знаний, а качество их. Можно знать очень многое, не зная самого нужного».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Ступени успеха  на пути повышения качества знаний на уроках русского языка. </dc:title>
  <dc:creator>Татьяна Антатольевна</dc:creator>
  <cp:lastModifiedBy>Учетная запись Майкрософт</cp:lastModifiedBy>
  <cp:revision>8</cp:revision>
  <dcterms:created xsi:type="dcterms:W3CDTF">2021-02-22T00:32:21Z</dcterms:created>
  <dcterms:modified xsi:type="dcterms:W3CDTF">2023-02-27T08:13:03Z</dcterms:modified>
</cp:coreProperties>
</file>