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70" r:id="rId12"/>
    <p:sldId id="265" r:id="rId13"/>
    <p:sldId id="269" r:id="rId14"/>
    <p:sldId id="268" r:id="rId15"/>
    <p:sldId id="271" r:id="rId16"/>
    <p:sldId id="272" r:id="rId17"/>
    <p:sldId id="275" r:id="rId18"/>
    <p:sldId id="266" r:id="rId19"/>
    <p:sldId id="273" r:id="rId20"/>
    <p:sldId id="267" r:id="rId21"/>
    <p:sldId id="274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EBA-0A20-44BB-ABA8-1F90241EFC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5E4-0AEF-4F7B-A6E6-A31ABC71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EBA-0A20-44BB-ABA8-1F90241EFC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5E4-0AEF-4F7B-A6E6-A31ABC71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EBA-0A20-44BB-ABA8-1F90241EFC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5E4-0AEF-4F7B-A6E6-A31ABC71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EBA-0A20-44BB-ABA8-1F90241EFC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5E4-0AEF-4F7B-A6E6-A31ABC71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EBA-0A20-44BB-ABA8-1F90241EFC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5E4-0AEF-4F7B-A6E6-A31ABC71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EBA-0A20-44BB-ABA8-1F90241EFC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5E4-0AEF-4F7B-A6E6-A31ABC71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EBA-0A20-44BB-ABA8-1F90241EFC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5E4-0AEF-4F7B-A6E6-A31ABC71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EBA-0A20-44BB-ABA8-1F90241EFC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5E4-0AEF-4F7B-A6E6-A31ABC71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EBA-0A20-44BB-ABA8-1F90241EFC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5E4-0AEF-4F7B-A6E6-A31ABC71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EBA-0A20-44BB-ABA8-1F90241EFC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5E4-0AEF-4F7B-A6E6-A31ABC71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EBA-0A20-44BB-ABA8-1F90241EFC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5E4-0AEF-4F7B-A6E6-A31ABC71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C4EBA-0A20-44BB-ABA8-1F90241EFC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995E4-0AEF-4F7B-A6E6-A31ABC71E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5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D\&#1053;&#1086;&#1074;&#1086;&#1075;&#1086;&#1076;&#1085;&#1103;&#1103;%20&#1074;&#1080;&#1082;&#1090;&#1086;&#1088;&#1080;&#1085;&#1072;\&#1077;&#1083;&#1100;.wmv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6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D\&#1053;&#1086;&#1074;&#1086;&#1075;&#1086;&#1076;&#1085;&#1103;&#1103;%20&#1074;&#1080;&#1082;&#1090;&#1086;&#1088;&#1080;&#1085;&#1072;\&#1065;&#1077;&#1083;&#1082;&#1091;&#1085;&#1095;&#1080;&#1082;.wmv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8.wav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6" Type="http://schemas.openxmlformats.org/officeDocument/2006/relationships/image" Target="../media/image30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23.jpe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D\&#1053;&#1086;&#1074;&#1086;&#1075;&#1086;&#1076;&#1085;&#1103;&#1103;%20&#1074;&#1080;&#1082;&#1090;&#1086;&#1088;&#1080;&#1085;&#1072;\&#1059;&#1084;&#1082;&#1072;.wmv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20.wav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6" Type="http://schemas.openxmlformats.org/officeDocument/2006/relationships/image" Target="../media/image12.png"/><Relationship Id="rId5" Type="http://schemas.openxmlformats.org/officeDocument/2006/relationships/image" Target="../media/image31.png"/><Relationship Id="rId10" Type="http://schemas.openxmlformats.org/officeDocument/2006/relationships/image" Target="../media/image6.png"/><Relationship Id="rId4" Type="http://schemas.openxmlformats.org/officeDocument/2006/relationships/image" Target="../media/image23.jpe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D\&#1053;&#1086;&#1074;&#1086;&#1075;&#1086;&#1076;&#1085;&#1103;&#1103;%20&#1074;&#1080;&#1082;&#1090;&#1086;&#1088;&#1080;&#1085;&#1072;\&#1044;&#1077;&#1076;%20&#1084;&#1086;&#1088;&#1086;&#1079;%20&#1080;%20&#1083;&#1077;&#1090;&#1086;.wmv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7.wav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Relationship Id="rId6" Type="http://schemas.openxmlformats.org/officeDocument/2006/relationships/image" Target="../media/image27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23.jpe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slide" Target="slide2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slide" Target="slide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5.wav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2.wav"/><Relationship Id="rId6" Type="http://schemas.openxmlformats.org/officeDocument/2006/relationships/image" Target="../media/image30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23.jpe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4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3.wav"/><Relationship Id="rId6" Type="http://schemas.openxmlformats.org/officeDocument/2006/relationships/image" Target="../media/image37.png"/><Relationship Id="rId5" Type="http://schemas.openxmlformats.org/officeDocument/2006/relationships/image" Target="../media/image3.jpeg"/><Relationship Id="rId4" Type="http://schemas.openxmlformats.org/officeDocument/2006/relationships/audio" Target="../media/audio25.wav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D\&#1053;&#1086;&#1074;&#1086;&#1075;&#1086;&#1076;&#1085;&#1103;&#1103;%20&#1074;&#1080;&#1082;&#1090;&#1086;&#1088;&#1080;&#1085;&#1072;\Elochka.mp3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um.materinstvo.ru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6.png"/><Relationship Id="rId2" Type="http://schemas.openxmlformats.org/officeDocument/2006/relationships/audio" Target="../media/audio4.wav"/><Relationship Id="rId1" Type="http://schemas.openxmlformats.org/officeDocument/2006/relationships/audio" Target="file:///D:\MD\&#1053;&#1086;&#1074;&#1086;&#1075;&#1086;&#1076;&#1085;&#1103;&#1103;%20&#1074;&#1080;&#1082;&#1090;&#1086;&#1088;&#1080;&#1085;&#1072;\&#1025;&#1083;&#1086;&#1095;&#1082;&#1072;.mp3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openxmlformats.org/officeDocument/2006/relationships/image" Target="../media/image14.png"/><Relationship Id="rId4" Type="http://schemas.openxmlformats.org/officeDocument/2006/relationships/audio" Target="../media/audio5.wav"/><Relationship Id="rId9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6.png"/><Relationship Id="rId2" Type="http://schemas.openxmlformats.org/officeDocument/2006/relationships/audio" Target="../media/audio6.wav"/><Relationship Id="rId1" Type="http://schemas.openxmlformats.org/officeDocument/2006/relationships/audio" Target="file:///D:\MD\&#1053;&#1086;&#1074;&#1086;&#1075;&#1086;&#1076;&#1085;&#1103;&#1103;%20&#1074;&#1080;&#1082;&#1090;&#1086;&#1088;&#1080;&#1085;&#1072;\&#1052;&#1072;&#1083;&#1077;&#1085;&#1100;&#1082;&#1086;&#1081;%20&#1105;&#1083;&#1086;&#1095;&#1082;&#1077;....mp3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openxmlformats.org/officeDocument/2006/relationships/image" Target="../media/image16.gif"/><Relationship Id="rId4" Type="http://schemas.openxmlformats.org/officeDocument/2006/relationships/audio" Target="../media/audio7.wav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6.png"/><Relationship Id="rId2" Type="http://schemas.openxmlformats.org/officeDocument/2006/relationships/audio" Target="../media/audio8.wav"/><Relationship Id="rId1" Type="http://schemas.openxmlformats.org/officeDocument/2006/relationships/audio" Target="file:///D:\MD\&#1053;&#1086;&#1074;&#1086;&#1075;&#1086;&#1076;&#1085;&#1103;&#1103;%20&#1074;&#1080;&#1082;&#1090;&#1086;&#1088;&#1080;&#1085;&#1072;\&#1056;&#1072;&#1089;&#1089;&#1082;&#1072;&#1078;&#1080;%20&#1057;&#1085;&#1077;&#1075;&#1091;&#1088;&#1086;&#1095;&#1082;&#1072;.mp3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openxmlformats.org/officeDocument/2006/relationships/image" Target="../media/image17.gif"/><Relationship Id="rId4" Type="http://schemas.openxmlformats.org/officeDocument/2006/relationships/audio" Target="../media/audio9.wav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6.png"/><Relationship Id="rId2" Type="http://schemas.openxmlformats.org/officeDocument/2006/relationships/audio" Target="../media/audio10.wav"/><Relationship Id="rId1" Type="http://schemas.openxmlformats.org/officeDocument/2006/relationships/audio" Target="file:///D:\MD\&#1053;&#1086;&#1074;&#1086;&#1075;&#1086;&#1076;&#1085;&#1103;&#1103;%20&#1074;&#1080;&#1082;&#1090;&#1086;&#1088;&#1080;&#1085;&#1072;\&#1050;&#1072;&#1073;&#1099;%20&#1085;&#1077;%20&#1073;&#1099;&#1083;&#1086;%20&#1079;&#1080;&#1084;&#1099;.mp3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openxmlformats.org/officeDocument/2006/relationships/image" Target="../media/image18.gif"/><Relationship Id="rId4" Type="http://schemas.openxmlformats.org/officeDocument/2006/relationships/audio" Target="../media/audio7.wav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20.png"/><Relationship Id="rId2" Type="http://schemas.openxmlformats.org/officeDocument/2006/relationships/audio" Target="../media/audio11.wav"/><Relationship Id="rId1" Type="http://schemas.openxmlformats.org/officeDocument/2006/relationships/audio" Target="file:///D:\MD\&#1053;&#1086;&#1074;&#1086;&#1075;&#1086;&#1076;&#1085;&#1103;&#1103;%20&#1074;&#1080;&#1082;&#1090;&#1086;&#1088;&#1080;&#1085;&#1072;\&#1053;&#1086;&#1074;&#1086;&#1075;&#1086;&#1076;&#1085;&#1080;&#1077;%20&#1080;&#1075;&#1088;&#1091;&#1096;&#1082;&#1080;.mp3" TargetMode="External"/><Relationship Id="rId6" Type="http://schemas.openxmlformats.org/officeDocument/2006/relationships/image" Target="../media/image11.png"/><Relationship Id="rId11" Type="http://schemas.openxmlformats.org/officeDocument/2006/relationships/slide" Target="slide2.xml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audio" Target="../media/audio12.wav"/><Relationship Id="rId9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357430"/>
            <a:ext cx="57861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Новогодняя</a:t>
            </a:r>
          </a:p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викторина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~PP363.WAV">
            <a:hlinkClick r:id="" action="ppaction://media"/>
          </p:cNvPr>
          <p:cNvPicPr>
            <a:picLocks noRot="1" noChangeAspect="1"/>
          </p:cNvPicPr>
          <p:nvPr>
            <a:wavAudioFile r:embed="rId1" name="~PP363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27af185e3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571736" y="3929066"/>
            <a:ext cx="1714512" cy="3143172"/>
          </a:xfrm>
          <a:prstGeom prst="rect">
            <a:avLst/>
          </a:prstGeom>
        </p:spPr>
      </p:pic>
      <p:pic>
        <p:nvPicPr>
          <p:cNvPr id="6" name="Рисунок 5" descr="1627af185e3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857752" y="4000504"/>
            <a:ext cx="1714512" cy="3143172"/>
          </a:xfrm>
          <a:prstGeom prst="rect">
            <a:avLst/>
          </a:prstGeom>
        </p:spPr>
      </p:pic>
      <p:pic>
        <p:nvPicPr>
          <p:cNvPr id="4" name="Рисунок 3" descr="1627af185e3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28596" y="3929066"/>
            <a:ext cx="1714512" cy="3143172"/>
          </a:xfrm>
          <a:prstGeom prst="rect">
            <a:avLst/>
          </a:prstGeom>
        </p:spPr>
      </p:pic>
      <p:pic>
        <p:nvPicPr>
          <p:cNvPr id="2" name="Рисунок 1" descr="sv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8596" y="0"/>
            <a:ext cx="6475048" cy="50720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14480" y="1928802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Какую сказку написал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Г.Х. Андерсен?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5500702"/>
            <a:ext cx="1034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«Ель»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5572140"/>
            <a:ext cx="1414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«Сосна» 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5572140"/>
            <a:ext cx="1363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«Пихта»</a:t>
            </a:r>
            <a:endParaRPr lang="ru-RU" sz="2400" b="1" dirty="0"/>
          </a:p>
        </p:txBody>
      </p:sp>
      <p:sp>
        <p:nvSpPr>
          <p:cNvPr id="12" name="Овал 11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571472" y="5143512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2643174" y="5143512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>
            <a:off x="5000628" y="5214950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снеговик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6436242" y="1500174"/>
            <a:ext cx="2707758" cy="3518298"/>
          </a:xfrm>
          <a:prstGeom prst="rect">
            <a:avLst/>
          </a:prstGeom>
        </p:spPr>
      </p:pic>
      <p:pic>
        <p:nvPicPr>
          <p:cNvPr id="18" name="~PP2316.WAV">
            <a:hlinkClick r:id="" action="ppaction://media"/>
          </p:cNvPr>
          <p:cNvPicPr>
            <a:picLocks noRot="1" noChangeAspect="1"/>
          </p:cNvPicPr>
          <p:nvPr>
            <a:wavAudioFile r:embed="rId1" name="~PP2316.WAV"/>
          </p:nvPr>
        </p:nvPicPr>
        <p:blipFill>
          <a:blip r:embed="rId8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ель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pic>
        <p:nvPicPr>
          <p:cNvPr id="3" name="Рисунок 2" descr="9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715272" y="5572236"/>
            <a:ext cx="1285764" cy="12857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27af185e3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28596" y="3714828"/>
            <a:ext cx="1857388" cy="3143172"/>
          </a:xfrm>
          <a:prstGeom prst="rect">
            <a:avLst/>
          </a:prstGeom>
        </p:spPr>
      </p:pic>
      <p:pic>
        <p:nvPicPr>
          <p:cNvPr id="5" name="Рисунок 4" descr="1627af185e3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428860" y="3714828"/>
            <a:ext cx="1857388" cy="3143172"/>
          </a:xfrm>
          <a:prstGeom prst="rect">
            <a:avLst/>
          </a:prstGeom>
        </p:spPr>
      </p:pic>
      <p:pic>
        <p:nvPicPr>
          <p:cNvPr id="6" name="Рисунок 5" descr="1627af185e3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786314" y="3714828"/>
            <a:ext cx="1857388" cy="3143172"/>
          </a:xfrm>
          <a:prstGeom prst="rect">
            <a:avLst/>
          </a:prstGeom>
        </p:spPr>
      </p:pic>
      <p:pic>
        <p:nvPicPr>
          <p:cNvPr id="3" name="Рисунок 2" descr="sv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7158" y="0"/>
            <a:ext cx="6000792" cy="47005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57290" y="1285860"/>
            <a:ext cx="3929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какую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новогоднюю игрушку превратил молодого принца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король мышей,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если верить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сказке К. Гофмана?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5429264"/>
            <a:ext cx="1204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Золушка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5429264"/>
            <a:ext cx="1583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Щелкунчик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5214950"/>
            <a:ext cx="14092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Спящая </a:t>
            </a:r>
          </a:p>
          <a:p>
            <a:pPr algn="ctr"/>
            <a:r>
              <a:rPr lang="ru-RU" sz="2000" b="1" dirty="0" smtClean="0"/>
              <a:t>красавица</a:t>
            </a:r>
            <a:endParaRPr lang="ru-RU" sz="2000" b="1" dirty="0"/>
          </a:p>
        </p:txBody>
      </p:sp>
      <p:pic>
        <p:nvPicPr>
          <p:cNvPr id="12" name="Рисунок 11" descr="снеговик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6436242" y="1500174"/>
            <a:ext cx="2707758" cy="3518298"/>
          </a:xfrm>
          <a:prstGeom prst="rect">
            <a:avLst/>
          </a:prstGeom>
        </p:spPr>
      </p:pic>
      <p:sp>
        <p:nvSpPr>
          <p:cNvPr id="14" name="Овал 13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2643174" y="4929198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>
            <a:off x="571472" y="4929198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5000628" y="4929198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~PP3495.WAV">
            <a:hlinkClick r:id="" action="ppaction://media"/>
          </p:cNvPr>
          <p:cNvPicPr>
            <a:picLocks noRot="1" noChangeAspect="1"/>
          </p:cNvPicPr>
          <p:nvPr>
            <a:wavAudioFile r:embed="rId1" name="~PP3495.WAV"/>
          </p:nvPr>
        </p:nvPicPr>
        <p:blipFill>
          <a:blip r:embed="rId8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Щелкунчик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785918" y="1142984"/>
            <a:ext cx="5691206" cy="4268405"/>
          </a:xfrm>
          <a:prstGeom prst="rect">
            <a:avLst/>
          </a:prstGeom>
        </p:spPr>
      </p:pic>
      <p:pic>
        <p:nvPicPr>
          <p:cNvPr id="3" name="Рисунок 2" descr="9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715272" y="5572236"/>
            <a:ext cx="1285764" cy="12857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27af185e3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28596" y="4000504"/>
            <a:ext cx="1714512" cy="3143172"/>
          </a:xfrm>
          <a:prstGeom prst="rect">
            <a:avLst/>
          </a:prstGeom>
        </p:spPr>
      </p:pic>
      <p:pic>
        <p:nvPicPr>
          <p:cNvPr id="4" name="Рисунок 3" descr="1627af185e34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571736" y="4000504"/>
            <a:ext cx="1857388" cy="3214610"/>
          </a:xfrm>
          <a:prstGeom prst="rect">
            <a:avLst/>
          </a:prstGeom>
        </p:spPr>
      </p:pic>
      <p:pic>
        <p:nvPicPr>
          <p:cNvPr id="5" name="Рисунок 4" descr="1627af185e34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857752" y="4000504"/>
            <a:ext cx="1785950" cy="3143172"/>
          </a:xfrm>
          <a:prstGeom prst="rect">
            <a:avLst/>
          </a:prstGeom>
        </p:spPr>
      </p:pic>
      <p:pic>
        <p:nvPicPr>
          <p:cNvPr id="2" name="Рисунок 1" descr="sv2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57158" y="0"/>
            <a:ext cx="6110255" cy="47863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57290" y="1285860"/>
            <a:ext cx="42862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Как звали белого медвежонка, </a:t>
            </a:r>
          </a:p>
          <a:p>
            <a:pPr algn="ctr"/>
            <a:r>
              <a:rPr lang="ru-RU" sz="2000" b="1" dirty="0" smtClean="0"/>
              <a:t>который пришел </a:t>
            </a:r>
          </a:p>
          <a:p>
            <a:pPr algn="ctr"/>
            <a:r>
              <a:rPr lang="ru-RU" sz="2000" b="1" dirty="0" smtClean="0"/>
              <a:t>к своему другу – мальчику </a:t>
            </a:r>
          </a:p>
          <a:p>
            <a:pPr algn="ctr"/>
            <a:r>
              <a:rPr lang="ru-RU" sz="2000" b="1" dirty="0" smtClean="0"/>
              <a:t>на новогодний праздник </a:t>
            </a:r>
          </a:p>
          <a:p>
            <a:pPr algn="ctr"/>
            <a:r>
              <a:rPr lang="ru-RU" sz="2000" b="1" dirty="0" smtClean="0"/>
              <a:t>и интересовался,</a:t>
            </a:r>
          </a:p>
          <a:p>
            <a:pPr algn="ctr"/>
            <a:r>
              <a:rPr lang="ru-RU" sz="2000" b="1" dirty="0" smtClean="0"/>
              <a:t>можно ли съесть</a:t>
            </a:r>
          </a:p>
          <a:p>
            <a:pPr algn="ctr"/>
            <a:r>
              <a:rPr lang="ru-RU" sz="2000" b="1" dirty="0" smtClean="0"/>
              <a:t> новогоднюю елку? </a:t>
            </a:r>
            <a:endParaRPr lang="ru-RU" sz="2000" b="1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14348" y="5715016"/>
            <a:ext cx="10715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Фомка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5715016"/>
            <a:ext cx="797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Умка</a:t>
            </a:r>
            <a:endParaRPr lang="ru-RU" sz="2000" b="1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214942" y="5715016"/>
            <a:ext cx="10001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Ромка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Овал 10"/>
          <p:cNvSpPr>
            <a:spLocks noChangeAspect="1"/>
          </p:cNvSpPr>
          <p:nvPr/>
        </p:nvSpPr>
        <p:spPr>
          <a:xfrm>
            <a:off x="571472" y="5143512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2714612" y="5214950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5000628" y="5214950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снеговик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flipH="1">
            <a:off x="6436242" y="1500174"/>
            <a:ext cx="2707758" cy="3518298"/>
          </a:xfrm>
          <a:prstGeom prst="rect">
            <a:avLst/>
          </a:prstGeom>
        </p:spPr>
      </p:pic>
      <p:pic>
        <p:nvPicPr>
          <p:cNvPr id="16" name="~PP1796.WAV">
            <a:hlinkClick r:id="" action="ppaction://media"/>
          </p:cNvPr>
          <p:cNvPicPr>
            <a:picLocks noRot="1" noChangeAspect="1"/>
          </p:cNvPicPr>
          <p:nvPr>
            <a:wavAudioFile r:embed="rId1" name="~PP1796.WAV"/>
          </p:nvPr>
        </p:nvPicPr>
        <p:blipFill>
          <a:blip r:embed="rId10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5601" grpId="0"/>
      <p:bldP spid="256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Умк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3000" y="685800"/>
            <a:ext cx="6643710" cy="5314968"/>
          </a:xfrm>
          <a:prstGeom prst="rect">
            <a:avLst/>
          </a:prstGeom>
        </p:spPr>
      </p:pic>
      <p:pic>
        <p:nvPicPr>
          <p:cNvPr id="3" name="Рисунок 2" descr="9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715272" y="5572236"/>
            <a:ext cx="1285764" cy="12857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27af185e3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857752" y="4000504"/>
            <a:ext cx="1785950" cy="3143172"/>
          </a:xfrm>
          <a:prstGeom prst="rect">
            <a:avLst/>
          </a:prstGeom>
        </p:spPr>
      </p:pic>
      <p:pic>
        <p:nvPicPr>
          <p:cNvPr id="4" name="Рисунок 3" descr="1627af185e34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28596" y="4000504"/>
            <a:ext cx="1714512" cy="3143172"/>
          </a:xfrm>
          <a:prstGeom prst="rect">
            <a:avLst/>
          </a:prstGeom>
        </p:spPr>
      </p:pic>
      <p:pic>
        <p:nvPicPr>
          <p:cNvPr id="3" name="Рисунок 2" descr="sv2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57158" y="0"/>
            <a:ext cx="6110255" cy="47863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71604" y="1428736"/>
            <a:ext cx="3357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какое время года попал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Дед мороз в одноимённом мультфильме?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571736" y="4000504"/>
            <a:ext cx="1857388" cy="32146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5786454"/>
            <a:ext cx="857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лето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5786454"/>
            <a:ext cx="8290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весна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5715016"/>
            <a:ext cx="827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осень</a:t>
            </a:r>
            <a:endParaRPr lang="ru-RU" sz="2000" b="1" dirty="0"/>
          </a:p>
        </p:txBody>
      </p:sp>
      <p:pic>
        <p:nvPicPr>
          <p:cNvPr id="12" name="Рисунок 11" descr="снеговик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flipH="1">
            <a:off x="6436242" y="1500174"/>
            <a:ext cx="2707758" cy="3518298"/>
          </a:xfrm>
          <a:prstGeom prst="rect">
            <a:avLst/>
          </a:prstGeom>
        </p:spPr>
      </p:pic>
      <p:sp>
        <p:nvSpPr>
          <p:cNvPr id="13" name="Овал 12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571472" y="5143512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2786050" y="5286388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>
            <a:off x="5000628" y="5214950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~PP2992.WAV">
            <a:hlinkClick r:id="" action="ppaction://media"/>
          </p:cNvPr>
          <p:cNvPicPr>
            <a:picLocks noRot="1" noChangeAspect="1"/>
          </p:cNvPicPr>
          <p:nvPr>
            <a:wavAudioFile r:embed="rId1" name="~PP2992.WAV"/>
          </p:nvPr>
        </p:nvPicPr>
        <p:blipFill>
          <a:blip r:embed="rId10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Дед мороз и лето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2976" y="857232"/>
            <a:ext cx="6786610" cy="5089958"/>
          </a:xfrm>
          <a:prstGeom prst="rect">
            <a:avLst/>
          </a:prstGeom>
        </p:spPr>
      </p:pic>
      <p:pic>
        <p:nvPicPr>
          <p:cNvPr id="3" name="Рисунок 2" descr="9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715272" y="5572236"/>
            <a:ext cx="1285764" cy="12857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27af185e3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28596" y="3929066"/>
            <a:ext cx="1714512" cy="3143172"/>
          </a:xfrm>
          <a:prstGeom prst="rect">
            <a:avLst/>
          </a:prstGeom>
        </p:spPr>
      </p:pic>
      <p:pic>
        <p:nvPicPr>
          <p:cNvPr id="4" name="Рисунок 3" descr="1627af185e34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500298" y="4000504"/>
            <a:ext cx="1857388" cy="3143172"/>
          </a:xfrm>
          <a:prstGeom prst="rect">
            <a:avLst/>
          </a:prstGeom>
        </p:spPr>
      </p:pic>
      <p:pic>
        <p:nvPicPr>
          <p:cNvPr id="5" name="Рисунок 4" descr="1627af185e34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857752" y="4000504"/>
            <a:ext cx="1785950" cy="3143172"/>
          </a:xfrm>
          <a:prstGeom prst="rect">
            <a:avLst/>
          </a:prstGeom>
        </p:spPr>
      </p:pic>
      <p:pic>
        <p:nvPicPr>
          <p:cNvPr id="2" name="Рисунок 1" descr="sv2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57158" y="0"/>
            <a:ext cx="6110255" cy="47863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4414" y="1428736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 какого материала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Кай складывал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слово «вечность»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 дворце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Снежной королевы?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643578"/>
            <a:ext cx="140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Снежинки</a:t>
            </a:r>
            <a:endParaRPr lang="ru-RU" sz="2000" b="1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714612" y="5643578"/>
            <a:ext cx="13573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Льдинки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5715016"/>
            <a:ext cx="1611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Стеклышки</a:t>
            </a:r>
            <a:endParaRPr lang="ru-RU" sz="2000" b="1" dirty="0"/>
          </a:p>
        </p:txBody>
      </p:sp>
      <p:pic>
        <p:nvPicPr>
          <p:cNvPr id="12" name="Рисунок 11" descr="снеговик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flipH="1">
            <a:off x="6436242" y="1500174"/>
            <a:ext cx="2707758" cy="3518298"/>
          </a:xfrm>
          <a:prstGeom prst="rect">
            <a:avLst/>
          </a:prstGeom>
        </p:spPr>
      </p:pic>
      <p:sp>
        <p:nvSpPr>
          <p:cNvPr id="13" name="Овал 12"/>
          <p:cNvSpPr>
            <a:spLocks noChangeAspect="1"/>
          </p:cNvSpPr>
          <p:nvPr/>
        </p:nvSpPr>
        <p:spPr>
          <a:xfrm>
            <a:off x="571472" y="5072074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2714612" y="5214950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>
            <a:off x="5000628" y="5286388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~PP2655.WAV">
            <a:hlinkClick r:id="" action="ppaction://media"/>
          </p:cNvPr>
          <p:cNvPicPr>
            <a:picLocks noRot="1" noChangeAspect="1"/>
          </p:cNvPicPr>
          <p:nvPr>
            <a:wavAudioFile r:embed="rId1" name="~PP2655.WAV"/>
          </p:nvPr>
        </p:nvPicPr>
        <p:blipFill>
          <a:blip r:embed="rId10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7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15272" y="5572236"/>
            <a:ext cx="1285764" cy="12857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cfa246e2a80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0008815">
            <a:off x="588454" y="1134001"/>
            <a:ext cx="3664253" cy="3499298"/>
          </a:xfrm>
          <a:prstGeom prst="rect">
            <a:avLst/>
          </a:prstGeom>
        </p:spPr>
      </p:pic>
      <p:pic>
        <p:nvPicPr>
          <p:cNvPr id="2" name="Рисунок 1" descr="6fa392b7508c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142908" y="0"/>
            <a:ext cx="3067500" cy="2676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1736" y="857232"/>
            <a:ext cx="5715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Выберите раздел:</a:t>
            </a:r>
            <a:endParaRPr lang="ru-RU" sz="5400" b="1" u="sng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8cfa246e2a80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0008815">
            <a:off x="4517512" y="1134001"/>
            <a:ext cx="3664253" cy="3499298"/>
          </a:xfrm>
          <a:prstGeom prst="rect">
            <a:avLst/>
          </a:prstGeom>
        </p:spPr>
      </p:pic>
      <p:pic>
        <p:nvPicPr>
          <p:cNvPr id="7" name="Рисунок 6" descr="8cfa246e2a80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0008815">
            <a:off x="2588685" y="3277141"/>
            <a:ext cx="3664253" cy="34992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8794" y="2500306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«В гостях</a:t>
            </a:r>
          </a:p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сказки»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22" y="2500306"/>
            <a:ext cx="2388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«В гостях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у песни»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4643446"/>
            <a:ext cx="2533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Чайнворд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«Ёлочка»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928662" y="1785926"/>
            <a:ext cx="3357586" cy="21431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hlinkshowjump?jump=nextslide"/>
          </p:cNvPr>
          <p:cNvSpPr/>
          <p:nvPr/>
        </p:nvSpPr>
        <p:spPr>
          <a:xfrm>
            <a:off x="5000628" y="2071678"/>
            <a:ext cx="3357586" cy="21431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3071802" y="4000504"/>
            <a:ext cx="3357586" cy="21431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~PP1611.WAV">
            <a:hlinkClick r:id="" action="ppaction://media"/>
          </p:cNvPr>
          <p:cNvPicPr>
            <a:picLocks noRot="1" noChangeAspect="1"/>
          </p:cNvPicPr>
          <p:nvPr>
            <a:wavAudioFile r:embed="rId1" name="~PP1611.WAV"/>
          </p:nvPr>
        </p:nvPicPr>
        <p:blipFill>
          <a:blip r:embed="rId8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27af185e3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28596" y="4000504"/>
            <a:ext cx="1714512" cy="3143172"/>
          </a:xfrm>
          <a:prstGeom prst="rect">
            <a:avLst/>
          </a:prstGeom>
        </p:spPr>
      </p:pic>
      <p:pic>
        <p:nvPicPr>
          <p:cNvPr id="4" name="Рисунок 3" descr="1627af185e34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571736" y="4000504"/>
            <a:ext cx="1857388" cy="3214610"/>
          </a:xfrm>
          <a:prstGeom prst="rect">
            <a:avLst/>
          </a:prstGeom>
        </p:spPr>
      </p:pic>
      <p:pic>
        <p:nvPicPr>
          <p:cNvPr id="5" name="Рисунок 4" descr="1627af185e34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857752" y="4000504"/>
            <a:ext cx="1785950" cy="3143172"/>
          </a:xfrm>
          <a:prstGeom prst="rect">
            <a:avLst/>
          </a:prstGeom>
        </p:spPr>
      </p:pic>
      <p:pic>
        <p:nvPicPr>
          <p:cNvPr id="2" name="Рисунок 1" descr="sv2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57158" y="0"/>
            <a:ext cx="6110255" cy="47863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00166" y="1500174"/>
            <a:ext cx="3643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Какой сказочной героине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нельзя было находиться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солнце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 угрозой смерти?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42910" y="5572140"/>
            <a:ext cx="12858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Зимушка-зима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643174" y="5715016"/>
            <a:ext cx="16430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Снегурочка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5572140"/>
            <a:ext cx="1233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Снежная</a:t>
            </a:r>
          </a:p>
          <a:p>
            <a:pPr algn="ctr"/>
            <a:r>
              <a:rPr lang="ru-RU" sz="2000" b="1" dirty="0" smtClean="0"/>
              <a:t> баба</a:t>
            </a:r>
            <a:endParaRPr lang="ru-RU" sz="2000" b="1" dirty="0"/>
          </a:p>
        </p:txBody>
      </p:sp>
      <p:pic>
        <p:nvPicPr>
          <p:cNvPr id="11" name="Рисунок 10" descr="снеговик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flipH="1">
            <a:off x="6436242" y="1500174"/>
            <a:ext cx="2707758" cy="3518298"/>
          </a:xfrm>
          <a:prstGeom prst="rect">
            <a:avLst/>
          </a:prstGeom>
        </p:spPr>
      </p:pic>
      <p:sp>
        <p:nvSpPr>
          <p:cNvPr id="12" name="Овал 11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2786050" y="5286388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571472" y="5214950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5000628" y="5214950"/>
            <a:ext cx="1404000" cy="140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~PP1646.WAV">
            <a:hlinkClick r:id="" action="ppaction://media"/>
          </p:cNvPr>
          <p:cNvPicPr>
            <a:picLocks noRot="1" noChangeAspect="1"/>
          </p:cNvPicPr>
          <p:nvPr>
            <a:wavAudioFile r:embed="rId1" name="~PP1646.WAV"/>
          </p:nvPr>
        </p:nvPicPr>
        <p:blipFill>
          <a:blip r:embed="rId10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457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56388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93998-1257252168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929322" y="3643314"/>
            <a:ext cx="2214578" cy="2526135"/>
          </a:xfrm>
          <a:prstGeom prst="rect">
            <a:avLst/>
          </a:prstGeom>
        </p:spPr>
      </p:pic>
      <p:pic>
        <p:nvPicPr>
          <p:cNvPr id="3" name="Рисунок 2" descr="6fa392b7508c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-142908" y="0"/>
            <a:ext cx="3067500" cy="2676544"/>
          </a:xfrm>
          <a:prstGeom prst="rect">
            <a:avLst/>
          </a:prstGeom>
        </p:spPr>
      </p:pic>
      <p:sp>
        <p:nvSpPr>
          <p:cNvPr id="4" name="Овал 3"/>
          <p:cNvSpPr>
            <a:spLocks noChangeAspect="1"/>
          </p:cNvSpPr>
          <p:nvPr/>
        </p:nvSpPr>
        <p:spPr>
          <a:xfrm>
            <a:off x="3286116" y="857232"/>
            <a:ext cx="432000" cy="43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Х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>
          <a:xfrm>
            <a:off x="2928926" y="114298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>
            <a:spLocks noChangeAspect="1"/>
          </p:cNvSpPr>
          <p:nvPr/>
        </p:nvSpPr>
        <p:spPr>
          <a:xfrm>
            <a:off x="3643306" y="114298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2571736" y="1428736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C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>
          <a:xfrm>
            <a:off x="4000496" y="1428736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>
            <a:off x="2285984" y="1785926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>
            <a:off x="4357686" y="1714488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>
            <a:spLocks noChangeAspect="1"/>
          </p:cNvSpPr>
          <p:nvPr/>
        </p:nvSpPr>
        <p:spPr>
          <a:xfrm>
            <a:off x="2357422" y="221455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>
            <a:spLocks noChangeAspect="1"/>
          </p:cNvSpPr>
          <p:nvPr/>
        </p:nvSpPr>
        <p:spPr>
          <a:xfrm>
            <a:off x="4714876" y="2000240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1928794" y="2071678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4357686" y="221455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>
            <a:off x="2786050" y="228599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2714612" y="2714620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3929058" y="228599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2357422" y="300037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2071670" y="328612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1785918" y="364331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1" name="Овал 20"/>
          <p:cNvSpPr>
            <a:spLocks noChangeAspect="1"/>
          </p:cNvSpPr>
          <p:nvPr/>
        </p:nvSpPr>
        <p:spPr>
          <a:xfrm>
            <a:off x="1500166" y="400050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2" name="Овал 21"/>
          <p:cNvSpPr>
            <a:spLocks noChangeAspect="1"/>
          </p:cNvSpPr>
          <p:nvPr/>
        </p:nvSpPr>
        <p:spPr>
          <a:xfrm>
            <a:off x="3929058" y="2786058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3" name="Овал 22"/>
          <p:cNvSpPr>
            <a:spLocks noChangeAspect="1"/>
          </p:cNvSpPr>
          <p:nvPr/>
        </p:nvSpPr>
        <p:spPr>
          <a:xfrm>
            <a:off x="4286248" y="3071810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4" name="Овал 23"/>
          <p:cNvSpPr>
            <a:spLocks noChangeAspect="1"/>
          </p:cNvSpPr>
          <p:nvPr/>
        </p:nvSpPr>
        <p:spPr>
          <a:xfrm>
            <a:off x="4643438" y="335756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5" name="Овал 24"/>
          <p:cNvSpPr>
            <a:spLocks noChangeAspect="1"/>
          </p:cNvSpPr>
          <p:nvPr/>
        </p:nvSpPr>
        <p:spPr>
          <a:xfrm>
            <a:off x="4929190" y="371475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Ш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Овал 25"/>
          <p:cNvSpPr>
            <a:spLocks noChangeAspect="1"/>
          </p:cNvSpPr>
          <p:nvPr/>
        </p:nvSpPr>
        <p:spPr>
          <a:xfrm>
            <a:off x="5214942" y="407194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Овал 26"/>
          <p:cNvSpPr>
            <a:spLocks noChangeAspect="1"/>
          </p:cNvSpPr>
          <p:nvPr/>
        </p:nvSpPr>
        <p:spPr>
          <a:xfrm>
            <a:off x="1285852" y="435769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Овал 27"/>
          <p:cNvSpPr>
            <a:spLocks noChangeAspect="1"/>
          </p:cNvSpPr>
          <p:nvPr/>
        </p:nvSpPr>
        <p:spPr>
          <a:xfrm>
            <a:off x="1714480" y="442913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9" name="Овал 28"/>
          <p:cNvSpPr>
            <a:spLocks noChangeAspect="1"/>
          </p:cNvSpPr>
          <p:nvPr/>
        </p:nvSpPr>
        <p:spPr>
          <a:xfrm>
            <a:off x="5429256" y="442913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Овал 29"/>
          <p:cNvSpPr>
            <a:spLocks noChangeAspect="1"/>
          </p:cNvSpPr>
          <p:nvPr/>
        </p:nvSpPr>
        <p:spPr>
          <a:xfrm>
            <a:off x="5000628" y="4500570"/>
            <a:ext cx="428628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1" name="Овал 30"/>
          <p:cNvSpPr>
            <a:spLocks noChangeAspect="1"/>
          </p:cNvSpPr>
          <p:nvPr/>
        </p:nvSpPr>
        <p:spPr>
          <a:xfrm>
            <a:off x="2143108" y="442913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2" name="Овал 31"/>
          <p:cNvSpPr>
            <a:spLocks noChangeAspect="1"/>
          </p:cNvSpPr>
          <p:nvPr/>
        </p:nvSpPr>
        <p:spPr>
          <a:xfrm>
            <a:off x="2571736" y="442913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Овал 32"/>
          <p:cNvSpPr>
            <a:spLocks noChangeAspect="1"/>
          </p:cNvSpPr>
          <p:nvPr/>
        </p:nvSpPr>
        <p:spPr>
          <a:xfrm>
            <a:off x="2928926" y="4714884"/>
            <a:ext cx="432000" cy="43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C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4" name="Овал 33"/>
          <p:cNvSpPr>
            <a:spLocks noChangeAspect="1"/>
          </p:cNvSpPr>
          <p:nvPr/>
        </p:nvSpPr>
        <p:spPr>
          <a:xfrm>
            <a:off x="2928926" y="5143512"/>
            <a:ext cx="432000" cy="43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5" name="Овал 34"/>
          <p:cNvSpPr>
            <a:spLocks noChangeAspect="1"/>
          </p:cNvSpPr>
          <p:nvPr/>
        </p:nvSpPr>
        <p:spPr>
          <a:xfrm>
            <a:off x="3786182" y="4714884"/>
            <a:ext cx="432000" cy="43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>
          <a:xfrm>
            <a:off x="3786182" y="5143512"/>
            <a:ext cx="432000" cy="43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7" name="Овал 36"/>
          <p:cNvSpPr>
            <a:spLocks noChangeAspect="1"/>
          </p:cNvSpPr>
          <p:nvPr/>
        </p:nvSpPr>
        <p:spPr>
          <a:xfrm>
            <a:off x="2928926" y="5572140"/>
            <a:ext cx="432000" cy="43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0" name="Овал 39"/>
          <p:cNvSpPr>
            <a:spLocks noChangeAspect="1"/>
          </p:cNvSpPr>
          <p:nvPr/>
        </p:nvSpPr>
        <p:spPr>
          <a:xfrm>
            <a:off x="4572000" y="4500570"/>
            <a:ext cx="428628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1" name="Овал 40"/>
          <p:cNvSpPr>
            <a:spLocks noChangeAspect="1"/>
          </p:cNvSpPr>
          <p:nvPr/>
        </p:nvSpPr>
        <p:spPr>
          <a:xfrm>
            <a:off x="4143372" y="4500570"/>
            <a:ext cx="428628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2" name="Овал 41"/>
          <p:cNvSpPr>
            <a:spLocks noChangeAspect="1"/>
          </p:cNvSpPr>
          <p:nvPr/>
        </p:nvSpPr>
        <p:spPr>
          <a:xfrm>
            <a:off x="3786182" y="5572140"/>
            <a:ext cx="432000" cy="43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C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3" name="Овал 42"/>
          <p:cNvSpPr>
            <a:spLocks noChangeAspect="1"/>
          </p:cNvSpPr>
          <p:nvPr/>
        </p:nvSpPr>
        <p:spPr>
          <a:xfrm>
            <a:off x="3357554" y="5572140"/>
            <a:ext cx="432000" cy="43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5" name="Выгнутая вправо стрелка 44"/>
          <p:cNvSpPr>
            <a:spLocks noChangeAspect="1"/>
          </p:cNvSpPr>
          <p:nvPr/>
        </p:nvSpPr>
        <p:spPr>
          <a:xfrm>
            <a:off x="3714744" y="357166"/>
            <a:ext cx="346468" cy="576000"/>
          </a:xfrm>
          <a:prstGeom prst="curvedLeft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Выгнутая вправо стрелка 46"/>
          <p:cNvSpPr>
            <a:spLocks noChangeAspect="1"/>
          </p:cNvSpPr>
          <p:nvPr/>
        </p:nvSpPr>
        <p:spPr>
          <a:xfrm rot="15611580">
            <a:off x="3640495" y="1860560"/>
            <a:ext cx="346468" cy="576000"/>
          </a:xfrm>
          <a:prstGeom prst="curvedLeft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Выгнутая вправо стрелка 47"/>
          <p:cNvSpPr>
            <a:spLocks noChangeAspect="1"/>
          </p:cNvSpPr>
          <p:nvPr/>
        </p:nvSpPr>
        <p:spPr>
          <a:xfrm>
            <a:off x="4714876" y="2643182"/>
            <a:ext cx="346468" cy="576000"/>
          </a:xfrm>
          <a:prstGeom prst="curvedLeft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Выгнутая вправо стрелка 48"/>
          <p:cNvSpPr>
            <a:spLocks noChangeAspect="1"/>
          </p:cNvSpPr>
          <p:nvPr/>
        </p:nvSpPr>
        <p:spPr>
          <a:xfrm rot="8356136">
            <a:off x="5075627" y="4971197"/>
            <a:ext cx="342551" cy="576000"/>
          </a:xfrm>
          <a:prstGeom prst="curvedLeft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Выгнутая вправо стрелка 49"/>
          <p:cNvSpPr>
            <a:spLocks noChangeAspect="1"/>
          </p:cNvSpPr>
          <p:nvPr/>
        </p:nvSpPr>
        <p:spPr>
          <a:xfrm rot="13486106">
            <a:off x="2438562" y="5539169"/>
            <a:ext cx="346468" cy="576000"/>
          </a:xfrm>
          <a:prstGeom prst="curvedLeft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Выгнутая вправо стрелка 50"/>
          <p:cNvSpPr>
            <a:spLocks noChangeAspect="1"/>
          </p:cNvSpPr>
          <p:nvPr/>
        </p:nvSpPr>
        <p:spPr>
          <a:xfrm>
            <a:off x="3286116" y="4214818"/>
            <a:ext cx="346468" cy="576000"/>
          </a:xfrm>
          <a:prstGeom prst="curvedLeft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Выгнутая вправо стрелка 51"/>
          <p:cNvSpPr>
            <a:spLocks noChangeAspect="1"/>
          </p:cNvSpPr>
          <p:nvPr/>
        </p:nvSpPr>
        <p:spPr>
          <a:xfrm rot="15666634">
            <a:off x="1209614" y="3570972"/>
            <a:ext cx="346468" cy="576000"/>
          </a:xfrm>
          <a:prstGeom prst="curvedLeft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Выгнутая вправо стрелка 52"/>
          <p:cNvSpPr>
            <a:spLocks noChangeAspect="1"/>
          </p:cNvSpPr>
          <p:nvPr/>
        </p:nvSpPr>
        <p:spPr>
          <a:xfrm rot="4798616">
            <a:off x="3140885" y="2933087"/>
            <a:ext cx="346468" cy="576000"/>
          </a:xfrm>
          <a:prstGeom prst="curvedLeft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Выгнутая вправо стрелка 53"/>
          <p:cNvSpPr>
            <a:spLocks noChangeAspect="1"/>
          </p:cNvSpPr>
          <p:nvPr/>
        </p:nvSpPr>
        <p:spPr>
          <a:xfrm rot="11958839">
            <a:off x="2014298" y="2469956"/>
            <a:ext cx="346468" cy="576000"/>
          </a:xfrm>
          <a:prstGeom prst="curvedLeft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Выгнутая вправо стрелка 54"/>
          <p:cNvSpPr>
            <a:spLocks noChangeAspect="1"/>
          </p:cNvSpPr>
          <p:nvPr/>
        </p:nvSpPr>
        <p:spPr>
          <a:xfrm rot="15254997">
            <a:off x="1651142" y="1671393"/>
            <a:ext cx="346468" cy="576000"/>
          </a:xfrm>
          <a:prstGeom prst="curvedLeft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>
            <a:spLocks noChangeAspect="1"/>
          </p:cNvSpPr>
          <p:nvPr/>
        </p:nvSpPr>
        <p:spPr>
          <a:xfrm>
            <a:off x="3643306" y="114298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7" name="Овал 56"/>
          <p:cNvSpPr>
            <a:spLocks noChangeAspect="1"/>
          </p:cNvSpPr>
          <p:nvPr/>
        </p:nvSpPr>
        <p:spPr>
          <a:xfrm>
            <a:off x="4000496" y="1428736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8" name="Овал 57"/>
          <p:cNvSpPr>
            <a:spLocks noChangeAspect="1"/>
          </p:cNvSpPr>
          <p:nvPr/>
        </p:nvSpPr>
        <p:spPr>
          <a:xfrm>
            <a:off x="4357686" y="1714488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9" name="Овал 58"/>
          <p:cNvSpPr>
            <a:spLocks noChangeAspect="1"/>
          </p:cNvSpPr>
          <p:nvPr/>
        </p:nvSpPr>
        <p:spPr>
          <a:xfrm>
            <a:off x="4714876" y="2000240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0" name="Овал 59"/>
          <p:cNvSpPr>
            <a:spLocks noChangeAspect="1"/>
          </p:cNvSpPr>
          <p:nvPr/>
        </p:nvSpPr>
        <p:spPr>
          <a:xfrm>
            <a:off x="4357686" y="221455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1" name="Овал 60"/>
          <p:cNvSpPr>
            <a:spLocks noChangeAspect="1"/>
          </p:cNvSpPr>
          <p:nvPr/>
        </p:nvSpPr>
        <p:spPr>
          <a:xfrm>
            <a:off x="3929058" y="228599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2" name="Овал 61"/>
          <p:cNvSpPr>
            <a:spLocks noChangeAspect="1"/>
          </p:cNvSpPr>
          <p:nvPr/>
        </p:nvSpPr>
        <p:spPr>
          <a:xfrm>
            <a:off x="3929058" y="2786058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3" name="Овал 62"/>
          <p:cNvSpPr>
            <a:spLocks noChangeAspect="1"/>
          </p:cNvSpPr>
          <p:nvPr/>
        </p:nvSpPr>
        <p:spPr>
          <a:xfrm>
            <a:off x="4286248" y="3071810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4" name="Овал 63"/>
          <p:cNvSpPr>
            <a:spLocks noChangeAspect="1"/>
          </p:cNvSpPr>
          <p:nvPr/>
        </p:nvSpPr>
        <p:spPr>
          <a:xfrm>
            <a:off x="4643438" y="335756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5" name="Овал 64"/>
          <p:cNvSpPr>
            <a:spLocks noChangeAspect="1"/>
          </p:cNvSpPr>
          <p:nvPr/>
        </p:nvSpPr>
        <p:spPr>
          <a:xfrm>
            <a:off x="4929190" y="371475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6" name="Овал 65"/>
          <p:cNvSpPr>
            <a:spLocks noChangeAspect="1"/>
          </p:cNvSpPr>
          <p:nvPr/>
        </p:nvSpPr>
        <p:spPr>
          <a:xfrm>
            <a:off x="5214942" y="407194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7" name="Овал 66"/>
          <p:cNvSpPr>
            <a:spLocks noChangeAspect="1"/>
          </p:cNvSpPr>
          <p:nvPr/>
        </p:nvSpPr>
        <p:spPr>
          <a:xfrm>
            <a:off x="5429256" y="442913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8" name="Овал 67"/>
          <p:cNvSpPr>
            <a:spLocks noChangeAspect="1"/>
          </p:cNvSpPr>
          <p:nvPr/>
        </p:nvSpPr>
        <p:spPr>
          <a:xfrm>
            <a:off x="5000628" y="4500570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9" name="Овал 68"/>
          <p:cNvSpPr>
            <a:spLocks noChangeAspect="1"/>
          </p:cNvSpPr>
          <p:nvPr/>
        </p:nvSpPr>
        <p:spPr>
          <a:xfrm>
            <a:off x="4572000" y="4500570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0" name="Овал 69"/>
          <p:cNvSpPr>
            <a:spLocks noChangeAspect="1"/>
          </p:cNvSpPr>
          <p:nvPr/>
        </p:nvSpPr>
        <p:spPr>
          <a:xfrm>
            <a:off x="4143372" y="4500570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1" name="Овал 70"/>
          <p:cNvSpPr>
            <a:spLocks noChangeAspect="1"/>
          </p:cNvSpPr>
          <p:nvPr/>
        </p:nvSpPr>
        <p:spPr>
          <a:xfrm>
            <a:off x="2928926" y="114298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2" name="Овал 71"/>
          <p:cNvSpPr>
            <a:spLocks noChangeAspect="1"/>
          </p:cNvSpPr>
          <p:nvPr/>
        </p:nvSpPr>
        <p:spPr>
          <a:xfrm>
            <a:off x="2571736" y="1428736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3" name="Овал 72"/>
          <p:cNvSpPr>
            <a:spLocks noChangeAspect="1"/>
          </p:cNvSpPr>
          <p:nvPr/>
        </p:nvSpPr>
        <p:spPr>
          <a:xfrm>
            <a:off x="2285984" y="1785926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4" name="Овал 73"/>
          <p:cNvSpPr>
            <a:spLocks noChangeAspect="1"/>
          </p:cNvSpPr>
          <p:nvPr/>
        </p:nvSpPr>
        <p:spPr>
          <a:xfrm>
            <a:off x="1928794" y="2071678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5" name="Овал 74"/>
          <p:cNvSpPr>
            <a:spLocks noChangeAspect="1"/>
          </p:cNvSpPr>
          <p:nvPr/>
        </p:nvSpPr>
        <p:spPr>
          <a:xfrm>
            <a:off x="2357422" y="221455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6" name="Овал 75"/>
          <p:cNvSpPr>
            <a:spLocks noChangeAspect="1"/>
          </p:cNvSpPr>
          <p:nvPr/>
        </p:nvSpPr>
        <p:spPr>
          <a:xfrm>
            <a:off x="2786050" y="228599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7" name="Овал 76"/>
          <p:cNvSpPr>
            <a:spLocks noChangeAspect="1"/>
          </p:cNvSpPr>
          <p:nvPr/>
        </p:nvSpPr>
        <p:spPr>
          <a:xfrm>
            <a:off x="2714612" y="2714620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8" name="Овал 77"/>
          <p:cNvSpPr>
            <a:spLocks noChangeAspect="1"/>
          </p:cNvSpPr>
          <p:nvPr/>
        </p:nvSpPr>
        <p:spPr>
          <a:xfrm>
            <a:off x="2357422" y="300037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9" name="Овал 78"/>
          <p:cNvSpPr>
            <a:spLocks noChangeAspect="1"/>
          </p:cNvSpPr>
          <p:nvPr/>
        </p:nvSpPr>
        <p:spPr>
          <a:xfrm>
            <a:off x="2071670" y="328612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0" name="Овал 79"/>
          <p:cNvSpPr>
            <a:spLocks noChangeAspect="1"/>
          </p:cNvSpPr>
          <p:nvPr/>
        </p:nvSpPr>
        <p:spPr>
          <a:xfrm>
            <a:off x="1785918" y="364331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1" name="Овал 80"/>
          <p:cNvSpPr>
            <a:spLocks noChangeAspect="1"/>
          </p:cNvSpPr>
          <p:nvPr/>
        </p:nvSpPr>
        <p:spPr>
          <a:xfrm>
            <a:off x="1500166" y="400050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2" name="Овал 81"/>
          <p:cNvSpPr>
            <a:spLocks noChangeAspect="1"/>
          </p:cNvSpPr>
          <p:nvPr/>
        </p:nvSpPr>
        <p:spPr>
          <a:xfrm>
            <a:off x="1285852" y="4357694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3" name="Овал 82"/>
          <p:cNvSpPr>
            <a:spLocks noChangeAspect="1"/>
          </p:cNvSpPr>
          <p:nvPr/>
        </p:nvSpPr>
        <p:spPr>
          <a:xfrm>
            <a:off x="1714480" y="442913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4" name="Овал 83"/>
          <p:cNvSpPr>
            <a:spLocks noChangeAspect="1"/>
          </p:cNvSpPr>
          <p:nvPr/>
        </p:nvSpPr>
        <p:spPr>
          <a:xfrm>
            <a:off x="2143108" y="442913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5" name="Овал 84"/>
          <p:cNvSpPr>
            <a:spLocks noChangeAspect="1"/>
          </p:cNvSpPr>
          <p:nvPr/>
        </p:nvSpPr>
        <p:spPr>
          <a:xfrm>
            <a:off x="2571736" y="4429132"/>
            <a:ext cx="432000" cy="43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6" name="Овал 85"/>
          <p:cNvSpPr>
            <a:spLocks noChangeAspect="1"/>
          </p:cNvSpPr>
          <p:nvPr/>
        </p:nvSpPr>
        <p:spPr>
          <a:xfrm>
            <a:off x="3786182" y="5143512"/>
            <a:ext cx="432000" cy="43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7" name="Овал 86"/>
          <p:cNvSpPr>
            <a:spLocks noChangeAspect="1"/>
          </p:cNvSpPr>
          <p:nvPr/>
        </p:nvSpPr>
        <p:spPr>
          <a:xfrm>
            <a:off x="3786182" y="4714884"/>
            <a:ext cx="432000" cy="43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8" name="Овал 87"/>
          <p:cNvSpPr>
            <a:spLocks noChangeAspect="1"/>
          </p:cNvSpPr>
          <p:nvPr/>
        </p:nvSpPr>
        <p:spPr>
          <a:xfrm>
            <a:off x="3786182" y="5572140"/>
            <a:ext cx="432000" cy="43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9" name="Овал 88"/>
          <p:cNvSpPr>
            <a:spLocks noChangeAspect="1"/>
          </p:cNvSpPr>
          <p:nvPr/>
        </p:nvSpPr>
        <p:spPr>
          <a:xfrm>
            <a:off x="3357554" y="5572140"/>
            <a:ext cx="432000" cy="43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0" name="Овал 89"/>
          <p:cNvSpPr>
            <a:spLocks noChangeAspect="1"/>
          </p:cNvSpPr>
          <p:nvPr/>
        </p:nvSpPr>
        <p:spPr>
          <a:xfrm>
            <a:off x="2928926" y="5572140"/>
            <a:ext cx="432000" cy="43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1" name="Овал 90"/>
          <p:cNvSpPr>
            <a:spLocks noChangeAspect="1"/>
          </p:cNvSpPr>
          <p:nvPr/>
        </p:nvSpPr>
        <p:spPr>
          <a:xfrm>
            <a:off x="2928926" y="4714884"/>
            <a:ext cx="432000" cy="43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2" name="Овал 91"/>
          <p:cNvSpPr>
            <a:spLocks noChangeAspect="1"/>
          </p:cNvSpPr>
          <p:nvPr/>
        </p:nvSpPr>
        <p:spPr>
          <a:xfrm>
            <a:off x="2928926" y="5143512"/>
            <a:ext cx="432000" cy="43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3" name="Овал 92"/>
          <p:cNvSpPr>
            <a:spLocks noChangeAspect="1"/>
          </p:cNvSpPr>
          <p:nvPr/>
        </p:nvSpPr>
        <p:spPr>
          <a:xfrm>
            <a:off x="3286116" y="857232"/>
            <a:ext cx="432000" cy="43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4" name="Рисунок 93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072066" y="1142984"/>
            <a:ext cx="3357586" cy="2370060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929322" y="1785926"/>
            <a:ext cx="2490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Новогодний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танец вокруг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ёлки.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6" name="Овал 95"/>
          <p:cNvSpPr>
            <a:spLocks noChangeAspect="1"/>
          </p:cNvSpPr>
          <p:nvPr/>
        </p:nvSpPr>
        <p:spPr>
          <a:xfrm>
            <a:off x="3643306" y="285728"/>
            <a:ext cx="571504" cy="57150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/>
          <p:cNvSpPr txBox="1"/>
          <p:nvPr/>
        </p:nvSpPr>
        <p:spPr>
          <a:xfrm>
            <a:off x="6072198" y="1571612"/>
            <a:ext cx="2143140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Что идёт из трубы, когда печка топится?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8" name="Овал 97"/>
          <p:cNvSpPr>
            <a:spLocks noChangeAspect="1"/>
          </p:cNvSpPr>
          <p:nvPr/>
        </p:nvSpPr>
        <p:spPr>
          <a:xfrm>
            <a:off x="3500430" y="1785926"/>
            <a:ext cx="571504" cy="57150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>
            <a:spLocks noChangeAspect="1"/>
          </p:cNvSpPr>
          <p:nvPr/>
        </p:nvSpPr>
        <p:spPr>
          <a:xfrm>
            <a:off x="4572000" y="2643182"/>
            <a:ext cx="571504" cy="57150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>
            <a:spLocks noChangeAspect="1"/>
          </p:cNvSpPr>
          <p:nvPr/>
        </p:nvSpPr>
        <p:spPr>
          <a:xfrm>
            <a:off x="5000628" y="4929198"/>
            <a:ext cx="571504" cy="57150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>
            <a:spLocks noChangeAspect="1"/>
          </p:cNvSpPr>
          <p:nvPr/>
        </p:nvSpPr>
        <p:spPr>
          <a:xfrm>
            <a:off x="2285984" y="5500702"/>
            <a:ext cx="571504" cy="57150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>
            <a:spLocks noChangeAspect="1"/>
          </p:cNvSpPr>
          <p:nvPr/>
        </p:nvSpPr>
        <p:spPr>
          <a:xfrm>
            <a:off x="3214678" y="4143380"/>
            <a:ext cx="571504" cy="57150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>
            <a:spLocks noChangeAspect="1"/>
          </p:cNvSpPr>
          <p:nvPr/>
        </p:nvSpPr>
        <p:spPr>
          <a:xfrm>
            <a:off x="1071538" y="3500438"/>
            <a:ext cx="571504" cy="57150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>
            <a:spLocks noChangeAspect="1"/>
          </p:cNvSpPr>
          <p:nvPr/>
        </p:nvSpPr>
        <p:spPr>
          <a:xfrm>
            <a:off x="3071802" y="2928934"/>
            <a:ext cx="571504" cy="57150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>
            <a:spLocks noChangeAspect="1"/>
          </p:cNvSpPr>
          <p:nvPr/>
        </p:nvSpPr>
        <p:spPr>
          <a:xfrm>
            <a:off x="1857356" y="2500306"/>
            <a:ext cx="571504" cy="57150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>
            <a:spLocks noChangeAspect="1"/>
          </p:cNvSpPr>
          <p:nvPr/>
        </p:nvSpPr>
        <p:spPr>
          <a:xfrm>
            <a:off x="1500166" y="1571612"/>
            <a:ext cx="571504" cy="57150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6143636" y="1785926"/>
            <a:ext cx="2000264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Ёлочный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новогодний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дождик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072198" y="1785926"/>
            <a:ext cx="2058192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Автор сказки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«Снежная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королева»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215074" y="1928802"/>
            <a:ext cx="180530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Мороз –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красный…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143636" y="2143116"/>
            <a:ext cx="206454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Северное…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072198" y="1571612"/>
            <a:ext cx="2004651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Он вытащил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из проруби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волшебную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щуку.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357950" y="1785926"/>
            <a:ext cx="1576072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Персонаж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сказки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Баба-…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143636" y="2071678"/>
            <a:ext cx="199118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Что говорит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дрессировщик?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072198" y="1785926"/>
            <a:ext cx="2052678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Волшебный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предмет Деда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Мороза.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15" name="~PP110.WAV">
            <a:hlinkClick r:id="" action="ppaction://media"/>
          </p:cNvPr>
          <p:cNvPicPr>
            <a:picLocks noRot="1" noChangeAspect="1"/>
          </p:cNvPicPr>
          <p:nvPr>
            <a:wavAudioFile r:embed="rId1" name="~PP110.WAV"/>
          </p:nvPr>
        </p:nvPicPr>
        <p:blipFill>
          <a:blip r:embed="rId9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audio isNarration="1">
              <p:cMediaNode showWhenStopped="0">
                <p:cTn id="20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5"/>
                </p:tgtEl>
              </p:cMediaNode>
            </p:audio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3" grpId="1" animBg="1"/>
      <p:bldP spid="64" grpId="0" animBg="1"/>
      <p:bldP spid="65" grpId="0" animBg="1"/>
      <p:bldP spid="66" grpId="0" animBg="1"/>
      <p:bldP spid="67" grpId="0" animBg="1"/>
      <p:bldP spid="68" grpId="0" animBg="1"/>
      <p:bldP spid="68" grpId="1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7" grpId="0" animBg="1"/>
      <p:bldP spid="77" grpId="1" animBg="1"/>
      <p:bldP spid="78" grpId="0" animBg="1"/>
      <p:bldP spid="79" grpId="0" animBg="1"/>
      <p:bldP spid="80" grpId="0" animBg="1"/>
      <p:bldP spid="81" grpId="0" animBg="1"/>
      <p:bldP spid="81" grpId="1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0" grpId="1" animBg="1"/>
      <p:bldP spid="91" grpId="0" animBg="1"/>
      <p:bldP spid="91" grpId="1" animBg="1"/>
      <p:bldP spid="92" grpId="0" animBg="1"/>
      <p:bldP spid="93" grpId="0" animBg="1"/>
      <p:bldP spid="93" grpId="1" animBg="1"/>
      <p:bldP spid="95" grpId="0"/>
      <p:bldP spid="95" grpId="1"/>
      <p:bldP spid="97" grpId="0" animBg="1"/>
      <p:bldP spid="97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849998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462" y="5638800"/>
            <a:ext cx="1219200" cy="1219200"/>
          </a:xfrm>
          <a:prstGeom prst="rect">
            <a:avLst/>
          </a:prstGeom>
        </p:spPr>
      </p:pic>
      <p:pic>
        <p:nvPicPr>
          <p:cNvPr id="5" name="Eloch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85720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428604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Авторы</a:t>
            </a:r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Озорнова О.П., МОУ «СОШ №55» г. Саратова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Щедрова Е.В., МДОУ №16 г. Северодвинска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Звук</a:t>
            </a:r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Щедрова Е.В.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4214818"/>
            <a:ext cx="4771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Иллюстрации: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hlinkClick r:id="rId3"/>
              </a:rPr>
              <a:t>www.forum.materinstvo.ru</a:t>
            </a:r>
            <a:endParaRPr lang="ru-RU" sz="2000" b="1" dirty="0" smtClean="0"/>
          </a:p>
          <a:p>
            <a:r>
              <a:rPr lang="ru-RU" sz="2000" b="1" dirty="0" smtClean="0">
                <a:solidFill>
                  <a:srgbClr val="0000FF"/>
                </a:solidFill>
              </a:rPr>
              <a:t>                             </a:t>
            </a:r>
            <a:r>
              <a:rPr lang="en-US" sz="2000" b="1" u="sng" dirty="0" smtClean="0">
                <a:solidFill>
                  <a:srgbClr val="0000FF"/>
                </a:solidFill>
              </a:rPr>
              <a:t>www.lenagold.ru</a:t>
            </a:r>
            <a:endParaRPr lang="ru-RU" sz="2000" b="1" u="sng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421481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28728" y="5072074"/>
            <a:ext cx="3592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Викторины : </a:t>
            </a:r>
            <a:r>
              <a:rPr lang="en-US" sz="2000" b="1" dirty="0" smtClean="0"/>
              <a:t>www.skazvikt.ru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1714488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        </a:t>
            </a:r>
            <a:r>
              <a:rPr lang="ru-RU" sz="2000" b="1" u="sng" dirty="0" smtClean="0"/>
              <a:t>Использованы фрагменты мультфильмов: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«Дед Мороз и лето», «</a:t>
            </a:r>
            <a:r>
              <a:rPr lang="ru-RU" sz="2000" b="1" dirty="0" err="1" smtClean="0"/>
              <a:t>Союзмультфильм</a:t>
            </a:r>
            <a:r>
              <a:rPr lang="ru-RU" sz="2000" b="1" dirty="0" smtClean="0"/>
              <a:t>», 1969г., </a:t>
            </a:r>
            <a:r>
              <a:rPr lang="ru-RU" sz="2000" b="1" dirty="0" err="1" smtClean="0"/>
              <a:t>реж</a:t>
            </a:r>
            <a:r>
              <a:rPr lang="ru-RU" sz="2000" b="1" dirty="0" smtClean="0"/>
              <a:t>. – В.Караваев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«Ель», Творческое объединение «Экран», 1984г., </a:t>
            </a:r>
            <a:r>
              <a:rPr lang="ru-RU" sz="2000" b="1" dirty="0" err="1" smtClean="0"/>
              <a:t>реж</a:t>
            </a:r>
            <a:r>
              <a:rPr lang="ru-RU" sz="2000" b="1" dirty="0" smtClean="0"/>
              <a:t>. – </a:t>
            </a:r>
            <a:r>
              <a:rPr lang="ru-RU" sz="2000" b="1" dirty="0" err="1" smtClean="0"/>
              <a:t>А.Солин</a:t>
            </a:r>
            <a:endParaRPr lang="ru-RU" sz="2000" b="1" dirty="0" smtClean="0"/>
          </a:p>
          <a:p>
            <a:pPr marL="457200" indent="-457200">
              <a:buAutoNum type="arabicPeriod"/>
            </a:pPr>
            <a:r>
              <a:rPr lang="ru-RU" sz="2000" b="1" dirty="0" smtClean="0"/>
              <a:t>«Щелкунчик», «</a:t>
            </a:r>
            <a:r>
              <a:rPr lang="ru-RU" sz="2000" b="1" dirty="0" err="1" smtClean="0"/>
              <a:t>Союзмультфильм</a:t>
            </a:r>
            <a:r>
              <a:rPr lang="ru-RU" sz="2000" b="1" dirty="0" smtClean="0"/>
              <a:t>», 1973г., </a:t>
            </a:r>
            <a:r>
              <a:rPr lang="ru-RU" sz="2000" b="1" dirty="0" err="1" smtClean="0"/>
              <a:t>реж</a:t>
            </a:r>
            <a:r>
              <a:rPr lang="ru-RU" sz="2000" b="1" dirty="0" smtClean="0"/>
              <a:t>. – </a:t>
            </a:r>
            <a:r>
              <a:rPr lang="ru-RU" sz="2000" b="1" dirty="0" err="1" smtClean="0"/>
              <a:t>Б.Степанцев</a:t>
            </a:r>
            <a:endParaRPr lang="ru-RU" sz="2000" b="1" dirty="0" smtClean="0"/>
          </a:p>
          <a:p>
            <a:pPr marL="457200" indent="-457200">
              <a:buAutoNum type="arabicPeriod"/>
            </a:pPr>
            <a:r>
              <a:rPr lang="ru-RU" sz="2000" b="1" dirty="0" smtClean="0"/>
              <a:t>«Умка ищет друга», «</a:t>
            </a:r>
            <a:r>
              <a:rPr lang="ru-RU" sz="2000" b="1" dirty="0" err="1" smtClean="0"/>
              <a:t>Союзмультфильм</a:t>
            </a:r>
            <a:r>
              <a:rPr lang="ru-RU" sz="2000" b="1" dirty="0" smtClean="0"/>
              <a:t>», 1970г., </a:t>
            </a:r>
            <a:r>
              <a:rPr lang="ru-RU" sz="2000" b="1" dirty="0" err="1" smtClean="0"/>
              <a:t>реж</a:t>
            </a:r>
            <a:r>
              <a:rPr lang="ru-RU" sz="2000" b="1" dirty="0" smtClean="0"/>
              <a:t>. – В.Попов, В.Пекарь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57488" y="6143644"/>
            <a:ext cx="3268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Для сайта – </a:t>
            </a:r>
            <a:r>
              <a:rPr lang="en-US" sz="2400" b="1" dirty="0" smtClean="0"/>
              <a:t>viki.rdf.ru</a:t>
            </a:r>
            <a:endParaRPr lang="ru-RU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d4cd7248137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500166" y="714356"/>
            <a:ext cx="6215106" cy="4000528"/>
          </a:xfrm>
          <a:prstGeom prst="rect">
            <a:avLst/>
          </a:prstGeom>
        </p:spPr>
      </p:pic>
      <p:pic>
        <p:nvPicPr>
          <p:cNvPr id="4" name="Рисунок 3" descr="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933532" cy="1933532"/>
          </a:xfrm>
          <a:prstGeom prst="rect">
            <a:avLst/>
          </a:prstGeom>
        </p:spPr>
      </p:pic>
      <p:pic>
        <p:nvPicPr>
          <p:cNvPr id="5" name="Рисунок 4" descr="41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929454" y="285728"/>
            <a:ext cx="1643074" cy="1759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4500570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Какие слова пропущены в известных новогодних песнях?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~PP810.WAV">
            <a:hlinkClick r:id="" action="ppaction://media"/>
          </p:cNvPr>
          <p:cNvPicPr>
            <a:picLocks noRot="1" noChangeAspect="1"/>
          </p:cNvPicPr>
          <p:nvPr>
            <a:wavAudioFile r:embed="rId1" name="~PP810.WAV"/>
          </p:nvPr>
        </p:nvPicPr>
        <p:blipFill>
          <a:blip r:embed="rId7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v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57224" y="0"/>
            <a:ext cx="5751542" cy="4505333"/>
          </a:xfrm>
          <a:prstGeom prst="rect">
            <a:avLst/>
          </a:prstGeom>
        </p:spPr>
      </p:pic>
      <p:pic>
        <p:nvPicPr>
          <p:cNvPr id="4" name="Рисунок 3" descr="41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215206" y="428604"/>
            <a:ext cx="1643074" cy="1759251"/>
          </a:xfrm>
          <a:prstGeom prst="rect">
            <a:avLst/>
          </a:prstGeom>
        </p:spPr>
      </p:pic>
      <p:pic>
        <p:nvPicPr>
          <p:cNvPr id="10" name="Рисунок 9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71472" y="3714828"/>
            <a:ext cx="1714512" cy="3143172"/>
          </a:xfrm>
          <a:prstGeom prst="rect">
            <a:avLst/>
          </a:prstGeom>
        </p:spPr>
      </p:pic>
      <p:pic>
        <p:nvPicPr>
          <p:cNvPr id="11" name="Рисунок 10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928926" y="3714828"/>
            <a:ext cx="1714512" cy="3143172"/>
          </a:xfrm>
          <a:prstGeom prst="rect">
            <a:avLst/>
          </a:prstGeom>
        </p:spPr>
      </p:pic>
      <p:pic>
        <p:nvPicPr>
          <p:cNvPr id="12" name="Рисунок 11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214942" y="3714828"/>
            <a:ext cx="1714512" cy="31431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14480" y="1428736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Везёт лошадка дровенки,</a:t>
            </a:r>
          </a:p>
          <a:p>
            <a:r>
              <a:rPr lang="ru-RU" sz="2400" b="1" dirty="0" smtClean="0"/>
              <a:t>А в дровнях мужичок,</a:t>
            </a:r>
          </a:p>
          <a:p>
            <a:r>
              <a:rPr lang="ru-RU" sz="2400" b="1" dirty="0" smtClean="0"/>
              <a:t>……….. он нашу ёлочку</a:t>
            </a:r>
          </a:p>
          <a:p>
            <a:r>
              <a:rPr lang="ru-RU" sz="2400" b="1" dirty="0" smtClean="0"/>
              <a:t>Под самый корешок.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4348" y="5286388"/>
            <a:ext cx="1337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Сломал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43240" y="5286388"/>
            <a:ext cx="128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Спилил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29256" y="5286388"/>
            <a:ext cx="1301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Срубил</a:t>
            </a:r>
            <a:endParaRPr lang="ru-RU" sz="2400" b="1" dirty="0"/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714348" y="4929198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3071802" y="4929198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5357818" y="4857760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12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9454" y="2571744"/>
            <a:ext cx="2066499" cy="3071823"/>
          </a:xfrm>
          <a:prstGeom prst="rect">
            <a:avLst/>
          </a:prstGeom>
        </p:spPr>
      </p:pic>
      <p:pic>
        <p:nvPicPr>
          <p:cNvPr id="22" name="Рисунок 21" descr="9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715272" y="5572236"/>
            <a:ext cx="1285764" cy="1285764"/>
          </a:xfrm>
          <a:prstGeom prst="rect">
            <a:avLst/>
          </a:prstGeom>
        </p:spPr>
      </p:pic>
      <p:pic>
        <p:nvPicPr>
          <p:cNvPr id="20" name="Ёло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0" y="142852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14612" y="6286521"/>
            <a:ext cx="3846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</a:rPr>
              <a:t>«В лесу родилась Ёлочка»</a:t>
            </a:r>
            <a:endParaRPr lang="ru-RU" sz="2400" b="1" u="sng" dirty="0">
              <a:solidFill>
                <a:srgbClr val="002060"/>
              </a:solidFill>
            </a:endParaRPr>
          </a:p>
        </p:txBody>
      </p:sp>
      <p:pic>
        <p:nvPicPr>
          <p:cNvPr id="24" name="~PP1886.WAV">
            <a:hlinkClick r:id="" action="ppaction://media"/>
          </p:cNvPr>
          <p:cNvPicPr>
            <a:picLocks noRot="1" noChangeAspect="1"/>
          </p:cNvPicPr>
          <p:nvPr>
            <a:wavAudioFile r:embed="rId2" name="~PP1886.WAV"/>
          </p:nvPr>
        </p:nvPicPr>
        <p:blipFill>
          <a:blip r:embed="rId12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40903 -0.461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894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6" grpId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v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57224" y="0"/>
            <a:ext cx="5751542" cy="4505333"/>
          </a:xfrm>
          <a:prstGeom prst="rect">
            <a:avLst/>
          </a:prstGeom>
        </p:spPr>
      </p:pic>
      <p:pic>
        <p:nvPicPr>
          <p:cNvPr id="4" name="Рисунок 3" descr="41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215206" y="428604"/>
            <a:ext cx="1643074" cy="1759251"/>
          </a:xfrm>
          <a:prstGeom prst="rect">
            <a:avLst/>
          </a:prstGeom>
        </p:spPr>
      </p:pic>
      <p:pic>
        <p:nvPicPr>
          <p:cNvPr id="10" name="Рисунок 9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71472" y="3714828"/>
            <a:ext cx="1714512" cy="3143172"/>
          </a:xfrm>
          <a:prstGeom prst="rect">
            <a:avLst/>
          </a:prstGeom>
        </p:spPr>
      </p:pic>
      <p:pic>
        <p:nvPicPr>
          <p:cNvPr id="11" name="Рисунок 10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928926" y="3714828"/>
            <a:ext cx="1714512" cy="3143172"/>
          </a:xfrm>
          <a:prstGeom prst="rect">
            <a:avLst/>
          </a:prstGeom>
        </p:spPr>
      </p:pic>
      <p:pic>
        <p:nvPicPr>
          <p:cNvPr id="12" name="Рисунок 11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214942" y="3714828"/>
            <a:ext cx="1714512" cy="31431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14546" y="1428736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Сколько на ёлочке</a:t>
            </a:r>
          </a:p>
          <a:p>
            <a:r>
              <a:rPr lang="ru-RU" sz="2400" b="1" dirty="0" smtClean="0"/>
              <a:t>………… цветных,</a:t>
            </a:r>
          </a:p>
          <a:p>
            <a:r>
              <a:rPr lang="ru-RU" sz="2400" b="1" dirty="0" smtClean="0"/>
              <a:t>Розовых пряников,</a:t>
            </a:r>
          </a:p>
          <a:p>
            <a:r>
              <a:rPr lang="ru-RU" sz="2400" b="1" dirty="0" smtClean="0"/>
              <a:t>Шишек золотых!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2910" y="535782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Пончиков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00364" y="5357826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Шариков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86380" y="5357826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Мячиков</a:t>
            </a:r>
            <a:endParaRPr lang="ru-RU" sz="2400" b="1" dirty="0"/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714348" y="4929198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3071802" y="4929198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5357818" y="4929198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9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715272" y="5572236"/>
            <a:ext cx="1285764" cy="1285764"/>
          </a:xfrm>
          <a:prstGeom prst="rect">
            <a:avLst/>
          </a:prstGeom>
        </p:spPr>
      </p:pic>
      <p:pic>
        <p:nvPicPr>
          <p:cNvPr id="21" name="Рисунок 20" descr="388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1778" y="2500306"/>
            <a:ext cx="2462222" cy="2686060"/>
          </a:xfrm>
          <a:prstGeom prst="rect">
            <a:avLst/>
          </a:prstGeom>
        </p:spPr>
      </p:pic>
      <p:pic>
        <p:nvPicPr>
          <p:cNvPr id="22" name="Маленькой ёлочке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57356" y="6357959"/>
            <a:ext cx="521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</a:rPr>
              <a:t>«Маленькой ёлочке холодно зимой»</a:t>
            </a:r>
            <a:endParaRPr lang="ru-RU" sz="2400" b="1" u="sng" dirty="0">
              <a:solidFill>
                <a:srgbClr val="002060"/>
              </a:solidFill>
            </a:endParaRPr>
          </a:p>
        </p:txBody>
      </p:sp>
      <p:pic>
        <p:nvPicPr>
          <p:cNvPr id="24" name="~PP4086.WAV">
            <a:hlinkClick r:id="" action="ppaction://media"/>
          </p:cNvPr>
          <p:cNvPicPr>
            <a:picLocks noRot="1" noChangeAspect="1"/>
          </p:cNvPicPr>
          <p:nvPr>
            <a:wavAudioFile r:embed="rId2" name="~PP4086.WAV"/>
          </p:nvPr>
        </p:nvPicPr>
        <p:blipFill>
          <a:blip r:embed="rId12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09514 -0.5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49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 isNarration="1"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4" grpId="0"/>
      <p:bldP spid="15" grpId="0"/>
      <p:bldP spid="15" grpId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v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57224" y="0"/>
            <a:ext cx="5751542" cy="4505333"/>
          </a:xfrm>
          <a:prstGeom prst="rect">
            <a:avLst/>
          </a:prstGeom>
        </p:spPr>
      </p:pic>
      <p:pic>
        <p:nvPicPr>
          <p:cNvPr id="4" name="Рисунок 3" descr="41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215206" y="428604"/>
            <a:ext cx="1643074" cy="1759251"/>
          </a:xfrm>
          <a:prstGeom prst="rect">
            <a:avLst/>
          </a:prstGeom>
        </p:spPr>
      </p:pic>
      <p:pic>
        <p:nvPicPr>
          <p:cNvPr id="10" name="Рисунок 9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71472" y="3714828"/>
            <a:ext cx="1714512" cy="3143172"/>
          </a:xfrm>
          <a:prstGeom prst="rect">
            <a:avLst/>
          </a:prstGeom>
        </p:spPr>
      </p:pic>
      <p:pic>
        <p:nvPicPr>
          <p:cNvPr id="11" name="Рисунок 10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928926" y="3714828"/>
            <a:ext cx="1714512" cy="3143172"/>
          </a:xfrm>
          <a:prstGeom prst="rect">
            <a:avLst/>
          </a:prstGeom>
        </p:spPr>
      </p:pic>
      <p:pic>
        <p:nvPicPr>
          <p:cNvPr id="12" name="Рисунок 11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214942" y="3714828"/>
            <a:ext cx="1714512" cy="31431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14480" y="1000108"/>
            <a:ext cx="4143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Ждёт моих подарочков</a:t>
            </a:r>
          </a:p>
          <a:p>
            <a:r>
              <a:rPr lang="ru-RU" sz="2400" b="1" dirty="0" smtClean="0"/>
              <a:t>                         ребятня,</a:t>
            </a:r>
          </a:p>
          <a:p>
            <a:r>
              <a:rPr lang="ru-RU" sz="2400" b="1" dirty="0" smtClean="0"/>
              <a:t>И тебе достанется от меня.</a:t>
            </a:r>
          </a:p>
          <a:p>
            <a:r>
              <a:rPr lang="ru-RU" sz="2400" b="1" dirty="0" smtClean="0"/>
              <a:t>Наконец, сбываются</a:t>
            </a:r>
          </a:p>
          <a:p>
            <a:r>
              <a:rPr lang="ru-RU" sz="2400" b="1" dirty="0" smtClean="0"/>
              <a:t>                     все мечты,</a:t>
            </a:r>
            <a:endParaRPr lang="ru-RU" sz="2400" b="1" dirty="0"/>
          </a:p>
          <a:p>
            <a:r>
              <a:rPr lang="ru-RU" sz="2400" b="1" dirty="0" smtClean="0"/>
              <a:t>………. мой подарочек –</a:t>
            </a:r>
          </a:p>
          <a:p>
            <a:r>
              <a:rPr lang="ru-RU" sz="2400" b="1" dirty="0" smtClean="0"/>
              <a:t>             Это ты!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348" y="5286388"/>
            <a:ext cx="1337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Лучший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71802" y="528638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Сладкий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57818" y="528638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Вкусный</a:t>
            </a:r>
            <a:endParaRPr lang="ru-RU" sz="2400" b="1" dirty="0"/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714348" y="4929198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3071802" y="4929198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5357818" y="4929198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9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715272" y="5572236"/>
            <a:ext cx="1285764" cy="1285764"/>
          </a:xfrm>
          <a:prstGeom prst="rect">
            <a:avLst/>
          </a:prstGeom>
        </p:spPr>
      </p:pic>
      <p:pic>
        <p:nvPicPr>
          <p:cNvPr id="23" name="Рисунок 22" descr="112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929422" y="2571744"/>
            <a:ext cx="2214578" cy="3024844"/>
          </a:xfrm>
          <a:prstGeom prst="rect">
            <a:avLst/>
          </a:prstGeom>
        </p:spPr>
      </p:pic>
      <p:pic>
        <p:nvPicPr>
          <p:cNvPr id="21" name="Расскажи Снегуро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142844" y="214290"/>
            <a:ext cx="304800" cy="304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57356" y="6357958"/>
            <a:ext cx="517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</a:rPr>
              <a:t>«Расскажи, Снегурочка, где была?»</a:t>
            </a:r>
            <a:endParaRPr lang="ru-RU" sz="2400" b="1" u="sng" dirty="0">
              <a:solidFill>
                <a:srgbClr val="002060"/>
              </a:solidFill>
            </a:endParaRPr>
          </a:p>
        </p:txBody>
      </p:sp>
      <p:pic>
        <p:nvPicPr>
          <p:cNvPr id="24" name="~PP1754.WAV">
            <a:hlinkClick r:id="" action="ppaction://media"/>
          </p:cNvPr>
          <p:cNvPicPr>
            <a:picLocks noRot="1" noChangeAspect="1"/>
          </p:cNvPicPr>
          <p:nvPr>
            <a:wavAudioFile r:embed="rId2" name="~PP1754.WAV"/>
          </p:nvPr>
        </p:nvPicPr>
        <p:blipFill>
          <a:blip r:embed="rId12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1.85185E-6 L 0.09913 -0.3673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997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 isNarration="1"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4" grpId="0"/>
      <p:bldP spid="14" grpId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v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57224" y="0"/>
            <a:ext cx="5751542" cy="4505333"/>
          </a:xfrm>
          <a:prstGeom prst="rect">
            <a:avLst/>
          </a:prstGeom>
        </p:spPr>
      </p:pic>
      <p:pic>
        <p:nvPicPr>
          <p:cNvPr id="4" name="Рисунок 3" descr="41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215206" y="428604"/>
            <a:ext cx="1643074" cy="1759251"/>
          </a:xfrm>
          <a:prstGeom prst="rect">
            <a:avLst/>
          </a:prstGeom>
        </p:spPr>
      </p:pic>
      <p:pic>
        <p:nvPicPr>
          <p:cNvPr id="10" name="Рисунок 9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71472" y="3714828"/>
            <a:ext cx="1714512" cy="3143172"/>
          </a:xfrm>
          <a:prstGeom prst="rect">
            <a:avLst/>
          </a:prstGeom>
        </p:spPr>
      </p:pic>
      <p:pic>
        <p:nvPicPr>
          <p:cNvPr id="11" name="Рисунок 10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928926" y="3714828"/>
            <a:ext cx="1714512" cy="3143172"/>
          </a:xfrm>
          <a:prstGeom prst="rect">
            <a:avLst/>
          </a:prstGeom>
        </p:spPr>
      </p:pic>
      <p:pic>
        <p:nvPicPr>
          <p:cNvPr id="12" name="Рисунок 11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214942" y="3714828"/>
            <a:ext cx="1714512" cy="31431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85918" y="1428736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Не спешил бы Дед Мороз</a:t>
            </a:r>
          </a:p>
          <a:p>
            <a:r>
              <a:rPr lang="ru-RU" sz="2400" b="1" dirty="0" smtClean="0"/>
              <a:t>К нам через ухабы,</a:t>
            </a:r>
          </a:p>
          <a:p>
            <a:r>
              <a:rPr lang="ru-RU" sz="2400" b="1" dirty="0" smtClean="0"/>
              <a:t>Лёд …..……..б не замёрз</a:t>
            </a:r>
            <a:endParaRPr lang="ru-RU" sz="2400" b="1" dirty="0"/>
          </a:p>
          <a:p>
            <a:r>
              <a:rPr lang="ru-RU" sz="2400" b="1" dirty="0" smtClean="0"/>
              <a:t>Кабы, кабы, кабы…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348" y="528638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 лужах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71802" y="528638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 речке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57818" y="528638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 море</a:t>
            </a:r>
            <a:endParaRPr lang="ru-RU" sz="2400" b="1" dirty="0"/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714348" y="4857760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3071802" y="4929198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5357818" y="4929198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9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715272" y="5572236"/>
            <a:ext cx="1285764" cy="1285764"/>
          </a:xfrm>
          <a:prstGeom prst="rect">
            <a:avLst/>
          </a:prstGeom>
        </p:spPr>
      </p:pic>
      <p:pic>
        <p:nvPicPr>
          <p:cNvPr id="21" name="Рисунок 20" descr="203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0330" y="2786058"/>
            <a:ext cx="2153670" cy="2433647"/>
          </a:xfrm>
          <a:prstGeom prst="rect">
            <a:avLst/>
          </a:prstGeom>
        </p:spPr>
      </p:pic>
      <p:pic>
        <p:nvPicPr>
          <p:cNvPr id="22" name="Кабы не было зим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142844" y="214290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57488" y="6286521"/>
            <a:ext cx="32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</a:rPr>
              <a:t>«Кабы не было зимы»</a:t>
            </a:r>
            <a:endParaRPr lang="ru-RU" sz="2400" b="1" u="sng" dirty="0">
              <a:solidFill>
                <a:srgbClr val="002060"/>
              </a:solidFill>
            </a:endParaRPr>
          </a:p>
        </p:txBody>
      </p:sp>
      <p:pic>
        <p:nvPicPr>
          <p:cNvPr id="24" name="~PP3408.WAV">
            <a:hlinkClick r:id="" action="ppaction://media"/>
          </p:cNvPr>
          <p:cNvPicPr>
            <a:picLocks noRot="1" noChangeAspect="1"/>
          </p:cNvPicPr>
          <p:nvPr>
            <a:wavAudioFile r:embed="rId2" name="~PP3408.WAV"/>
          </p:nvPr>
        </p:nvPicPr>
        <p:blipFill>
          <a:blip r:embed="rId12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07535 -0.461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369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 isNarration="1"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4" grpId="0"/>
      <p:bldP spid="15" grpId="0"/>
      <p:bldP spid="15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v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57224" y="0"/>
            <a:ext cx="5751542" cy="4505333"/>
          </a:xfrm>
          <a:prstGeom prst="rect">
            <a:avLst/>
          </a:prstGeom>
        </p:spPr>
      </p:pic>
      <p:pic>
        <p:nvPicPr>
          <p:cNvPr id="4" name="Рисунок 3" descr="41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215206" y="428604"/>
            <a:ext cx="1643074" cy="1759251"/>
          </a:xfrm>
          <a:prstGeom prst="rect">
            <a:avLst/>
          </a:prstGeom>
        </p:spPr>
      </p:pic>
      <p:pic>
        <p:nvPicPr>
          <p:cNvPr id="10" name="Рисунок 9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71472" y="3714828"/>
            <a:ext cx="1714512" cy="3143172"/>
          </a:xfrm>
          <a:prstGeom prst="rect">
            <a:avLst/>
          </a:prstGeom>
        </p:spPr>
      </p:pic>
      <p:pic>
        <p:nvPicPr>
          <p:cNvPr id="11" name="Рисунок 10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928926" y="3714828"/>
            <a:ext cx="1714512" cy="3143172"/>
          </a:xfrm>
          <a:prstGeom prst="rect">
            <a:avLst/>
          </a:prstGeom>
        </p:spPr>
      </p:pic>
      <p:pic>
        <p:nvPicPr>
          <p:cNvPr id="12" name="Рисунок 11" descr="1627af185e34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214942" y="3714828"/>
            <a:ext cx="1714512" cy="31431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85918" y="1000108"/>
            <a:ext cx="4071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Мне однажды ………</a:t>
            </a:r>
          </a:p>
          <a:p>
            <a:r>
              <a:rPr lang="ru-RU" sz="2400" b="1" dirty="0" smtClean="0"/>
              <a:t>Приснился Новый год.</a:t>
            </a:r>
          </a:p>
          <a:p>
            <a:r>
              <a:rPr lang="ru-RU" sz="2400" b="1" dirty="0" smtClean="0"/>
              <a:t>По зелёным травам</a:t>
            </a:r>
          </a:p>
          <a:p>
            <a:r>
              <a:rPr lang="ru-RU" sz="2400" b="1" dirty="0" smtClean="0"/>
              <a:t>Снегурочка плывёт.</a:t>
            </a:r>
          </a:p>
          <a:p>
            <a:r>
              <a:rPr lang="ru-RU" sz="2400" b="1" dirty="0" smtClean="0"/>
              <a:t>А ко мне с букетом</a:t>
            </a:r>
          </a:p>
          <a:p>
            <a:r>
              <a:rPr lang="ru-RU" sz="2400" b="1" dirty="0" smtClean="0"/>
              <a:t>                   из ромашек</a:t>
            </a:r>
          </a:p>
          <a:p>
            <a:r>
              <a:rPr lang="ru-RU" sz="2400" b="1" dirty="0" smtClean="0"/>
              <a:t>Заявился Дедушка Мороз.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786" y="5286388"/>
            <a:ext cx="126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ночью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14678" y="528638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летом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00694" y="528638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утром</a:t>
            </a:r>
            <a:endParaRPr lang="ru-RU" sz="2400" b="1" dirty="0"/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642910" y="4929198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3071802" y="4929198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5357818" y="4929198"/>
            <a:ext cx="1368000" cy="136800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650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3973" y="2857496"/>
            <a:ext cx="2280027" cy="2652723"/>
          </a:xfrm>
          <a:prstGeom prst="rect">
            <a:avLst/>
          </a:prstGeom>
        </p:spPr>
      </p:pic>
      <p:pic>
        <p:nvPicPr>
          <p:cNvPr id="22" name="Новогодние игру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643174" y="6286521"/>
            <a:ext cx="3469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</a:rPr>
              <a:t>«Новогодние игрушки»</a:t>
            </a:r>
            <a:endParaRPr lang="ru-RU" sz="2400" b="1" u="sng" dirty="0">
              <a:solidFill>
                <a:srgbClr val="002060"/>
              </a:solidFill>
            </a:endParaRPr>
          </a:p>
        </p:txBody>
      </p:sp>
      <p:pic>
        <p:nvPicPr>
          <p:cNvPr id="24" name="Рисунок 23" descr="6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5272" y="5638800"/>
            <a:ext cx="1219200" cy="1219200"/>
          </a:xfrm>
          <a:prstGeom prst="rect">
            <a:avLst/>
          </a:prstGeom>
        </p:spPr>
      </p:pic>
      <p:pic>
        <p:nvPicPr>
          <p:cNvPr id="20" name="~PP1841.WAV">
            <a:hlinkClick r:id="" action="ppaction://media"/>
          </p:cNvPr>
          <p:cNvPicPr>
            <a:picLocks noRot="1" noChangeAspect="1"/>
          </p:cNvPicPr>
          <p:nvPr>
            <a:wavAudioFile r:embed="rId2" name="~PP1841.WAV"/>
          </p:nvPr>
        </p:nvPicPr>
        <p:blipFill>
          <a:blip r:embed="rId13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06302 -0.6377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777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 isNarration="1"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4" grpId="0"/>
      <p:bldP spid="15" grpId="0"/>
      <p:bldP spid="15" grpId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fa392b7508c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42908" y="0"/>
            <a:ext cx="3067500" cy="267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050" y="1285860"/>
            <a:ext cx="39341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гостях </a:t>
            </a:r>
          </a:p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сказки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7adf3200faa7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6248" y="3429000"/>
            <a:ext cx="3557779" cy="2503176"/>
          </a:xfrm>
          <a:prstGeom prst="rect">
            <a:avLst/>
          </a:prstGeom>
        </p:spPr>
      </p:pic>
      <p:pic>
        <p:nvPicPr>
          <p:cNvPr id="5" name="Рисунок 4" descr="post-272410-1291734045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71538" y="3429000"/>
            <a:ext cx="2571768" cy="2571768"/>
          </a:xfrm>
          <a:prstGeom prst="rect">
            <a:avLst/>
          </a:prstGeom>
        </p:spPr>
      </p:pic>
      <p:pic>
        <p:nvPicPr>
          <p:cNvPr id="6" name="~PP3635.WAV">
            <a:hlinkClick r:id="" action="ppaction://media"/>
          </p:cNvPr>
          <p:cNvPicPr>
            <a:picLocks noRot="1" noChangeAspect="1"/>
          </p:cNvPicPr>
          <p:nvPr>
            <a:wavAudioFile r:embed="rId1" name="~PP3635.WAV"/>
          </p:nvPr>
        </p:nvPicPr>
        <p:blipFill>
          <a:blip r:embed="rId7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493</Words>
  <Application>Microsoft Office PowerPoint</Application>
  <PresentationFormat>Экран (4:3)</PresentationFormat>
  <Paragraphs>179</Paragraphs>
  <Slides>24</Slides>
  <Notes>0</Notes>
  <HiddenSlides>0</HiddenSlides>
  <MMClips>26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</cp:lastModifiedBy>
  <cp:revision>66</cp:revision>
  <dcterms:created xsi:type="dcterms:W3CDTF">2010-12-04T10:33:06Z</dcterms:created>
  <dcterms:modified xsi:type="dcterms:W3CDTF">2010-12-14T11:09:45Z</dcterms:modified>
</cp:coreProperties>
</file>