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9" r:id="rId5"/>
    <p:sldId id="258" r:id="rId6"/>
    <p:sldId id="260" r:id="rId7"/>
    <p:sldId id="261" r:id="rId8"/>
    <p:sldId id="262" r:id="rId9"/>
    <p:sldId id="263" r:id="rId10"/>
    <p:sldId id="264" r:id="rId11"/>
    <p:sldId id="270" r:id="rId12"/>
    <p:sldId id="265" r:id="rId13"/>
    <p:sldId id="266" r:id="rId14"/>
    <p:sldId id="267" r:id="rId15"/>
    <p:sldId id="268" r:id="rId16"/>
    <p:sldId id="269" r:id="rId17"/>
    <p:sldId id="271" r:id="rId18"/>
    <p:sldId id="273" r:id="rId19"/>
    <p:sldId id="278" r:id="rId20"/>
    <p:sldId id="274" r:id="rId21"/>
    <p:sldId id="272" r:id="rId22"/>
    <p:sldId id="275" r:id="rId23"/>
    <p:sldId id="276" r:id="rId24"/>
    <p:sldId id="277"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CEA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ru.wikipedia.org/" TargetMode="External"/><Relationship Id="rId2" Type="http://schemas.openxmlformats.org/officeDocument/2006/relationships/hyperlink" Target="http://infuture.ru/" TargetMode="External"/><Relationship Id="rId1" Type="http://schemas.openxmlformats.org/officeDocument/2006/relationships/slideLayout" Target="../slideLayouts/slideLayout2.xml"/><Relationship Id="rId6" Type="http://schemas.openxmlformats.org/officeDocument/2006/relationships/hyperlink" Target="http://images.yandex.ru/" TargetMode="External"/><Relationship Id="rId5" Type="http://schemas.openxmlformats.org/officeDocument/2006/relationships/hyperlink" Target="http://abirus.ru/" TargetMode="External"/><Relationship Id="rId4" Type="http://schemas.openxmlformats.org/officeDocument/2006/relationships/hyperlink" Target="http://china.worlds.r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500174"/>
            <a:ext cx="7772400" cy="1470025"/>
          </a:xfrm>
        </p:spPr>
        <p:txBody>
          <a:bodyPr>
            <a:normAutofit fontScale="90000"/>
          </a:bodyPr>
          <a:lstStyle/>
          <a:p>
            <a:r>
              <a:rPr lang="ru-RU" b="1" dirty="0" smtClean="0">
                <a:solidFill>
                  <a:srgbClr val="FF0000"/>
                </a:solidFill>
                <a:latin typeface="Segoe Script" pitchFamily="34" charset="0"/>
              </a:rPr>
              <a:t>Урок по географии в 11 классе</a:t>
            </a:r>
            <a:br>
              <a:rPr lang="ru-RU" b="1" dirty="0" smtClean="0">
                <a:solidFill>
                  <a:srgbClr val="FF0000"/>
                </a:solidFill>
                <a:latin typeface="Segoe Script" pitchFamily="34" charset="0"/>
              </a:rPr>
            </a:br>
            <a:r>
              <a:rPr lang="ru-RU" b="1" dirty="0" smtClean="0">
                <a:solidFill>
                  <a:srgbClr val="FF0000"/>
                </a:solidFill>
                <a:latin typeface="Segoe Script" pitchFamily="34" charset="0"/>
              </a:rPr>
              <a:t/>
            </a:r>
            <a:br>
              <a:rPr lang="ru-RU" b="1" dirty="0" smtClean="0">
                <a:solidFill>
                  <a:srgbClr val="FF0000"/>
                </a:solidFill>
                <a:latin typeface="Segoe Script" pitchFamily="34" charset="0"/>
              </a:rPr>
            </a:br>
            <a:r>
              <a:rPr lang="ru-RU" b="1" dirty="0" smtClean="0">
                <a:solidFill>
                  <a:srgbClr val="FF0000"/>
                </a:solidFill>
                <a:latin typeface="Segoe Script" pitchFamily="34" charset="0"/>
              </a:rPr>
              <a:t/>
            </a:r>
            <a:br>
              <a:rPr lang="ru-RU" b="1" dirty="0" smtClean="0">
                <a:solidFill>
                  <a:srgbClr val="FF0000"/>
                </a:solidFill>
                <a:latin typeface="Segoe Script" pitchFamily="34" charset="0"/>
              </a:rPr>
            </a:br>
            <a:r>
              <a:rPr lang="ru-RU" sz="5300" b="1" dirty="0" smtClean="0">
                <a:latin typeface="Segoe Script" pitchFamily="34" charset="0"/>
              </a:rPr>
              <a:t>КИТАЙ</a:t>
            </a:r>
            <a:endParaRPr lang="ru-RU" b="1" dirty="0">
              <a:latin typeface="Segoe Script" pitchFamily="34" charset="0"/>
            </a:endParaRPr>
          </a:p>
        </p:txBody>
      </p:sp>
      <p:sp>
        <p:nvSpPr>
          <p:cNvPr id="3" name="Подзаголовок 2"/>
          <p:cNvSpPr>
            <a:spLocks noGrp="1"/>
          </p:cNvSpPr>
          <p:nvPr>
            <p:ph type="subTitle" idx="1"/>
          </p:nvPr>
        </p:nvSpPr>
        <p:spPr>
          <a:xfrm>
            <a:off x="1357290" y="4500570"/>
            <a:ext cx="6400800" cy="2071702"/>
          </a:xfrm>
        </p:spPr>
        <p:txBody>
          <a:bodyPr>
            <a:normAutofit fontScale="85000" lnSpcReduction="20000"/>
          </a:bodyPr>
          <a:lstStyle/>
          <a:p>
            <a:r>
              <a:rPr lang="ru-RU" b="1" dirty="0" smtClean="0">
                <a:solidFill>
                  <a:srgbClr val="FF0000"/>
                </a:solidFill>
                <a:latin typeface="Segoe Script" pitchFamily="34" charset="0"/>
              </a:rPr>
              <a:t>Филиал №2 МБОУ «Первомайская средняя общеобразовательная школа» </a:t>
            </a:r>
          </a:p>
          <a:p>
            <a:r>
              <a:rPr lang="ru-RU" b="1" dirty="0" smtClean="0">
                <a:solidFill>
                  <a:srgbClr val="FF0000"/>
                </a:solidFill>
                <a:latin typeface="Segoe Script" pitchFamily="34" charset="0"/>
              </a:rPr>
              <a:t>в п. Заводской </a:t>
            </a:r>
          </a:p>
          <a:p>
            <a:r>
              <a:rPr lang="ru-RU" b="1" dirty="0" smtClean="0">
                <a:solidFill>
                  <a:srgbClr val="FF0000"/>
                </a:solidFill>
                <a:latin typeface="Segoe Script" pitchFamily="34" charset="0"/>
              </a:rPr>
              <a:t>Учитель Бабанина И.А.</a:t>
            </a:r>
            <a:endParaRPr lang="ru-RU" b="1" dirty="0">
              <a:solidFill>
                <a:srgbClr val="FF0000"/>
              </a:solidFill>
              <a:latin typeface="Segoe Scrip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dirty="0" smtClean="0">
                <a:latin typeface="Segoe Script" pitchFamily="34" charset="0"/>
              </a:rPr>
              <a:t>НАСЕЛЕНИЕ</a:t>
            </a:r>
            <a:endParaRPr lang="ru-RU" dirty="0">
              <a:latin typeface="Segoe Script" pitchFamily="34" charset="0"/>
            </a:endParaRPr>
          </a:p>
        </p:txBody>
      </p:sp>
      <p:sp>
        <p:nvSpPr>
          <p:cNvPr id="7" name="Содержимое 6"/>
          <p:cNvSpPr>
            <a:spLocks noGrp="1"/>
          </p:cNvSpPr>
          <p:nvPr>
            <p:ph sz="half" idx="1"/>
          </p:nvPr>
        </p:nvSpPr>
        <p:spPr>
          <a:xfrm>
            <a:off x="3500430" y="1357298"/>
            <a:ext cx="4972056" cy="2257428"/>
          </a:xfrm>
        </p:spPr>
        <p:txBody>
          <a:bodyPr>
            <a:normAutofit fontScale="85000" lnSpcReduction="20000"/>
          </a:bodyPr>
          <a:lstStyle/>
          <a:p>
            <a:r>
              <a:rPr lang="ru-RU" b="1" dirty="0" smtClean="0">
                <a:latin typeface="Times New Roman" pitchFamily="18" charset="0"/>
                <a:cs typeface="Times New Roman" pitchFamily="18" charset="0"/>
              </a:rPr>
              <a:t>Численность – 1млрд 265 млн. 830 тыс. человек (2000 год)</a:t>
            </a:r>
          </a:p>
          <a:p>
            <a:r>
              <a:rPr lang="ru-RU" b="1" dirty="0" smtClean="0">
                <a:latin typeface="Times New Roman" pitchFamily="18" charset="0"/>
                <a:cs typeface="Times New Roman" pitchFamily="18" charset="0"/>
              </a:rPr>
              <a:t>55  народов</a:t>
            </a:r>
          </a:p>
          <a:p>
            <a:r>
              <a:rPr lang="ru-RU" b="1" dirty="0" smtClean="0">
                <a:latin typeface="Times New Roman" pitchFamily="18" charset="0"/>
                <a:cs typeface="Times New Roman" pitchFamily="18" charset="0"/>
              </a:rPr>
              <a:t>50 городов –миллионеров</a:t>
            </a:r>
          </a:p>
          <a:p>
            <a:r>
              <a:rPr lang="ru-RU" b="1" dirty="0" smtClean="0">
                <a:latin typeface="Times New Roman" pitchFamily="18" charset="0"/>
                <a:cs typeface="Times New Roman" pitchFamily="18" charset="0"/>
              </a:rPr>
              <a:t>Сложная письменность – иероглифы</a:t>
            </a:r>
          </a:p>
          <a:p>
            <a:endParaRPr lang="ru-RU" b="1" dirty="0">
              <a:latin typeface="Times New Roman" pitchFamily="18" charset="0"/>
              <a:cs typeface="Times New Roman" pitchFamily="18" charset="0"/>
            </a:endParaRPr>
          </a:p>
        </p:txBody>
      </p:sp>
      <p:pic>
        <p:nvPicPr>
          <p:cNvPr id="19458" name="Picture 2" descr="http://www.dailyhaha.com/_pics/all_asians_look_alike.jpg"/>
          <p:cNvPicPr>
            <a:picLocks noChangeAspect="1" noChangeArrowheads="1"/>
          </p:cNvPicPr>
          <p:nvPr/>
        </p:nvPicPr>
        <p:blipFill>
          <a:blip r:embed="rId2"/>
          <a:srcRect/>
          <a:stretch>
            <a:fillRect/>
          </a:stretch>
        </p:blipFill>
        <p:spPr bwMode="auto">
          <a:xfrm>
            <a:off x="3571868" y="3643314"/>
            <a:ext cx="5286375" cy="2828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60" name="Picture 4" descr="http://dreamworlds.ru/uploads/posts/2008-10/thumbs/1224345045_memoirs_of_a_geisha_by_supervee.jpg"/>
          <p:cNvPicPr>
            <a:picLocks noChangeAspect="1" noChangeArrowheads="1"/>
          </p:cNvPicPr>
          <p:nvPr/>
        </p:nvPicPr>
        <p:blipFill>
          <a:blip r:embed="rId3"/>
          <a:srcRect/>
          <a:stretch>
            <a:fillRect/>
          </a:stretch>
        </p:blipFill>
        <p:spPr bwMode="auto">
          <a:xfrm>
            <a:off x="142844" y="1357298"/>
            <a:ext cx="3366991" cy="52625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dn-s.net/uploads/post-33-1203367154.png"/>
          <p:cNvPicPr>
            <a:picLocks noChangeAspect="1" noChangeArrowheads="1"/>
          </p:cNvPicPr>
          <p:nvPr/>
        </p:nvPicPr>
        <p:blipFill>
          <a:blip r:embed="rId2"/>
          <a:srcRect/>
          <a:stretch>
            <a:fillRect/>
          </a:stretch>
        </p:blipFill>
        <p:spPr bwMode="auto">
          <a:xfrm>
            <a:off x="857224" y="0"/>
            <a:ext cx="7572428" cy="667888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latin typeface="Segoe Script" pitchFamily="34" charset="0"/>
              </a:rPr>
              <a:t>ЭКОНОМИКА</a:t>
            </a:r>
            <a:endParaRPr lang="ru-RU" dirty="0">
              <a:latin typeface="Segoe Script" pitchFamily="34" charset="0"/>
            </a:endParaRPr>
          </a:p>
        </p:txBody>
      </p:sp>
      <p:sp>
        <p:nvSpPr>
          <p:cNvPr id="6" name="Содержимое 5"/>
          <p:cNvSpPr>
            <a:spLocks noGrp="1"/>
          </p:cNvSpPr>
          <p:nvPr>
            <p:ph idx="1"/>
          </p:nvPr>
        </p:nvSpPr>
        <p:spPr>
          <a:xfrm>
            <a:off x="457200" y="1600200"/>
            <a:ext cx="8229600" cy="4972072"/>
          </a:xfrm>
        </p:spPr>
        <p:txBody>
          <a:bodyPr>
            <a:normAutofit fontScale="92500" lnSpcReduction="20000"/>
          </a:bodyPr>
          <a:lstStyle/>
          <a:p>
            <a:r>
              <a:rPr lang="ru-RU" dirty="0" smtClean="0">
                <a:latin typeface="Times New Roman" pitchFamily="18" charset="0"/>
                <a:cs typeface="Times New Roman" pitchFamily="18" charset="0"/>
              </a:rPr>
              <a:t>Динамика роста ВВП  - самая большая в мире.</a:t>
            </a:r>
          </a:p>
          <a:p>
            <a:r>
              <a:rPr lang="ru-RU" dirty="0" smtClean="0">
                <a:latin typeface="Times New Roman" pitchFamily="18" charset="0"/>
                <a:cs typeface="Times New Roman" pitchFamily="18" charset="0"/>
              </a:rPr>
              <a:t>За последние 50 лет в Китае построено более 370 тысяч новых промышленных предприятий. </a:t>
            </a:r>
          </a:p>
          <a:p>
            <a:r>
              <a:rPr lang="ru-RU" dirty="0" smtClean="0">
                <a:latin typeface="Times New Roman" pitchFamily="18" charset="0"/>
                <a:cs typeface="Times New Roman" pitchFamily="18" charset="0"/>
              </a:rPr>
              <a:t>Сегодня фабрики и заводы Китая производят продукции на 2,1 млрд. юаней ежедневно.</a:t>
            </a:r>
          </a:p>
          <a:p>
            <a:r>
              <a:rPr lang="ru-RU" dirty="0" smtClean="0">
                <a:latin typeface="Times New Roman" pitchFamily="18" charset="0"/>
                <a:cs typeface="Times New Roman" pitchFamily="18" charset="0"/>
              </a:rPr>
              <a:t>Промышленность КНР представлена 360 отраслями. </a:t>
            </a:r>
          </a:p>
          <a:p>
            <a:r>
              <a:rPr lang="ru-RU" dirty="0" smtClean="0">
                <a:latin typeface="Times New Roman" pitchFamily="18" charset="0"/>
                <a:cs typeface="Times New Roman" pitchFamily="18" charset="0"/>
              </a:rPr>
              <a:t>По общему количеству фабрик и заводов Китай занимает первое место в мире. </a:t>
            </a:r>
          </a:p>
          <a:p>
            <a:r>
              <a:rPr lang="ru-RU" dirty="0" smtClean="0">
                <a:latin typeface="Times New Roman" pitchFamily="18" charset="0"/>
                <a:cs typeface="Times New Roman" pitchFamily="18" charset="0"/>
              </a:rPr>
              <a:t> «Лицо» страны в современном мире определяет тяжёлая промышленность.</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top55.info/fileadmin/images/tk/tk_sob_large_509_08_10_10_09_18.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pic>
        <p:nvPicPr>
          <p:cNvPr id="23556" name="Picture 4" descr="http://img15.nnm.ru/a/b/b/d/e/9bfb58cde79826810043aec1ab3.jpg"/>
          <p:cNvPicPr>
            <a:picLocks noChangeAspect="1" noChangeArrowheads="1"/>
          </p:cNvPicPr>
          <p:nvPr/>
        </p:nvPicPr>
        <p:blipFill>
          <a:blip r:embed="rId3"/>
          <a:srcRect/>
          <a:stretch>
            <a:fillRect/>
          </a:stretch>
        </p:blipFill>
        <p:spPr bwMode="auto">
          <a:xfrm>
            <a:off x="29997" y="0"/>
            <a:ext cx="9114003" cy="6858000"/>
          </a:xfrm>
          <a:prstGeom prst="rect">
            <a:avLst/>
          </a:prstGeom>
          <a:noFill/>
        </p:spPr>
      </p:pic>
      <p:pic>
        <p:nvPicPr>
          <p:cNvPr id="23558" name="Picture 6" descr="http://images.webpark.ru/uploads54/121210/China_toys_factory_28.jpg"/>
          <p:cNvPicPr>
            <a:picLocks noChangeAspect="1" noChangeArrowheads="1"/>
          </p:cNvPicPr>
          <p:nvPr/>
        </p:nvPicPr>
        <p:blipFill>
          <a:blip r:embed="rId4"/>
          <a:srcRect/>
          <a:stretch>
            <a:fillRect/>
          </a:stretch>
        </p:blipFill>
        <p:spPr bwMode="auto">
          <a:xfrm>
            <a:off x="0" y="0"/>
            <a:ext cx="9144028"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Segoe Script" pitchFamily="34" charset="0"/>
              </a:rPr>
              <a:t>ПРОМЫШЛЕННОСТЬ </a:t>
            </a:r>
            <a:endParaRPr lang="ru-RU" dirty="0">
              <a:latin typeface="Segoe Script" pitchFamily="34" charset="0"/>
            </a:endParaRPr>
          </a:p>
        </p:txBody>
      </p:sp>
      <p:sp>
        <p:nvSpPr>
          <p:cNvPr id="5" name="Содержимое 4"/>
          <p:cNvSpPr>
            <a:spLocks noGrp="1"/>
          </p:cNvSpPr>
          <p:nvPr>
            <p:ph idx="1"/>
          </p:nvPr>
        </p:nvSpPr>
        <p:spPr/>
        <p:txBody>
          <a:bodyPr>
            <a:normAutofit fontScale="85000" lnSpcReduction="20000"/>
          </a:bodyPr>
          <a:lstStyle/>
          <a:p>
            <a:pPr>
              <a:buNone/>
            </a:pPr>
            <a:r>
              <a:rPr lang="ru-RU" b="1" dirty="0" smtClean="0">
                <a:latin typeface="Times New Roman" pitchFamily="18" charset="0"/>
                <a:cs typeface="Times New Roman" pitchFamily="18" charset="0"/>
              </a:rPr>
              <a:t>География промышленности важнейших отраслей</a:t>
            </a:r>
            <a:endParaRPr lang="ru-RU" dirty="0" smtClean="0">
              <a:latin typeface="Times New Roman" pitchFamily="18" charset="0"/>
              <a:cs typeface="Times New Roman" pitchFamily="18" charset="0"/>
            </a:endParaRPr>
          </a:p>
          <a:p>
            <a:r>
              <a:rPr lang="ru-RU" i="1" dirty="0" smtClean="0">
                <a:latin typeface="Times New Roman" pitchFamily="18" charset="0"/>
                <a:cs typeface="Times New Roman" pitchFamily="18" charset="0"/>
              </a:rPr>
              <a:t>Черная металлургия</a:t>
            </a:r>
            <a:endParaRPr lang="ru-RU" dirty="0" smtClean="0">
              <a:latin typeface="Times New Roman" pitchFamily="18" charset="0"/>
              <a:cs typeface="Times New Roman" pitchFamily="18" charset="0"/>
            </a:endParaRPr>
          </a:p>
          <a:p>
            <a:r>
              <a:rPr lang="ru-RU" i="1" dirty="0" smtClean="0">
                <a:latin typeface="Times New Roman" pitchFamily="18" charset="0"/>
                <a:cs typeface="Times New Roman" pitchFamily="18" charset="0"/>
              </a:rPr>
              <a:t>Машиностроение (Шанхай, Харбин, Пекин, </a:t>
            </a:r>
            <a:r>
              <a:rPr lang="ru-RU" i="1" dirty="0" err="1" smtClean="0">
                <a:latin typeface="Times New Roman" pitchFamily="18" charset="0"/>
                <a:cs typeface="Times New Roman" pitchFamily="18" charset="0"/>
              </a:rPr>
              <a:t>Шэньян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Тяньцзинь</a:t>
            </a:r>
            <a:r>
              <a:rPr lang="ru-RU" i="1" dirty="0" smtClean="0">
                <a:latin typeface="Times New Roman" pitchFamily="18" charset="0"/>
                <a:cs typeface="Times New Roman" pitchFamily="18" charset="0"/>
              </a:rPr>
              <a:t>, Далянь)</a:t>
            </a:r>
          </a:p>
          <a:p>
            <a:r>
              <a:rPr lang="ru-RU" i="1" dirty="0" smtClean="0">
                <a:latin typeface="Times New Roman" pitchFamily="18" charset="0"/>
                <a:cs typeface="Times New Roman" pitchFamily="18" charset="0"/>
              </a:rPr>
              <a:t>Электроэнергетика </a:t>
            </a:r>
            <a:endParaRPr lang="ru-RU" dirty="0" smtClean="0">
              <a:latin typeface="Times New Roman" pitchFamily="18" charset="0"/>
              <a:cs typeface="Times New Roman" pitchFamily="18" charset="0"/>
            </a:endParaRPr>
          </a:p>
          <a:p>
            <a:r>
              <a:rPr lang="ru-RU" i="1" dirty="0" smtClean="0">
                <a:latin typeface="Times New Roman" pitchFamily="18" charset="0"/>
                <a:cs typeface="Times New Roman" pitchFamily="18" charset="0"/>
              </a:rPr>
              <a:t>Текстильная промышленность </a:t>
            </a:r>
            <a:endParaRPr lang="ru-RU" dirty="0" smtClean="0">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В Китае сложились 4 крупные промышленные базы:</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1.Пекин-Тяньцзинь-Таньшань</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2)</a:t>
            </a:r>
            <a:r>
              <a:rPr lang="ru-RU" i="1" dirty="0" err="1" smtClean="0">
                <a:latin typeface="Times New Roman" pitchFamily="18" charset="0"/>
                <a:cs typeface="Times New Roman" pitchFamily="18" charset="0"/>
              </a:rPr>
              <a:t>Шанхай-Нинбо-Ханчжоу</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3)</a:t>
            </a:r>
            <a:r>
              <a:rPr lang="ru-RU" i="1" dirty="0" err="1" smtClean="0">
                <a:latin typeface="Times New Roman" pitchFamily="18" charset="0"/>
                <a:cs typeface="Times New Roman" pitchFamily="18" charset="0"/>
              </a:rPr>
              <a:t>Ляонин</a:t>
            </a:r>
            <a:r>
              <a:rPr lang="ru-RU" i="1" dirty="0" smtClean="0">
                <a:latin typeface="Times New Roman" pitchFamily="18" charset="0"/>
                <a:cs typeface="Times New Roman" pitchFamily="18" charset="0"/>
              </a:rPr>
              <a:t> – Далянь- </a:t>
            </a:r>
            <a:r>
              <a:rPr lang="ru-RU" i="1" dirty="0" err="1" smtClean="0">
                <a:latin typeface="Times New Roman" pitchFamily="18" charset="0"/>
                <a:cs typeface="Times New Roman" pitchFamily="18" charset="0"/>
              </a:rPr>
              <a:t>Шеньян</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4).Гуанчжоу</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Segoe Script" pitchFamily="34" charset="0"/>
              </a:rPr>
              <a:t>СЕЛЬСКОЕ ХОЗЯЙСТВО</a:t>
            </a:r>
            <a:endParaRPr lang="ru-RU" dirty="0">
              <a:latin typeface="Segoe Script" pitchFamily="34" charset="0"/>
            </a:endParaRPr>
          </a:p>
        </p:txBody>
      </p:sp>
      <p:sp>
        <p:nvSpPr>
          <p:cNvPr id="3" name="Содержимое 2"/>
          <p:cNvSpPr>
            <a:spLocks noGrp="1"/>
          </p:cNvSpPr>
          <p:nvPr>
            <p:ph idx="1"/>
          </p:nvPr>
        </p:nvSpPr>
        <p:spPr>
          <a:xfrm>
            <a:off x="357158" y="1285860"/>
            <a:ext cx="8229600" cy="4525963"/>
          </a:xfrm>
        </p:spPr>
        <p:txBody>
          <a:bodyPr>
            <a:noAutofit/>
          </a:bodyPr>
          <a:lstStyle/>
          <a:p>
            <a:r>
              <a:rPr lang="ru-RU" sz="1400" b="1" dirty="0" smtClean="0">
                <a:latin typeface="Times New Roman" pitchFamily="18" charset="0"/>
                <a:cs typeface="Times New Roman" pitchFamily="18" charset="0"/>
              </a:rPr>
              <a:t>Занято работами в сельском хозяйстве более 313 миллионов человек, а с членами семей  около 850 млн. человек. </a:t>
            </a:r>
          </a:p>
          <a:p>
            <a:r>
              <a:rPr lang="ru-RU" sz="1400" dirty="0" smtClean="0">
                <a:latin typeface="Times New Roman" pitchFamily="18" charset="0"/>
                <a:cs typeface="Times New Roman" pitchFamily="18" charset="0"/>
              </a:rPr>
              <a:t>Главная проблема - постоянная нехватка угодий. Из 320 млн. га распаханных площадей может быть   использовано только 224 млн. га.</a:t>
            </a:r>
          </a:p>
          <a:p>
            <a:r>
              <a:rPr lang="ru-RU" sz="1400" dirty="0" smtClean="0">
                <a:latin typeface="Times New Roman" pitchFamily="18" charset="0"/>
                <a:cs typeface="Times New Roman" pitchFamily="18" charset="0"/>
              </a:rPr>
              <a:t> Главная отрасль</a:t>
            </a:r>
            <a:r>
              <a:rPr lang="ru-RU" sz="1400" b="1" dirty="0" smtClean="0">
                <a:latin typeface="Times New Roman" pitchFamily="18" charset="0"/>
                <a:cs typeface="Times New Roman" pitchFamily="18" charset="0"/>
              </a:rPr>
              <a:t> – растениеводство:</a:t>
            </a: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рис, пшеница,</a:t>
            </a: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кукуруза, гаолян, просо, клубнеплоды и соя.</a:t>
            </a:r>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Пшеница - вторая  по значению зерновая культура.  Районы выращивания  кукурузы и пшеницы называют </a:t>
            </a:r>
            <a:r>
              <a:rPr lang="ru-RU" sz="1400" b="1" dirty="0" smtClean="0">
                <a:solidFill>
                  <a:srgbClr val="FFFF00"/>
                </a:solidFill>
                <a:latin typeface="Times New Roman" pitchFamily="18" charset="0"/>
                <a:cs typeface="Times New Roman" pitchFamily="18" charset="0"/>
              </a:rPr>
              <a:t>«жёлтый Китай»</a:t>
            </a:r>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Около </a:t>
            </a:r>
            <a:r>
              <a:rPr lang="ru-RU" sz="1400" b="1" dirty="0" smtClean="0">
                <a:latin typeface="Times New Roman" pitchFamily="18" charset="0"/>
                <a:cs typeface="Times New Roman" pitchFamily="18" charset="0"/>
              </a:rPr>
              <a:t>20% </a:t>
            </a:r>
            <a:r>
              <a:rPr lang="ru-RU" sz="1400" dirty="0" smtClean="0">
                <a:latin typeface="Times New Roman" pitchFamily="18" charset="0"/>
                <a:cs typeface="Times New Roman" pitchFamily="18" charset="0"/>
              </a:rPr>
              <a:t> посевных площадей занято под </a:t>
            </a:r>
            <a:r>
              <a:rPr lang="ru-RU" sz="1400" b="1" dirty="0" smtClean="0">
                <a:latin typeface="Times New Roman" pitchFamily="18" charset="0"/>
                <a:cs typeface="Times New Roman" pitchFamily="18" charset="0"/>
              </a:rPr>
              <a:t>рисом,</a:t>
            </a:r>
            <a:r>
              <a:rPr lang="ru-RU" sz="1400" dirty="0" smtClean="0">
                <a:latin typeface="Times New Roman" pitchFamily="18" charset="0"/>
                <a:cs typeface="Times New Roman" pitchFamily="18" charset="0"/>
              </a:rPr>
              <a:t> на его долю приходится примерно половина  всего сбора зерна в стране.  Основные рисоводческие районы находятся южнее реки Хуанхэ</a:t>
            </a:r>
          </a:p>
          <a:p>
            <a:r>
              <a:rPr lang="ru-RU" sz="1400" dirty="0" smtClean="0">
                <a:latin typeface="Times New Roman" pitchFamily="18" charset="0"/>
                <a:cs typeface="Times New Roman" pitchFamily="18" charset="0"/>
              </a:rPr>
              <a:t> Большое значение в условиях Китая имеет выращивание  технических  культур. В  результате сложившейся структуры цен, их производство гораздо более доходно, чем зерна, хлопка, овощей и фруктов. </a:t>
            </a:r>
          </a:p>
          <a:p>
            <a:r>
              <a:rPr lang="ru-RU" sz="1400" dirty="0" smtClean="0">
                <a:latin typeface="Times New Roman" pitchFamily="18" charset="0"/>
                <a:cs typeface="Times New Roman" pitchFamily="18" charset="0"/>
              </a:rPr>
              <a:t>Не последнее место в мире занимает Китай и по выращиванию </a:t>
            </a:r>
            <a:r>
              <a:rPr lang="ru-RU" sz="1400" b="1" dirty="0" smtClean="0">
                <a:latin typeface="Times New Roman" pitchFamily="18" charset="0"/>
                <a:cs typeface="Times New Roman" pitchFamily="18" charset="0"/>
              </a:rPr>
              <a:t>чая,</a:t>
            </a:r>
            <a:r>
              <a:rPr lang="ru-RU" sz="1400" dirty="0" smtClean="0">
                <a:latin typeface="Times New Roman" pitchFamily="18" charset="0"/>
                <a:cs typeface="Times New Roman" pitchFamily="18" charset="0"/>
              </a:rPr>
              <a:t>  который употребляется как лекарственное средство с IV века нашей эры,  а с VI века  является общепринятым напитком. До сих пор большинство сортов зеленого и черного чая идет почти исключительно на экспорт. Районы выращивания риса и чая называют </a:t>
            </a:r>
            <a:r>
              <a:rPr lang="ru-RU" sz="1400" dirty="0" smtClean="0">
                <a:solidFill>
                  <a:srgbClr val="52CEA5"/>
                </a:solidFill>
                <a:latin typeface="Times New Roman" pitchFamily="18" charset="0"/>
                <a:cs typeface="Times New Roman" pitchFamily="18" charset="0"/>
              </a:rPr>
              <a:t> </a:t>
            </a:r>
            <a:r>
              <a:rPr lang="ru-RU" sz="1400" b="1" dirty="0" smtClean="0">
                <a:solidFill>
                  <a:srgbClr val="52CEA5"/>
                </a:solidFill>
                <a:latin typeface="Times New Roman" pitchFamily="18" charset="0"/>
                <a:cs typeface="Times New Roman" pitchFamily="18" charset="0"/>
              </a:rPr>
              <a:t>«зелёный Китай»</a:t>
            </a:r>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В земледельческих равнинных районах разводят преимущественно </a:t>
            </a:r>
            <a:r>
              <a:rPr lang="ru-RU" sz="1400" b="1" dirty="0" smtClean="0">
                <a:latin typeface="Times New Roman" pitchFamily="18" charset="0"/>
                <a:cs typeface="Times New Roman" pitchFamily="18" charset="0"/>
              </a:rPr>
              <a:t>свиней </a:t>
            </a:r>
            <a:r>
              <a:rPr lang="ru-RU" sz="1400" dirty="0" smtClean="0">
                <a:latin typeface="Times New Roman" pitchFamily="18" charset="0"/>
                <a:cs typeface="Times New Roman" pitchFamily="18" charset="0"/>
              </a:rPr>
              <a:t>(по их поголовью Китай занимает первое место в мире),  тягловый рабочий  скот  и птицу. </a:t>
            </a:r>
          </a:p>
          <a:p>
            <a:r>
              <a:rPr lang="ru-RU" sz="1400" dirty="0" smtClean="0">
                <a:latin typeface="Times New Roman" pitchFamily="18" charset="0"/>
                <a:cs typeface="Times New Roman" pitchFamily="18" charset="0"/>
              </a:rPr>
              <a:t>Северо-западным же районам свойственно экстенсивное, кочевое или полукочевое скотоводство.                 Это </a:t>
            </a:r>
            <a:r>
              <a:rPr lang="ru-RU" sz="1400" b="1" dirty="0" smtClean="0">
                <a:solidFill>
                  <a:schemeClr val="accent3"/>
                </a:solidFill>
                <a:latin typeface="Times New Roman" pitchFamily="18" charset="0"/>
                <a:cs typeface="Times New Roman" pitchFamily="18" charset="0"/>
              </a:rPr>
              <a:t>«сухой Китай»</a:t>
            </a:r>
          </a:p>
          <a:p>
            <a:r>
              <a:rPr lang="ru-RU" sz="1400" dirty="0" smtClean="0">
                <a:latin typeface="Times New Roman" pitchFamily="18" charset="0"/>
                <a:cs typeface="Times New Roman" pitchFamily="18" charset="0"/>
              </a:rPr>
              <a:t>На юго-западе сельское хозяйство не развито вообще.  Это </a:t>
            </a:r>
            <a:r>
              <a:rPr lang="ru-RU" sz="1400" b="1" dirty="0" smtClean="0">
                <a:solidFill>
                  <a:srgbClr val="00B0F0"/>
                </a:solidFill>
                <a:latin typeface="Times New Roman" pitchFamily="18" charset="0"/>
                <a:cs typeface="Times New Roman" pitchFamily="18" charset="0"/>
              </a:rPr>
              <a:t>«холодный Китай».</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mg-fotki.yandex.ru/get/5503/114314714.3/0_61df3_9985df36_XL"/>
          <p:cNvPicPr>
            <a:picLocks noChangeAspect="1" noChangeArrowheads="1"/>
          </p:cNvPicPr>
          <p:nvPr/>
        </p:nvPicPr>
        <p:blipFill>
          <a:blip r:embed="rId2"/>
          <a:srcRect/>
          <a:stretch>
            <a:fillRect/>
          </a:stretch>
        </p:blipFill>
        <p:spPr bwMode="auto">
          <a:xfrm>
            <a:off x="642910" y="642918"/>
            <a:ext cx="7620000" cy="5181601"/>
          </a:xfrm>
          <a:prstGeom prst="rect">
            <a:avLst/>
          </a:prstGeom>
          <a:noFill/>
        </p:spPr>
      </p:pic>
      <p:sp>
        <p:nvSpPr>
          <p:cNvPr id="5" name="TextBox 4"/>
          <p:cNvSpPr txBox="1"/>
          <p:nvPr/>
        </p:nvSpPr>
        <p:spPr>
          <a:xfrm>
            <a:off x="4643438" y="2857496"/>
            <a:ext cx="235745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ru-RU" dirty="0" smtClean="0"/>
              <a:t>ЖЕЛТЫЙ КИТАЙ</a:t>
            </a:r>
            <a:endParaRPr lang="ru-RU" dirty="0"/>
          </a:p>
        </p:txBody>
      </p:sp>
      <p:sp>
        <p:nvSpPr>
          <p:cNvPr id="6" name="TextBox 5"/>
          <p:cNvSpPr txBox="1"/>
          <p:nvPr/>
        </p:nvSpPr>
        <p:spPr>
          <a:xfrm>
            <a:off x="4286248" y="4214818"/>
            <a:ext cx="235745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dirty="0" smtClean="0"/>
              <a:t>ЗЕЛЕНЫЙ КИТАЙ</a:t>
            </a:r>
            <a:endParaRPr lang="ru-RU" dirty="0"/>
          </a:p>
        </p:txBody>
      </p:sp>
      <p:sp>
        <p:nvSpPr>
          <p:cNvPr id="7" name="TextBox 6"/>
          <p:cNvSpPr txBox="1"/>
          <p:nvPr/>
        </p:nvSpPr>
        <p:spPr>
          <a:xfrm>
            <a:off x="2285984" y="2500306"/>
            <a:ext cx="2357454" cy="369332"/>
          </a:xfrm>
          <a:prstGeom prst="rect">
            <a:avLst/>
          </a:prstGeom>
          <a:ln w="38100">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dirty="0" smtClean="0"/>
              <a:t>СУХОЙ КИТАЙ</a:t>
            </a:r>
            <a:endParaRPr lang="ru-RU" dirty="0"/>
          </a:p>
        </p:txBody>
      </p:sp>
      <p:sp>
        <p:nvSpPr>
          <p:cNvPr id="8" name="TextBox 7"/>
          <p:cNvSpPr txBox="1"/>
          <p:nvPr/>
        </p:nvSpPr>
        <p:spPr>
          <a:xfrm>
            <a:off x="1714480" y="3571876"/>
            <a:ext cx="2357454"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ru-RU" dirty="0" smtClean="0"/>
              <a:t>ХОЛОДНЫЙ КИТАЙ</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Segoe Script" pitchFamily="34" charset="0"/>
              </a:rPr>
              <a:t>ТРАНСПОРТ</a:t>
            </a:r>
            <a:endParaRPr lang="ru-RU" b="1" dirty="0">
              <a:latin typeface="Segoe Script" pitchFamily="34" charset="0"/>
            </a:endParaRPr>
          </a:p>
        </p:txBody>
      </p:sp>
      <p:sp>
        <p:nvSpPr>
          <p:cNvPr id="3" name="Содержимое 2"/>
          <p:cNvSpPr>
            <a:spLocks noGrp="1"/>
          </p:cNvSpPr>
          <p:nvPr>
            <p:ph idx="1"/>
          </p:nvPr>
        </p:nvSpPr>
        <p:spPr/>
        <p:txBody>
          <a:bodyPr>
            <a:normAutofit fontScale="70000" lnSpcReduction="20000"/>
          </a:bodyPr>
          <a:lstStyle/>
          <a:p>
            <a:r>
              <a:rPr lang="ru-RU" dirty="0" smtClean="0"/>
              <a:t>По длине ж/</a:t>
            </a:r>
            <a:r>
              <a:rPr lang="ru-RU" dirty="0" err="1" smtClean="0"/>
              <a:t>д</a:t>
            </a:r>
            <a:r>
              <a:rPr lang="ru-RU" dirty="0" smtClean="0"/>
              <a:t> путей Китай занимает 2 место в мире, уступая США, но опережая Россию. </a:t>
            </a:r>
          </a:p>
          <a:p>
            <a:r>
              <a:rPr lang="ru-RU" dirty="0" smtClean="0"/>
              <a:t> На протяжении 2010 года продолжалось активное строительство новых линий, а также электрификация существующих. Китай обладает крупнейшей в мире сетью </a:t>
            </a:r>
            <a:r>
              <a:rPr lang="ru-RU" b="1" dirty="0" smtClean="0"/>
              <a:t>высокоскоростных железных дорог</a:t>
            </a:r>
            <a:r>
              <a:rPr lang="ru-RU" dirty="0" smtClean="0"/>
              <a:t>. Скорость поезда  более 350 км/ч.</a:t>
            </a:r>
          </a:p>
          <a:p>
            <a:r>
              <a:rPr lang="ru-RU" dirty="0" err="1" smtClean="0"/>
              <a:t>Цинхай-Тибетская</a:t>
            </a:r>
            <a:r>
              <a:rPr lang="ru-RU" dirty="0" smtClean="0"/>
              <a:t> железнодорожная магистраль в Тибете — самая высокогорная железная дорога (до 5072 м над уровнем моря), стоимость постройки  которой составила $4,2 млрд..</a:t>
            </a:r>
          </a:p>
          <a:p>
            <a:r>
              <a:rPr lang="ru-RU" dirty="0" smtClean="0"/>
              <a:t>Просторные, с качественным покрытием  автомобильные дороги, сложные многоярусные развязки достойны уважения. Пока Китай имеет слабое представление о пробках на дорогах.</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www.svali.ru:8101/pic/pictures/193/r_m_46e1d8a0b18542b4106529e6fa87c312.jpg"/>
          <p:cNvPicPr>
            <a:picLocks noChangeAspect="1" noChangeArrowheads="1"/>
          </p:cNvPicPr>
          <p:nvPr/>
        </p:nvPicPr>
        <p:blipFill>
          <a:blip r:embed="rId2"/>
          <a:srcRect/>
          <a:stretch>
            <a:fillRect/>
          </a:stretch>
        </p:blipFill>
        <p:spPr bwMode="auto">
          <a:xfrm>
            <a:off x="0" y="0"/>
            <a:ext cx="9117974" cy="6858000"/>
          </a:xfrm>
          <a:prstGeom prst="rect">
            <a:avLst/>
          </a:prstGeom>
          <a:noFill/>
        </p:spPr>
      </p:pic>
      <p:pic>
        <p:nvPicPr>
          <p:cNvPr id="33794" name="Picture 2" descr="http://centrpskov.ru/storage/files/__Sapsan.jpg"/>
          <p:cNvPicPr>
            <a:picLocks noChangeAspect="1" noChangeArrowheads="1"/>
          </p:cNvPicPr>
          <p:nvPr/>
        </p:nvPicPr>
        <p:blipFill>
          <a:blip r:embed="rId3"/>
          <a:srcRect/>
          <a:stretch>
            <a:fillRect/>
          </a:stretch>
        </p:blipFill>
        <p:spPr bwMode="auto">
          <a:xfrm>
            <a:off x="142844" y="142852"/>
            <a:ext cx="4901444" cy="3224232"/>
          </a:xfrm>
          <a:prstGeom prst="flowChartAlternateProcess">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798" name="Picture 6" descr="http://mailbox.gazetevatan.com/MailFoto/241Cin_53596_16.jpg"/>
          <p:cNvPicPr>
            <a:picLocks noChangeAspect="1" noChangeArrowheads="1"/>
          </p:cNvPicPr>
          <p:nvPr/>
        </p:nvPicPr>
        <p:blipFill>
          <a:blip r:embed="rId4"/>
          <a:srcRect/>
          <a:stretch>
            <a:fillRect/>
          </a:stretch>
        </p:blipFill>
        <p:spPr bwMode="auto">
          <a:xfrm>
            <a:off x="3929058" y="3357562"/>
            <a:ext cx="5095906" cy="33910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nfuture.ru/filemanager/bullet-train-2-537x358.jpeg"/>
          <p:cNvPicPr>
            <a:picLocks noChangeAspect="1" noChangeArrowheads="1"/>
          </p:cNvPicPr>
          <p:nvPr/>
        </p:nvPicPr>
        <p:blipFill>
          <a:blip r:embed="rId2"/>
          <a:srcRect/>
          <a:stretch>
            <a:fillRect/>
          </a:stretch>
        </p:blipFill>
        <p:spPr bwMode="auto">
          <a:xfrm>
            <a:off x="3500430" y="2000240"/>
            <a:ext cx="5191093" cy="3500462"/>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
        <p:nvSpPr>
          <p:cNvPr id="5" name="Заголовок 4"/>
          <p:cNvSpPr>
            <a:spLocks noGrp="1"/>
          </p:cNvSpPr>
          <p:nvPr>
            <p:ph type="title"/>
          </p:nvPr>
        </p:nvSpPr>
        <p:spPr>
          <a:xfrm>
            <a:off x="457200" y="274638"/>
            <a:ext cx="8229600" cy="796908"/>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b="1" dirty="0" smtClean="0">
                <a:latin typeface="Segoe Script" pitchFamily="34" charset="0"/>
              </a:rPr>
              <a:t>Высокоскоростная дорога </a:t>
            </a:r>
            <a:r>
              <a:rPr lang="ru-RU" dirty="0" smtClean="0">
                <a:latin typeface="Segoe Script" pitchFamily="34" charset="0"/>
              </a:rPr>
              <a:t/>
            </a:r>
            <a:br>
              <a:rPr lang="ru-RU" dirty="0" smtClean="0">
                <a:latin typeface="Segoe Script" pitchFamily="34" charset="0"/>
              </a:rPr>
            </a:br>
            <a:r>
              <a:rPr lang="ru-RU" dirty="0" smtClean="0">
                <a:latin typeface="Segoe Script" pitchFamily="34" charset="0"/>
              </a:rPr>
              <a:t> </a:t>
            </a:r>
            <a:r>
              <a:rPr lang="ru-RU" dirty="0" smtClean="0"/>
              <a:t/>
            </a:r>
            <a:br>
              <a:rPr lang="ru-RU" dirty="0" smtClean="0"/>
            </a:br>
            <a:endParaRPr lang="ru-RU" dirty="0"/>
          </a:p>
        </p:txBody>
      </p:sp>
      <p:sp>
        <p:nvSpPr>
          <p:cNvPr id="6" name="Содержимое 5"/>
          <p:cNvSpPr>
            <a:spLocks noGrp="1"/>
          </p:cNvSpPr>
          <p:nvPr>
            <p:ph idx="1"/>
          </p:nvPr>
        </p:nvSpPr>
        <p:spPr>
          <a:xfrm>
            <a:off x="457200" y="1600200"/>
            <a:ext cx="2757478" cy="4900634"/>
          </a:xfrm>
        </p:spPr>
        <p:txBody>
          <a:bodyPr>
            <a:normAutofit fontScale="47500" lnSpcReduction="20000"/>
          </a:bodyPr>
          <a:lstStyle/>
          <a:p>
            <a:r>
              <a:rPr lang="ru-RU" dirty="0" smtClean="0">
                <a:latin typeface="Times New Roman" pitchFamily="18" charset="0"/>
                <a:cs typeface="Times New Roman" pitchFamily="18" charset="0"/>
              </a:rPr>
              <a:t>Открыта 26.12.2012 г.</a:t>
            </a:r>
          </a:p>
          <a:p>
            <a:r>
              <a:rPr lang="ru-RU" dirty="0" smtClean="0">
                <a:latin typeface="Times New Roman" pitchFamily="18" charset="0"/>
                <a:cs typeface="Times New Roman" pitchFamily="18" charset="0"/>
              </a:rPr>
              <a:t>Она протянулась на расстояние 2200 км, соединяет Пекин на севере с Гуанчжоу на юге.</a:t>
            </a:r>
          </a:p>
          <a:p>
            <a:r>
              <a:rPr lang="ru-RU" dirty="0" smtClean="0">
                <a:latin typeface="Times New Roman" pitchFamily="18" charset="0"/>
                <a:cs typeface="Times New Roman" pitchFamily="18" charset="0"/>
              </a:rPr>
              <a:t>Теперь время путешествий из одного города в другой сократилось более чем в два раза.</a:t>
            </a:r>
          </a:p>
          <a:p>
            <a:r>
              <a:rPr lang="ru-RU" dirty="0" smtClean="0">
                <a:latin typeface="Times New Roman" pitchFamily="18" charset="0"/>
                <a:cs typeface="Times New Roman" pitchFamily="18" charset="0"/>
              </a:rPr>
              <a:t>Состав передвигается со скоростью 330 км/ч, сокращая время пути более чем на 12 часов (ранее этот путь занимал 22 часа).</a:t>
            </a:r>
          </a:p>
          <a:p>
            <a:r>
              <a:rPr lang="ru-RU" dirty="0" smtClean="0">
                <a:latin typeface="Times New Roman" pitchFamily="18" charset="0"/>
                <a:cs typeface="Times New Roman" pitchFamily="18" charset="0"/>
              </a:rPr>
              <a:t>Планируется построить сеть высокоскоростных железных дорог: четыре восточно-западных линии, четыре северо-южных линии. Согласно ожиданиям, строительство должно завершиться к 2020 году.</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2800" dirty="0" smtClean="0">
                <a:latin typeface="Segoe Script" pitchFamily="34" charset="0"/>
              </a:rPr>
              <a:t>КИТАЙСКАЯ НАРОДНАЯ РЕСПУБЛИКА</a:t>
            </a:r>
            <a:endParaRPr lang="ru-RU" sz="2800" dirty="0">
              <a:latin typeface="Segoe Script" pitchFamily="34" charset="0"/>
            </a:endParaRPr>
          </a:p>
        </p:txBody>
      </p:sp>
      <p:pic>
        <p:nvPicPr>
          <p:cNvPr id="5122" name="Picture 2" descr="http://www.ct.by/upload/iblock/015/china%202.jpg"/>
          <p:cNvPicPr>
            <a:picLocks noChangeAspect="1" noChangeArrowheads="1"/>
          </p:cNvPicPr>
          <p:nvPr/>
        </p:nvPicPr>
        <p:blipFill>
          <a:blip r:embed="rId2"/>
          <a:srcRect/>
          <a:stretch>
            <a:fillRect/>
          </a:stretch>
        </p:blipFill>
        <p:spPr bwMode="auto">
          <a:xfrm>
            <a:off x="428596" y="1357298"/>
            <a:ext cx="6007595" cy="5046381"/>
          </a:xfrm>
          <a:prstGeom prst="rect">
            <a:avLst/>
          </a:prstGeom>
          <a:noFill/>
        </p:spPr>
      </p:pic>
      <p:sp>
        <p:nvSpPr>
          <p:cNvPr id="6" name="TextBox 5"/>
          <p:cNvSpPr txBox="1"/>
          <p:nvPr/>
        </p:nvSpPr>
        <p:spPr>
          <a:xfrm>
            <a:off x="6500826" y="3071810"/>
            <a:ext cx="2428892" cy="1200329"/>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dirty="0" smtClean="0"/>
              <a:t>СТОЛИЦА – ПЕКИН</a:t>
            </a:r>
          </a:p>
          <a:p>
            <a:pPr algn="ctr"/>
            <a:endParaRPr lang="ru-RU" dirty="0" smtClean="0"/>
          </a:p>
          <a:p>
            <a:pPr algn="ctr"/>
            <a:r>
              <a:rPr lang="ru-RU" dirty="0" smtClean="0">
                <a:latin typeface="Segoe Script" pitchFamily="34" charset="0"/>
              </a:rPr>
              <a:t>(БЕДЖИН)</a:t>
            </a:r>
          </a:p>
          <a:p>
            <a:pPr algn="ctr"/>
            <a:endParaRPr lang="ru-RU" dirty="0">
              <a:latin typeface="Segoe Script" pitchFamily="34" charset="0"/>
            </a:endParaRPr>
          </a:p>
        </p:txBody>
      </p:sp>
      <p:sp>
        <p:nvSpPr>
          <p:cNvPr id="7" name="TextBox 6"/>
          <p:cNvSpPr txBox="1"/>
          <p:nvPr/>
        </p:nvSpPr>
        <p:spPr>
          <a:xfrm>
            <a:off x="6500794" y="2285992"/>
            <a:ext cx="2643206" cy="369332"/>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dirty="0" smtClean="0"/>
              <a:t>Площадь  9561тыс. кв.км</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857752" y="274638"/>
            <a:ext cx="3829048" cy="1143000"/>
          </a:xfrm>
        </p:spPr>
        <p:txBody>
          <a:bodyPr>
            <a:normAutofit fontScale="90000"/>
          </a:bodyPr>
          <a:lstStyle/>
          <a:p>
            <a:r>
              <a:rPr lang="ru-RU" dirty="0" smtClean="0"/>
              <a:t>11 млн. автомобилей </a:t>
            </a:r>
            <a:endParaRPr lang="ru-RU" dirty="0"/>
          </a:p>
        </p:txBody>
      </p:sp>
      <p:pic>
        <p:nvPicPr>
          <p:cNvPr id="32770" name="Picture 2" descr="http://galeri.milliyet.com.tr/2008/8/29Trafigin_bilmeceye_dondugu_anlar/15.jpg"/>
          <p:cNvPicPr>
            <a:picLocks noChangeAspect="1" noChangeArrowheads="1"/>
          </p:cNvPicPr>
          <p:nvPr/>
        </p:nvPicPr>
        <p:blipFill>
          <a:blip r:embed="rId2"/>
          <a:srcRect/>
          <a:stretch>
            <a:fillRect/>
          </a:stretch>
        </p:blipFill>
        <p:spPr bwMode="auto">
          <a:xfrm>
            <a:off x="214282" y="142852"/>
            <a:ext cx="4876800" cy="3905251"/>
          </a:xfrm>
          <a:prstGeom prst="rect">
            <a:avLst/>
          </a:prstGeom>
          <a:ln w="88900" cap="sq" cmpd="thickThin">
            <a:solidFill>
              <a:srgbClr val="000000"/>
            </a:solidFill>
            <a:prstDash val="solid"/>
            <a:miter lim="800000"/>
          </a:ln>
          <a:effectLst>
            <a:innerShdw blurRad="76200">
              <a:srgbClr val="000000"/>
            </a:innerShdw>
          </a:effectLst>
        </p:spPr>
      </p:pic>
      <p:pic>
        <p:nvPicPr>
          <p:cNvPr id="32774" name="Picture 6" descr="http://prv1.lori-images.net/avtomobilnaya-doroga-v-kitae-0002504209-preview.jpg"/>
          <p:cNvPicPr>
            <a:picLocks noChangeAspect="1" noChangeArrowheads="1"/>
          </p:cNvPicPr>
          <p:nvPr/>
        </p:nvPicPr>
        <p:blipFill>
          <a:blip r:embed="rId3"/>
          <a:srcRect b="6565"/>
          <a:stretch>
            <a:fillRect/>
          </a:stretch>
        </p:blipFill>
        <p:spPr bwMode="auto">
          <a:xfrm>
            <a:off x="3786182" y="3593859"/>
            <a:ext cx="5072098" cy="3049851"/>
          </a:xfrm>
          <a:prstGeom prst="rect">
            <a:avLst/>
          </a:prstGeom>
          <a:noFill/>
        </p:spPr>
      </p:pic>
      <p:pic>
        <p:nvPicPr>
          <p:cNvPr id="32772" name="Picture 4" descr="http://edgblogs.s3.amazonaws.com/ideiaseinovacao/files/2012/02/Engarrafa.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daokedao.ru/blog/wp-content/uploads/2012/01/velosip08.jpg"/>
          <p:cNvPicPr>
            <a:picLocks noChangeAspect="1" noChangeArrowheads="1"/>
          </p:cNvPicPr>
          <p:nvPr/>
        </p:nvPicPr>
        <p:blipFill>
          <a:blip r:embed="rId2"/>
          <a:srcRect/>
          <a:stretch>
            <a:fillRect/>
          </a:stretch>
        </p:blipFill>
        <p:spPr bwMode="auto">
          <a:xfrm>
            <a:off x="285720" y="357166"/>
            <a:ext cx="8572500" cy="5715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de.trinixy.ru/pics5/20120119/the_worlds_largest_cruise_ships_a_look_inside_01.jpg"/>
          <p:cNvPicPr>
            <a:picLocks noChangeAspect="1" noChangeArrowheads="1"/>
          </p:cNvPicPr>
          <p:nvPr/>
        </p:nvPicPr>
        <p:blipFill>
          <a:blip r:embed="rId2"/>
          <a:srcRect/>
          <a:stretch>
            <a:fillRect/>
          </a:stretch>
        </p:blipFill>
        <p:spPr bwMode="auto">
          <a:xfrm>
            <a:off x="785786" y="142852"/>
            <a:ext cx="7489467" cy="464347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Содержимое 6"/>
          <p:cNvSpPr>
            <a:spLocks noGrp="1"/>
          </p:cNvSpPr>
          <p:nvPr>
            <p:ph idx="1"/>
          </p:nvPr>
        </p:nvSpPr>
        <p:spPr>
          <a:xfrm>
            <a:off x="500034" y="4929198"/>
            <a:ext cx="8186766" cy="1785950"/>
          </a:xfrm>
        </p:spPr>
        <p:txBody>
          <a:bodyPr>
            <a:normAutofit fontScale="70000" lnSpcReduction="20000"/>
          </a:bodyPr>
          <a:lstStyle/>
          <a:p>
            <a:r>
              <a:rPr lang="ru-RU" dirty="0" smtClean="0">
                <a:latin typeface="Times New Roman" pitchFamily="18" charset="0"/>
                <a:cs typeface="Times New Roman" pitchFamily="18" charset="0"/>
              </a:rPr>
              <a:t>Морской транспорт обслуживает внешнюю торговлю страны. В Китае более чем 2000 портов, 130 из которых принимают иностранные корабли. Крупнейшие 16 портов Китая имеют оборот в 50 </a:t>
            </a:r>
            <a:r>
              <a:rPr lang="ru-RU" dirty="0" err="1" smtClean="0">
                <a:latin typeface="Times New Roman" pitchFamily="18" charset="0"/>
                <a:cs typeface="Times New Roman" pitchFamily="18" charset="0"/>
              </a:rPr>
              <a:t>млн</a:t>
            </a:r>
            <a:r>
              <a:rPr lang="ru-RU" dirty="0" smtClean="0">
                <a:latin typeface="Times New Roman" pitchFamily="18" charset="0"/>
                <a:cs typeface="Times New Roman" pitchFamily="18" charset="0"/>
              </a:rPr>
              <a:t> тонн в год. (мировые порты). По оценкам к 2010 году 35 % мировых водных перевозок будет производиться в Китае.</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582594"/>
          </a:xfrm>
        </p:spPr>
        <p:txBody>
          <a:bodyPr>
            <a:normAutofit fontScale="90000"/>
          </a:bodyPr>
          <a:lstStyle/>
          <a:p>
            <a:r>
              <a:rPr lang="ru-RU" sz="2200" b="1" dirty="0" smtClean="0">
                <a:latin typeface="Segoe Script" pitchFamily="34" charset="0"/>
              </a:rPr>
              <a:t>Д/</a:t>
            </a:r>
            <a:r>
              <a:rPr lang="ru-RU" sz="2200" b="1" dirty="0" err="1" smtClean="0">
                <a:latin typeface="Segoe Script" pitchFamily="34" charset="0"/>
              </a:rPr>
              <a:t>з</a:t>
            </a:r>
            <a:r>
              <a:rPr lang="ru-RU" sz="2200" b="1" dirty="0" smtClean="0">
                <a:latin typeface="Segoe Script" pitchFamily="34" charset="0"/>
              </a:rPr>
              <a:t>: Составить «визитную карточку» Китая</a:t>
            </a:r>
            <a:r>
              <a:rPr lang="ru-RU" dirty="0" smtClean="0">
                <a:latin typeface="Segoe Script" pitchFamily="34" charset="0"/>
              </a:rPr>
              <a:t/>
            </a:r>
            <a:br>
              <a:rPr lang="ru-RU" dirty="0" smtClean="0">
                <a:latin typeface="Segoe Script" pitchFamily="34" charset="0"/>
              </a:rPr>
            </a:br>
            <a:endParaRPr lang="ru-RU" dirty="0">
              <a:latin typeface="Segoe Script" pitchFamily="34" charset="0"/>
            </a:endParaRPr>
          </a:p>
        </p:txBody>
      </p:sp>
      <p:sp>
        <p:nvSpPr>
          <p:cNvPr id="3" name="Содержимое 2"/>
          <p:cNvSpPr>
            <a:spLocks noGrp="1"/>
          </p:cNvSpPr>
          <p:nvPr>
            <p:ph idx="1"/>
          </p:nvPr>
        </p:nvSpPr>
        <p:spPr>
          <a:xfrm>
            <a:off x="142844" y="785794"/>
            <a:ext cx="8786874" cy="6072206"/>
          </a:xfrm>
        </p:spPr>
        <p:txBody>
          <a:bodyPr>
            <a:normAutofit fontScale="32500" lnSpcReduction="20000"/>
          </a:bodyPr>
          <a:lstStyle/>
          <a:p>
            <a:r>
              <a:rPr lang="ru-RU" dirty="0" smtClean="0"/>
              <a:t> </a:t>
            </a:r>
            <a:r>
              <a:rPr lang="ru-RU" sz="3600" b="1" dirty="0" smtClean="0">
                <a:latin typeface="Times New Roman" pitchFamily="18" charset="0"/>
                <a:cs typeface="Times New Roman" pitchFamily="18" charset="0"/>
              </a:rPr>
              <a:t>площадь - ………………………….(место в мире);</a:t>
            </a:r>
          </a:p>
          <a:p>
            <a:r>
              <a:rPr lang="ru-RU" sz="3600" b="1" dirty="0" smtClean="0">
                <a:latin typeface="Times New Roman" pitchFamily="18" charset="0"/>
                <a:cs typeface="Times New Roman" pitchFamily="18" charset="0"/>
              </a:rPr>
              <a:t>численность населения - ………………………(место в мире);</a:t>
            </a:r>
          </a:p>
          <a:p>
            <a:r>
              <a:rPr lang="ru-RU" sz="3600" b="1" dirty="0" smtClean="0">
                <a:latin typeface="Times New Roman" pitchFamily="18" charset="0"/>
                <a:cs typeface="Times New Roman" pitchFamily="18" charset="0"/>
              </a:rPr>
              <a:t>протяженность: с запада на восток и с  севера на юг </a:t>
            </a:r>
          </a:p>
          <a:p>
            <a:r>
              <a:rPr lang="ru-RU" sz="3600" b="1" dirty="0" smtClean="0">
                <a:latin typeface="Times New Roman" pitchFamily="18" charset="0"/>
                <a:cs typeface="Times New Roman" pitchFamily="18" charset="0"/>
              </a:rPr>
              <a:t>общая протяженность сухопутных границ - …………………….(место в мире);</a:t>
            </a:r>
          </a:p>
          <a:p>
            <a:r>
              <a:rPr lang="ru-RU" sz="3600" b="1" dirty="0" smtClean="0">
                <a:latin typeface="Times New Roman" pitchFamily="18" charset="0"/>
                <a:cs typeface="Times New Roman" pitchFamily="18" charset="0"/>
              </a:rPr>
              <a:t>длина морских границ – 14 000 км;</a:t>
            </a:r>
          </a:p>
          <a:p>
            <a:r>
              <a:rPr lang="ru-RU" sz="3600" b="1" dirty="0" smtClean="0">
                <a:latin typeface="Times New Roman" pitchFamily="18" charset="0"/>
                <a:cs typeface="Times New Roman" pitchFamily="18" charset="0"/>
              </a:rPr>
              <a:t>омывают моря  –…………………………………………….;</a:t>
            </a:r>
          </a:p>
          <a:p>
            <a:r>
              <a:rPr lang="ru-RU" sz="3600" b="1" dirty="0" smtClean="0">
                <a:latin typeface="Times New Roman" pitchFamily="18" charset="0"/>
                <a:cs typeface="Times New Roman" pitchFamily="18" charset="0"/>
              </a:rPr>
              <a:t>форма правления Китая -………………………………………..;</a:t>
            </a:r>
          </a:p>
          <a:p>
            <a:r>
              <a:rPr lang="ru-RU" sz="3600" b="1" dirty="0" smtClean="0">
                <a:latin typeface="Times New Roman" pitchFamily="18" charset="0"/>
                <a:cs typeface="Times New Roman" pitchFamily="18" charset="0"/>
              </a:rPr>
              <a:t>столица - ………………………………………………………..;</a:t>
            </a:r>
          </a:p>
          <a:p>
            <a:r>
              <a:rPr lang="ru-RU" sz="3600" b="1" dirty="0" smtClean="0">
                <a:latin typeface="Times New Roman" pitchFamily="18" charset="0"/>
                <a:cs typeface="Times New Roman" pitchFamily="18" charset="0"/>
              </a:rPr>
              <a:t>административно – территориальное деление - ………………………..;</a:t>
            </a:r>
          </a:p>
          <a:p>
            <a:r>
              <a:rPr lang="ru-RU" sz="3600" b="1" dirty="0" smtClean="0">
                <a:latin typeface="Times New Roman" pitchFamily="18" charset="0"/>
                <a:cs typeface="Times New Roman" pitchFamily="18" charset="0"/>
              </a:rPr>
              <a:t>количество провинций - ……………………………………………;</a:t>
            </a:r>
          </a:p>
          <a:p>
            <a:r>
              <a:rPr lang="ru-RU" sz="3600" b="1" dirty="0" smtClean="0">
                <a:latin typeface="Times New Roman" pitchFamily="18" charset="0"/>
                <a:cs typeface="Times New Roman" pitchFamily="18" charset="0"/>
              </a:rPr>
              <a:t>автономных районов - ………………………………………………;</a:t>
            </a:r>
          </a:p>
          <a:p>
            <a:r>
              <a:rPr lang="ru-RU" sz="3600" b="1" dirty="0" smtClean="0">
                <a:latin typeface="Times New Roman" pitchFamily="18" charset="0"/>
                <a:cs typeface="Times New Roman" pitchFamily="18" charset="0"/>
              </a:rPr>
              <a:t>города центрального подчинения - …………………………………….;</a:t>
            </a:r>
          </a:p>
          <a:p>
            <a:r>
              <a:rPr lang="ru-RU" sz="3600" b="1" dirty="0" smtClean="0">
                <a:latin typeface="Times New Roman" pitchFamily="18" charset="0"/>
                <a:cs typeface="Times New Roman" pitchFamily="18" charset="0"/>
              </a:rPr>
              <a:t>демографическая политика  ……………………………………………….;</a:t>
            </a:r>
          </a:p>
          <a:p>
            <a:r>
              <a:rPr lang="ru-RU" sz="3600" b="1" dirty="0" smtClean="0">
                <a:latin typeface="Times New Roman" pitchFamily="18" charset="0"/>
                <a:cs typeface="Times New Roman" pitchFamily="18" charset="0"/>
              </a:rPr>
              <a:t>типы воспроизводства населения Китая  ...........................................;</a:t>
            </a:r>
          </a:p>
          <a:p>
            <a:r>
              <a:rPr lang="ru-RU" sz="3600" b="1" dirty="0" smtClean="0">
                <a:latin typeface="Times New Roman" pitchFamily="18" charset="0"/>
                <a:cs typeface="Times New Roman" pitchFamily="18" charset="0"/>
              </a:rPr>
              <a:t>формула воспроизводства населения  ………………………;</a:t>
            </a:r>
          </a:p>
          <a:p>
            <a:r>
              <a:rPr lang="ru-RU" sz="3600" b="1" dirty="0" smtClean="0">
                <a:latin typeface="Times New Roman" pitchFamily="18" charset="0"/>
                <a:cs typeface="Times New Roman" pitchFamily="18" charset="0"/>
              </a:rPr>
              <a:t>подавляющее большинство населения Китая составляют - ………….., которые себя называют …………….;</a:t>
            </a:r>
          </a:p>
          <a:p>
            <a:r>
              <a:rPr lang="ru-RU" sz="3600" b="1" dirty="0" smtClean="0">
                <a:latin typeface="Times New Roman" pitchFamily="18" charset="0"/>
                <a:cs typeface="Times New Roman" pitchFamily="18" charset="0"/>
              </a:rPr>
              <a:t>они проживают в ………………….части Китая ;</a:t>
            </a:r>
          </a:p>
          <a:p>
            <a:r>
              <a:rPr lang="ru-RU" sz="3600" b="1" dirty="0" smtClean="0">
                <a:latin typeface="Times New Roman" pitchFamily="18" charset="0"/>
                <a:cs typeface="Times New Roman" pitchFamily="18" charset="0"/>
              </a:rPr>
              <a:t>почему это большинство заселило ………………………часть страны (объяснить!).</a:t>
            </a:r>
          </a:p>
          <a:p>
            <a:r>
              <a:rPr lang="ru-RU" sz="3600" b="1" dirty="0" smtClean="0">
                <a:latin typeface="Times New Roman" pitchFamily="18" charset="0"/>
                <a:cs typeface="Times New Roman" pitchFamily="18" charset="0"/>
              </a:rPr>
              <a:t> современный Китай ………………………., занимающая важные позиции в мировом хозяйстве;</a:t>
            </a:r>
          </a:p>
          <a:p>
            <a:r>
              <a:rPr lang="ru-RU" sz="3600" b="1" dirty="0" smtClean="0">
                <a:latin typeface="Times New Roman" pitchFamily="18" charset="0"/>
                <a:cs typeface="Times New Roman" pitchFamily="18" charset="0"/>
              </a:rPr>
              <a:t>Китай образует  третий по экономической мощи центр мирового хозяйства после ……………………………….;</a:t>
            </a:r>
          </a:p>
          <a:p>
            <a:r>
              <a:rPr lang="ru-RU" sz="3600" b="1" dirty="0" smtClean="0">
                <a:latin typeface="Times New Roman" pitchFamily="18" charset="0"/>
                <a:cs typeface="Times New Roman" pitchFamily="18" charset="0"/>
              </a:rPr>
              <a:t>Китай занимает ………………………место в мире по производству………………..видов …………………… и ……………….. продукции ;</a:t>
            </a:r>
          </a:p>
          <a:p>
            <a:r>
              <a:rPr lang="ru-RU" sz="3600" b="1" dirty="0" smtClean="0">
                <a:latin typeface="Times New Roman" pitchFamily="18" charset="0"/>
                <a:cs typeface="Times New Roman" pitchFamily="18" charset="0"/>
              </a:rPr>
              <a:t>новые отрасли: электроника, аэрокосмическая промышленность;</a:t>
            </a:r>
          </a:p>
          <a:p>
            <a:r>
              <a:rPr lang="ru-RU" sz="3600" b="1" dirty="0" smtClean="0">
                <a:latin typeface="Times New Roman" pitchFamily="18" charset="0"/>
                <a:cs typeface="Times New Roman" pitchFamily="18" charset="0"/>
              </a:rPr>
              <a:t>лицо Китая во многом определяют …………………………                   </a:t>
            </a:r>
          </a:p>
          <a:p>
            <a:r>
              <a:rPr lang="ru-RU" sz="3600" b="1" dirty="0" smtClean="0">
                <a:latin typeface="Times New Roman" pitchFamily="18" charset="0"/>
                <a:cs typeface="Times New Roman" pitchFamily="18" charset="0"/>
              </a:rPr>
              <a:t>они тяготеют…………… ;</a:t>
            </a:r>
          </a:p>
          <a:p>
            <a:r>
              <a:rPr lang="ru-RU" sz="3600" b="1" dirty="0" smtClean="0">
                <a:latin typeface="Times New Roman" pitchFamily="18" charset="0"/>
                <a:cs typeface="Times New Roman" pitchFamily="18" charset="0"/>
              </a:rPr>
              <a:t>в машиностроительном комплексе преобладают не……………………, а …………………. предприятия;</a:t>
            </a:r>
          </a:p>
          <a:p>
            <a:r>
              <a:rPr lang="ru-RU" sz="3600" b="1" dirty="0" smtClean="0">
                <a:latin typeface="Times New Roman" pitchFamily="18" charset="0"/>
                <a:cs typeface="Times New Roman" pitchFamily="18" charset="0"/>
              </a:rPr>
              <a:t>в половине сельских территорий страны нет электричества, а в сельском хозяйстве преобладает ручной труд.</a:t>
            </a:r>
          </a:p>
          <a:p>
            <a:r>
              <a:rPr lang="ru-RU" sz="3600" b="1" dirty="0" smtClean="0">
                <a:latin typeface="Times New Roman" pitchFamily="18" charset="0"/>
                <a:cs typeface="Times New Roman" pitchFamily="18" charset="0"/>
              </a:rPr>
              <a:t>очень большую роль в экономике Китая играет сельское хозяйство, в котором занято более……………… человек;</a:t>
            </a:r>
          </a:p>
          <a:p>
            <a:r>
              <a:rPr lang="ru-RU" sz="3600" b="1" dirty="0" smtClean="0">
                <a:latin typeface="Times New Roman" pitchFamily="18" charset="0"/>
                <a:cs typeface="Times New Roman" pitchFamily="18" charset="0"/>
              </a:rPr>
              <a:t>главные земледельческие районы расположены в ……………………….. части страны……………………..;</a:t>
            </a:r>
          </a:p>
          <a:p>
            <a:r>
              <a:rPr lang="ru-RU" sz="3600" b="1" dirty="0" smtClean="0">
                <a:latin typeface="Times New Roman" pitchFamily="18" charset="0"/>
                <a:cs typeface="Times New Roman" pitchFamily="18" charset="0"/>
              </a:rPr>
              <a:t>здесь выращивают: …………………………………………………………………….</a:t>
            </a:r>
            <a:endParaRPr lang="ru-RU"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Segoe Script" pitchFamily="34" charset="0"/>
              </a:rPr>
              <a:t>Источники информации</a:t>
            </a:r>
            <a:endParaRPr lang="ru-RU" b="1" dirty="0">
              <a:latin typeface="Segoe Script" pitchFamily="34" charset="0"/>
            </a:endParaRPr>
          </a:p>
        </p:txBody>
      </p:sp>
      <p:sp>
        <p:nvSpPr>
          <p:cNvPr id="3" name="Содержимое 2"/>
          <p:cNvSpPr>
            <a:spLocks noGrp="1"/>
          </p:cNvSpPr>
          <p:nvPr>
            <p:ph idx="1"/>
          </p:nvPr>
        </p:nvSpPr>
        <p:spPr/>
        <p:txBody>
          <a:bodyPr/>
          <a:lstStyle/>
          <a:p>
            <a:r>
              <a:rPr lang="ru-RU" dirty="0" err="1" smtClean="0">
                <a:latin typeface="Times New Roman" pitchFamily="18" charset="0"/>
                <a:cs typeface="Times New Roman" pitchFamily="18" charset="0"/>
              </a:rPr>
              <a:t>Максаковский</a:t>
            </a:r>
            <a:r>
              <a:rPr lang="ru-RU" dirty="0" smtClean="0">
                <a:latin typeface="Times New Roman" pitchFamily="18" charset="0"/>
                <a:cs typeface="Times New Roman" pitchFamily="18" charset="0"/>
              </a:rPr>
              <a:t> В.П. Экономическая и социальная география мира, 10 </a:t>
            </a:r>
            <a:r>
              <a:rPr lang="ru-RU" dirty="0" err="1" smtClean="0">
                <a:latin typeface="Times New Roman" pitchFamily="18" charset="0"/>
                <a:cs typeface="Times New Roman" pitchFamily="18" charset="0"/>
              </a:rPr>
              <a:t>кл</a:t>
            </a:r>
            <a:r>
              <a:rPr lang="ru-RU" dirty="0" smtClean="0">
                <a:latin typeface="Times New Roman" pitchFamily="18" charset="0"/>
                <a:cs typeface="Times New Roman" pitchFamily="18" charset="0"/>
              </a:rPr>
              <a:t>. Москва "Просвещение",2009;</a:t>
            </a:r>
          </a:p>
          <a:p>
            <a:r>
              <a:rPr lang="en-US" dirty="0" smtClean="0">
                <a:latin typeface="Times New Roman" pitchFamily="18" charset="0"/>
                <a:cs typeface="Times New Roman" pitchFamily="18" charset="0"/>
                <a:hlinkClick r:id="rId2"/>
              </a:rPr>
              <a:t>http://infuture.ru/</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hlinkClick r:id="rId3"/>
              </a:rPr>
              <a:t>http://ru.wikipedia.org/</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hlinkClick r:id="rId4"/>
              </a:rPr>
              <a:t>http://china.worlds.ru/</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hlinkClick r:id="rId5"/>
              </a:rPr>
              <a:t>http://abirus.ru</a:t>
            </a:r>
            <a:r>
              <a:rPr lang="en-US" dirty="0" smtClean="0">
                <a:latin typeface="Times New Roman" pitchFamily="18" charset="0"/>
                <a:cs typeface="Times New Roman" pitchFamily="18" charset="0"/>
                <a:hlinkClick r:id="rId5"/>
              </a:rPr>
              <a:t>/</a:t>
            </a:r>
            <a:endParaRPr lang="ru-RU" dirty="0" smtClean="0">
              <a:latin typeface="Times New Roman" pitchFamily="18" charset="0"/>
              <a:cs typeface="Times New Roman" pitchFamily="18" charset="0"/>
            </a:endParaRPr>
          </a:p>
          <a:p>
            <a:r>
              <a:rPr lang="en-US" dirty="0" smtClean="0">
                <a:hlinkClick r:id="rId6"/>
              </a:rPr>
              <a:t>http://images.yandex.ru</a:t>
            </a:r>
            <a:r>
              <a:rPr lang="en-US" dirty="0" smtClean="0">
                <a:hlinkClick r:id="rId6"/>
              </a:rPr>
              <a:t>/</a:t>
            </a:r>
            <a:r>
              <a:rPr lang="ru-RU" dirty="0" smtClean="0"/>
              <a:t> - фотографии</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latin typeface="Segoe Script" pitchFamily="34" charset="0"/>
              </a:rPr>
              <a:t>Экономико</a:t>
            </a:r>
            <a:r>
              <a:rPr lang="ru-RU" b="1" dirty="0" smtClean="0">
                <a:latin typeface="Segoe Script" pitchFamily="34" charset="0"/>
              </a:rPr>
              <a:t> - географическое положение  страны</a:t>
            </a:r>
            <a:endParaRPr lang="ru-RU" dirty="0">
              <a:latin typeface="Segoe Script" pitchFamily="34" charset="0"/>
            </a:endParaRPr>
          </a:p>
        </p:txBody>
      </p:sp>
      <p:sp>
        <p:nvSpPr>
          <p:cNvPr id="3" name="Содержимое 2"/>
          <p:cNvSpPr>
            <a:spLocks noGrp="1"/>
          </p:cNvSpPr>
          <p:nvPr>
            <p:ph idx="1"/>
          </p:nvPr>
        </p:nvSpPr>
        <p:spPr>
          <a:xfrm>
            <a:off x="428596" y="2071678"/>
            <a:ext cx="8258204" cy="4054485"/>
          </a:xfrm>
        </p:spPr>
        <p:txBody>
          <a:bodyPr>
            <a:normAutofit fontScale="62500" lnSpcReduction="20000"/>
          </a:bodyPr>
          <a:lstStyle/>
          <a:p>
            <a:r>
              <a:rPr lang="ru-RU" sz="3400" dirty="0" smtClean="0">
                <a:latin typeface="Times New Roman" pitchFamily="18" charset="0"/>
                <a:cs typeface="Times New Roman" pitchFamily="18" charset="0"/>
              </a:rPr>
              <a:t>Страна омывается водами Желтого, Восточно-Китайского и Южно-Китайского морей Тихого океана. </a:t>
            </a:r>
          </a:p>
          <a:p>
            <a:r>
              <a:rPr lang="ru-RU" sz="3400" dirty="0" smtClean="0">
                <a:latin typeface="Times New Roman" pitchFamily="18" charset="0"/>
                <a:cs typeface="Times New Roman" pitchFamily="18" charset="0"/>
              </a:rPr>
              <a:t>У берегов Китая есть много островов, среди них наиболее крупные – Тайвань и </a:t>
            </a:r>
            <a:r>
              <a:rPr lang="ru-RU" sz="3400" dirty="0" err="1" smtClean="0">
                <a:latin typeface="Times New Roman" pitchFamily="18" charset="0"/>
                <a:cs typeface="Times New Roman" pitchFamily="18" charset="0"/>
              </a:rPr>
              <a:t>Хайнань</a:t>
            </a:r>
            <a:r>
              <a:rPr lang="ru-RU" sz="3400" dirty="0" smtClean="0">
                <a:latin typeface="Times New Roman" pitchFamily="18" charset="0"/>
                <a:cs typeface="Times New Roman" pitchFamily="18" charset="0"/>
              </a:rPr>
              <a:t>. </a:t>
            </a:r>
          </a:p>
          <a:p>
            <a:r>
              <a:rPr lang="ru-RU" sz="3400" b="1" dirty="0" smtClean="0">
                <a:latin typeface="Times New Roman" pitchFamily="18" charset="0"/>
                <a:cs typeface="Times New Roman" pitchFamily="18" charset="0"/>
              </a:rPr>
              <a:t>Китай</a:t>
            </a:r>
            <a:r>
              <a:rPr lang="ru-RU" sz="3400" dirty="0" smtClean="0">
                <a:latin typeface="Times New Roman" pitchFamily="18" charset="0"/>
                <a:cs typeface="Times New Roman" pitchFamily="18" charset="0"/>
              </a:rPr>
              <a:t> граничит более чем с 10 государствами: на севере – с Монголией и Россией, на западе – с Казахстаном и Афганистаном, на юго-западе с Индией, Непалом, Бутаном, Бирмой, Таиландом, Лаосом, Вьетнамом, на востоке с Кореей, имеет морскую границу с Филиппинами и Японией. </a:t>
            </a:r>
          </a:p>
          <a:p>
            <a:r>
              <a:rPr lang="ru-RU" sz="3400" dirty="0" smtClean="0">
                <a:latin typeface="Times New Roman" pitchFamily="18" charset="0"/>
                <a:cs typeface="Times New Roman" pitchFamily="18" charset="0"/>
              </a:rPr>
              <a:t>Длина морских границ примерно равна 11 тыс. км, длина сухопутных границ составляет около 15 тыс. км. </a:t>
            </a:r>
          </a:p>
          <a:p>
            <a:r>
              <a:rPr lang="ru-RU" sz="3400" dirty="0" smtClean="0">
                <a:latin typeface="Times New Roman" pitchFamily="18" charset="0"/>
                <a:cs typeface="Times New Roman" pitchFamily="18" charset="0"/>
              </a:rPr>
              <a:t> В стране один часовой пояс. Время опережает московское на 4 часа летом и на 5 часов — зимой.</a:t>
            </a:r>
            <a:br>
              <a:rPr lang="ru-RU" sz="3400" dirty="0" smtClean="0">
                <a:latin typeface="Times New Roman" pitchFamily="18" charset="0"/>
                <a:cs typeface="Times New Roman" pitchFamily="18" charset="0"/>
              </a:rPr>
            </a:br>
            <a:endParaRPr lang="ru-RU" sz="3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Segoe Print" pitchFamily="2" charset="0"/>
              </a:rPr>
              <a:t>Герб и флаг КНР</a:t>
            </a:r>
            <a:endParaRPr lang="ru-RU" dirty="0">
              <a:latin typeface="Segoe Print" pitchFamily="2" charset="0"/>
            </a:endParaRPr>
          </a:p>
        </p:txBody>
      </p:sp>
      <p:pic>
        <p:nvPicPr>
          <p:cNvPr id="1026" name="Picture 2" descr="http://cs10460.userapi.com/u8604539/-5/x_69a100bf.jpg"/>
          <p:cNvPicPr>
            <a:picLocks noChangeAspect="1" noChangeArrowheads="1"/>
          </p:cNvPicPr>
          <p:nvPr/>
        </p:nvPicPr>
        <p:blipFill>
          <a:blip r:embed="rId2"/>
          <a:srcRect/>
          <a:stretch>
            <a:fillRect/>
          </a:stretch>
        </p:blipFill>
        <p:spPr bwMode="auto">
          <a:xfrm>
            <a:off x="4071934" y="2571745"/>
            <a:ext cx="4929190" cy="3286128"/>
          </a:xfrm>
          <a:prstGeom prst="rect">
            <a:avLst/>
          </a:prstGeom>
          <a:noFill/>
        </p:spPr>
      </p:pic>
      <p:pic>
        <p:nvPicPr>
          <p:cNvPr id="1028" name="Picture 4" descr="http://www.xbsyw.com/newsimages/20110104000316.jpg"/>
          <p:cNvPicPr>
            <a:picLocks noChangeAspect="1" noChangeArrowheads="1"/>
          </p:cNvPicPr>
          <p:nvPr/>
        </p:nvPicPr>
        <p:blipFill>
          <a:blip r:embed="rId3"/>
          <a:srcRect/>
          <a:stretch>
            <a:fillRect/>
          </a:stretch>
        </p:blipFill>
        <p:spPr bwMode="auto">
          <a:xfrm>
            <a:off x="357158" y="2571744"/>
            <a:ext cx="3147859" cy="32956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kitayska.ru/pic/5b.jpg"/>
          <p:cNvPicPr>
            <a:picLocks noChangeAspect="1" noChangeArrowheads="1"/>
          </p:cNvPicPr>
          <p:nvPr/>
        </p:nvPicPr>
        <p:blipFill>
          <a:blip r:embed="rId2"/>
          <a:srcRect/>
          <a:stretch>
            <a:fillRect/>
          </a:stretch>
        </p:blipFill>
        <p:spPr bwMode="auto">
          <a:xfrm>
            <a:off x="2428860" y="1285860"/>
            <a:ext cx="6096000" cy="4905376"/>
          </a:xfrm>
          <a:prstGeom prst="rect">
            <a:avLst/>
          </a:prstGeom>
          <a:noFill/>
        </p:spPr>
      </p:pic>
      <p:sp>
        <p:nvSpPr>
          <p:cNvPr id="5" name="TextBox 4"/>
          <p:cNvSpPr txBox="1"/>
          <p:nvPr/>
        </p:nvSpPr>
        <p:spPr>
          <a:xfrm>
            <a:off x="285720" y="5214950"/>
            <a:ext cx="2428892" cy="369332"/>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dirty="0" smtClean="0"/>
              <a:t>23 провинции</a:t>
            </a:r>
            <a:endParaRPr lang="ru-RU" dirty="0"/>
          </a:p>
        </p:txBody>
      </p:sp>
      <p:sp>
        <p:nvSpPr>
          <p:cNvPr id="6" name="TextBox 5"/>
          <p:cNvSpPr txBox="1"/>
          <p:nvPr/>
        </p:nvSpPr>
        <p:spPr>
          <a:xfrm>
            <a:off x="285720" y="6357958"/>
            <a:ext cx="8572560" cy="369332"/>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dirty="0" smtClean="0"/>
              <a:t>Четыре города центрального подчинения – Шанхай, Пекин, </a:t>
            </a:r>
            <a:r>
              <a:rPr lang="ru-RU" dirty="0" err="1" smtClean="0"/>
              <a:t>Тяньцзинь</a:t>
            </a:r>
            <a:r>
              <a:rPr lang="ru-RU" dirty="0" smtClean="0"/>
              <a:t> и </a:t>
            </a:r>
            <a:r>
              <a:rPr lang="ru-RU" dirty="0" err="1" smtClean="0"/>
              <a:t>Чунцин</a:t>
            </a:r>
            <a:r>
              <a:rPr lang="ru-RU" dirty="0" smtClean="0"/>
              <a:t>. </a:t>
            </a:r>
            <a:endParaRPr lang="ru-RU" dirty="0"/>
          </a:p>
        </p:txBody>
      </p:sp>
      <p:sp>
        <p:nvSpPr>
          <p:cNvPr id="7" name="Заголовок 6"/>
          <p:cNvSpPr>
            <a:spLocks noGrp="1"/>
          </p:cNvSpPr>
          <p:nvPr>
            <p:ph type="title"/>
          </p:nvPr>
        </p:nvSpPr>
        <p:spPr>
          <a:xfrm>
            <a:off x="457200" y="274638"/>
            <a:ext cx="8229600" cy="796908"/>
          </a:xfrm>
        </p:spPr>
        <p:txBody>
          <a:bodyPr>
            <a:noAutofit/>
          </a:bodyPr>
          <a:lstStyle/>
          <a:p>
            <a:r>
              <a:rPr lang="ru-RU" sz="3200" dirty="0" smtClean="0">
                <a:latin typeface="Segoe Print" pitchFamily="2" charset="0"/>
              </a:rPr>
              <a:t>Административно-территориальное устройство</a:t>
            </a:r>
            <a:endParaRPr lang="ru-RU" sz="3200" dirty="0">
              <a:latin typeface="Segoe Pri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ochkavpechatleniy.com/data/photo/23529/e1a11cf420ad9b8ead25d3e86e35d5ba_original.jpg"/>
          <p:cNvPicPr>
            <a:picLocks noChangeAspect="1" noChangeArrowheads="1"/>
          </p:cNvPicPr>
          <p:nvPr/>
        </p:nvPicPr>
        <p:blipFill>
          <a:blip r:embed="rId2"/>
          <a:srcRect/>
          <a:stretch>
            <a:fillRect/>
          </a:stretch>
        </p:blipFill>
        <p:spPr bwMode="auto">
          <a:xfrm>
            <a:off x="928662" y="714356"/>
            <a:ext cx="7620000" cy="5715000"/>
          </a:xfrm>
          <a:prstGeom prst="rect">
            <a:avLst/>
          </a:prstGeom>
          <a:noFill/>
        </p:spPr>
      </p:pic>
      <p:sp>
        <p:nvSpPr>
          <p:cNvPr id="2" name="Заголовок 1"/>
          <p:cNvSpPr>
            <a:spLocks noGrp="1"/>
          </p:cNvSpPr>
          <p:nvPr>
            <p:ph type="title"/>
          </p:nvPr>
        </p:nvSpPr>
        <p:spPr/>
        <p:txBody>
          <a:bodyPr/>
          <a:lstStyle/>
          <a:p>
            <a:r>
              <a:rPr lang="ru-RU" dirty="0" smtClean="0">
                <a:latin typeface="Segoe Script" pitchFamily="34" charset="0"/>
              </a:rPr>
              <a:t>КИТАЙ</a:t>
            </a:r>
            <a:endParaRPr lang="ru-RU" dirty="0">
              <a:latin typeface="Segoe Script" pitchFamily="34" charset="0"/>
            </a:endParaRPr>
          </a:p>
        </p:txBody>
      </p:sp>
      <p:sp>
        <p:nvSpPr>
          <p:cNvPr id="3" name="Содержимое 2"/>
          <p:cNvSpPr>
            <a:spLocks noGrp="1"/>
          </p:cNvSpPr>
          <p:nvPr>
            <p:ph idx="1"/>
          </p:nvPr>
        </p:nvSpPr>
        <p:spPr>
          <a:xfrm>
            <a:off x="457200" y="1285860"/>
            <a:ext cx="8229600" cy="5286412"/>
          </a:xfrm>
        </p:spPr>
        <p:txBody>
          <a:bodyPr>
            <a:normAutofit fontScale="55000" lnSpcReduction="20000"/>
          </a:bodyPr>
          <a:lstStyle/>
          <a:p>
            <a:pPr>
              <a:buNone/>
            </a:pPr>
            <a:r>
              <a:rPr lang="ru-RU" b="1" dirty="0" smtClean="0"/>
              <a:t> </a:t>
            </a:r>
            <a:r>
              <a:rPr lang="ru-RU" dirty="0" smtClean="0"/>
              <a:t/>
            </a:r>
            <a:br>
              <a:rPr lang="ru-RU" dirty="0" smtClean="0"/>
            </a:br>
            <a:r>
              <a:rPr lang="ru-RU" sz="3800" dirty="0" smtClean="0">
                <a:latin typeface="Times New Roman" pitchFamily="18" charset="0"/>
                <a:cs typeface="Times New Roman" pitchFamily="18" charset="0"/>
              </a:rPr>
              <a:t>Слово </a:t>
            </a:r>
            <a:r>
              <a:rPr lang="ru-RU" sz="3800" b="1" dirty="0" smtClean="0">
                <a:latin typeface="Times New Roman" pitchFamily="18" charset="0"/>
                <a:cs typeface="Times New Roman" pitchFamily="18" charset="0"/>
              </a:rPr>
              <a:t>“Китай</a:t>
            </a:r>
            <a:r>
              <a:rPr lang="ru-RU" sz="3800" dirty="0" smtClean="0">
                <a:latin typeface="Times New Roman" pitchFamily="18" charset="0"/>
                <a:cs typeface="Times New Roman" pitchFamily="18" charset="0"/>
              </a:rPr>
              <a:t>” произошло от названия племени </a:t>
            </a:r>
            <a:r>
              <a:rPr lang="ru-RU" sz="3800" b="1" dirty="0" err="1" smtClean="0">
                <a:latin typeface="Times New Roman" pitchFamily="18" charset="0"/>
                <a:cs typeface="Times New Roman" pitchFamily="18" charset="0"/>
              </a:rPr>
              <a:t>киданей</a:t>
            </a:r>
            <a:r>
              <a:rPr lang="ru-RU" sz="3800" dirty="0" smtClean="0">
                <a:latin typeface="Times New Roman" pitchFamily="18" charset="0"/>
                <a:cs typeface="Times New Roman" pitchFamily="18" charset="0"/>
              </a:rPr>
              <a:t>, которые правили в северном , когда произошли первые контакты европейской и китайской цивилизаций.</a:t>
            </a:r>
          </a:p>
          <a:p>
            <a:pPr>
              <a:buNone/>
            </a:pPr>
            <a:r>
              <a:rPr lang="ru-RU" sz="3800" dirty="0" smtClean="0">
                <a:latin typeface="Times New Roman" pitchFamily="18" charset="0"/>
                <a:cs typeface="Times New Roman" pitchFamily="18" charset="0"/>
              </a:rPr>
              <a:t> В европейские языки это слово первоначально пришло как </a:t>
            </a:r>
            <a:r>
              <a:rPr lang="ru-RU" sz="3800" i="1" dirty="0" err="1" smtClean="0">
                <a:latin typeface="Times New Roman" pitchFamily="18" charset="0"/>
                <a:cs typeface="Times New Roman" pitchFamily="18" charset="0"/>
              </a:rPr>
              <a:t>Catai</a:t>
            </a:r>
            <a:r>
              <a:rPr lang="ru-RU" sz="3800" dirty="0" smtClean="0">
                <a:latin typeface="Times New Roman" pitchFamily="18" charset="0"/>
                <a:cs typeface="Times New Roman" pitchFamily="18" charset="0"/>
              </a:rPr>
              <a:t> – это название Китаю дал </a:t>
            </a:r>
            <a:r>
              <a:rPr lang="ru-RU" sz="3800" b="1" dirty="0" smtClean="0">
                <a:latin typeface="Times New Roman" pitchFamily="18" charset="0"/>
                <a:cs typeface="Times New Roman" pitchFamily="18" charset="0"/>
              </a:rPr>
              <a:t>Марко Поло</a:t>
            </a:r>
            <a:r>
              <a:rPr lang="ru-RU" sz="3800" dirty="0" smtClean="0">
                <a:latin typeface="Times New Roman" pitchFamily="18" charset="0"/>
                <a:cs typeface="Times New Roman" pitchFamily="18" charset="0"/>
              </a:rPr>
              <a:t> во время своего путешествия в </a:t>
            </a:r>
            <a:r>
              <a:rPr lang="ru-RU" sz="3800" b="1" dirty="0" smtClean="0">
                <a:latin typeface="Times New Roman" pitchFamily="18" charset="0"/>
                <a:cs typeface="Times New Roman" pitchFamily="18" charset="0"/>
              </a:rPr>
              <a:t>Азию</a:t>
            </a:r>
            <a:r>
              <a:rPr lang="ru-RU" sz="3800" dirty="0" smtClean="0">
                <a:latin typeface="Times New Roman" pitchFamily="18" charset="0"/>
                <a:cs typeface="Times New Roman" pitchFamily="18" charset="0"/>
              </a:rPr>
              <a:t>. Буквально слово Китай означает: “срединное государство”.</a:t>
            </a:r>
          </a:p>
          <a:p>
            <a:pPr>
              <a:buNone/>
            </a:pPr>
            <a:r>
              <a:rPr lang="ru-RU" sz="3800" dirty="0" smtClean="0">
                <a:latin typeface="Times New Roman" pitchFamily="18" charset="0"/>
                <a:cs typeface="Times New Roman" pitchFamily="18" charset="0"/>
              </a:rPr>
              <a:t> В настоящее время официальное название страны – </a:t>
            </a:r>
            <a:r>
              <a:rPr lang="ru-RU" sz="3800" b="1" dirty="0" smtClean="0">
                <a:latin typeface="Times New Roman" pitchFamily="18" charset="0"/>
                <a:cs typeface="Times New Roman" pitchFamily="18" charset="0"/>
              </a:rPr>
              <a:t>Китайская Народная Республика</a:t>
            </a:r>
            <a:r>
              <a:rPr lang="ru-RU" sz="3800" dirty="0" smtClean="0">
                <a:latin typeface="Times New Roman" pitchFamily="18" charset="0"/>
                <a:cs typeface="Times New Roman" pitchFamily="18" charset="0"/>
              </a:rPr>
              <a:t/>
            </a:r>
            <a:br>
              <a:rPr lang="ru-RU" sz="3800" dirty="0" smtClean="0">
                <a:latin typeface="Times New Roman" pitchFamily="18" charset="0"/>
                <a:cs typeface="Times New Roman" pitchFamily="18" charset="0"/>
              </a:rPr>
            </a:br>
            <a:r>
              <a:rPr lang="ru-RU" sz="3800" dirty="0" smtClean="0">
                <a:latin typeface="Times New Roman" pitchFamily="18" charset="0"/>
                <a:cs typeface="Times New Roman" pitchFamily="18" charset="0"/>
              </a:rPr>
              <a:t>Мифологическим символом Китая является дракон, который в Поднебесной, был существом добрым, благодатным, милостивым к людям. За это китайцы своих драконов любили и воздавали им высокие почести. Даже императорский трон именовался “драконьим престолом”.  На гербе государства также красовался дракон.</a:t>
            </a:r>
            <a:br>
              <a:rPr lang="ru-RU" sz="3800" dirty="0" smtClean="0">
                <a:latin typeface="Times New Roman" pitchFamily="18" charset="0"/>
                <a:cs typeface="Times New Roman" pitchFamily="18" charset="0"/>
              </a:rPr>
            </a:br>
            <a:endParaRPr lang="ru-RU" sz="3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latin typeface="Segoe Script" pitchFamily="34" charset="0"/>
              </a:rPr>
              <a:t>ИЗ  ИСТОРИИ ДОСТОПРИМЕЧАТЕЛЬНОСТЕЙ</a:t>
            </a:r>
            <a:endParaRPr lang="ru-RU" sz="3200" b="1" dirty="0">
              <a:latin typeface="Segoe Script" pitchFamily="34" charset="0"/>
            </a:endParaRPr>
          </a:p>
        </p:txBody>
      </p:sp>
      <p:sp>
        <p:nvSpPr>
          <p:cNvPr id="4" name="Текст 3"/>
          <p:cNvSpPr>
            <a:spLocks noGrp="1"/>
          </p:cNvSpPr>
          <p:nvPr>
            <p:ph type="body" idx="1"/>
          </p:nvPr>
        </p:nvSpPr>
        <p:spPr/>
        <p:txBody>
          <a:bodyPr>
            <a:normAutofit/>
          </a:bodyPr>
          <a:lstStyle/>
          <a:p>
            <a:pPr algn="ctr"/>
            <a:r>
              <a:rPr lang="ru-RU" sz="2000" b="0" i="1" dirty="0" smtClean="0">
                <a:latin typeface="Segoe Script" pitchFamily="34" charset="0"/>
              </a:rPr>
              <a:t>КИТАЙСКИЙ ШЕЛК</a:t>
            </a:r>
            <a:endParaRPr lang="ru-RU" sz="2000" b="0" i="1" dirty="0">
              <a:latin typeface="Segoe Script" pitchFamily="34" charset="0"/>
            </a:endParaRPr>
          </a:p>
        </p:txBody>
      </p:sp>
      <p:sp>
        <p:nvSpPr>
          <p:cNvPr id="6" name="Текст 5"/>
          <p:cNvSpPr>
            <a:spLocks noGrp="1"/>
          </p:cNvSpPr>
          <p:nvPr>
            <p:ph type="body" sz="quarter" idx="3"/>
          </p:nvPr>
        </p:nvSpPr>
        <p:spPr/>
        <p:txBody>
          <a:bodyPr>
            <a:noAutofit/>
          </a:bodyPr>
          <a:lstStyle/>
          <a:p>
            <a:pPr algn="ctr"/>
            <a:r>
              <a:rPr lang="ru-RU" sz="2000" b="0" i="1" dirty="0" smtClean="0">
                <a:latin typeface="Segoe Script" pitchFamily="34" charset="0"/>
              </a:rPr>
              <a:t>КИТАЙСКИЙ ФАРФОР </a:t>
            </a:r>
            <a:endParaRPr lang="ru-RU" sz="2000" b="0" i="1" dirty="0">
              <a:latin typeface="Segoe Script" pitchFamily="34" charset="0"/>
            </a:endParaRPr>
          </a:p>
        </p:txBody>
      </p:sp>
      <p:pic>
        <p:nvPicPr>
          <p:cNvPr id="9" name="Picture 2" descr="http://shkaf-cupe.kiev.ua/wp-content/gallery/fotopechat/f-559.jpg"/>
          <p:cNvPicPr>
            <a:picLocks noGrp="1" noChangeAspect="1" noChangeArrowheads="1"/>
          </p:cNvPicPr>
          <p:nvPr>
            <p:ph sz="half" idx="2"/>
          </p:nvPr>
        </p:nvPicPr>
        <p:blipFill>
          <a:blip r:embed="rId2"/>
          <a:srcRect/>
          <a:stretch>
            <a:fillRect/>
          </a:stretch>
        </p:blipFill>
        <p:spPr bwMode="auto">
          <a:xfrm>
            <a:off x="357158" y="2428868"/>
            <a:ext cx="4040188" cy="2691775"/>
          </a:xfrm>
          <a:prstGeom prst="rect">
            <a:avLst/>
          </a:prstGeom>
          <a:noFill/>
        </p:spPr>
      </p:pic>
      <p:pic>
        <p:nvPicPr>
          <p:cNvPr id="1028" name="Picture 4" descr="http://arts.imextrade.ru/cms_files/Image/chinese_arts/chi_silk5.jpg"/>
          <p:cNvPicPr>
            <a:picLocks noChangeAspect="1" noChangeArrowheads="1"/>
          </p:cNvPicPr>
          <p:nvPr/>
        </p:nvPicPr>
        <p:blipFill>
          <a:blip r:embed="rId3"/>
          <a:srcRect l="2751" r="953"/>
          <a:stretch>
            <a:fillRect/>
          </a:stretch>
        </p:blipFill>
        <p:spPr bwMode="auto">
          <a:xfrm>
            <a:off x="2000232" y="3429000"/>
            <a:ext cx="2500330" cy="311942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30" name="Picture 6" descr="http://skuky.net/wp-content/uploads/2009/07/silk_making_08.jpg"/>
          <p:cNvPicPr>
            <a:picLocks noChangeAspect="1" noChangeArrowheads="1"/>
          </p:cNvPicPr>
          <p:nvPr/>
        </p:nvPicPr>
        <p:blipFill>
          <a:blip r:embed="rId4"/>
          <a:srcRect/>
          <a:stretch>
            <a:fillRect/>
          </a:stretch>
        </p:blipFill>
        <p:spPr bwMode="auto">
          <a:xfrm>
            <a:off x="214282" y="5072074"/>
            <a:ext cx="2051513" cy="1600180"/>
          </a:xfrm>
          <a:prstGeom prst="round2DiagRect">
            <a:avLst>
              <a:gd name="adj1" fmla="val 16667"/>
              <a:gd name="adj2" fmla="val 50000"/>
            </a:avLst>
          </a:prstGeom>
          <a:ln w="88900" cap="sq">
            <a:solidFill>
              <a:srgbClr val="00B0F0"/>
            </a:solidFill>
            <a:miter lim="800000"/>
          </a:ln>
          <a:effectLst>
            <a:outerShdw blurRad="254000" algn="tl" rotWithShape="0">
              <a:srgbClr val="000000">
                <a:alpha val="43000"/>
              </a:srgbClr>
            </a:outerShdw>
          </a:effectLst>
        </p:spPr>
      </p:pic>
      <p:pic>
        <p:nvPicPr>
          <p:cNvPr id="1034" name="Picture 10" descr="http://vivovoco.rsl.ru/VV/PAPERS/HISTORY/SILK02.JPG"/>
          <p:cNvPicPr>
            <a:picLocks noChangeAspect="1" noChangeArrowheads="1"/>
          </p:cNvPicPr>
          <p:nvPr/>
        </p:nvPicPr>
        <p:blipFill>
          <a:blip r:embed="rId5"/>
          <a:srcRect/>
          <a:stretch>
            <a:fillRect/>
          </a:stretch>
        </p:blipFill>
        <p:spPr bwMode="auto">
          <a:xfrm>
            <a:off x="285720" y="2285992"/>
            <a:ext cx="1595452" cy="1183603"/>
          </a:xfrm>
          <a:prstGeom prst="round2DiagRect">
            <a:avLst>
              <a:gd name="adj1" fmla="val 16667"/>
              <a:gd name="adj2" fmla="val 50000"/>
            </a:avLst>
          </a:prstGeom>
          <a:ln w="88900" cap="sq">
            <a:solidFill>
              <a:srgbClr val="00B0F0"/>
            </a:solidFill>
            <a:miter lim="800000"/>
          </a:ln>
          <a:effectLst>
            <a:outerShdw blurRad="254000" algn="tl" rotWithShape="0">
              <a:srgbClr val="000000">
                <a:alpha val="43000"/>
              </a:srgbClr>
            </a:outerShdw>
          </a:effectLst>
        </p:spPr>
      </p:pic>
      <p:pic>
        <p:nvPicPr>
          <p:cNvPr id="1036" name="Picture 12" descr="http://img0.liveinternet.ru/images/attach/c/1/58/460/58460180_1272644505_Landuysh_kofeynik.jpg"/>
          <p:cNvPicPr>
            <a:picLocks noChangeAspect="1" noChangeArrowheads="1"/>
          </p:cNvPicPr>
          <p:nvPr/>
        </p:nvPicPr>
        <p:blipFill>
          <a:blip r:embed="rId6"/>
          <a:srcRect/>
          <a:stretch>
            <a:fillRect/>
          </a:stretch>
        </p:blipFill>
        <p:spPr bwMode="auto">
          <a:xfrm>
            <a:off x="4714876" y="2428868"/>
            <a:ext cx="3929090" cy="3929090"/>
          </a:xfrm>
          <a:prstGeom prst="rect">
            <a:avLst/>
          </a:prstGeom>
          <a:noFill/>
        </p:spPr>
      </p:pic>
      <p:pic>
        <p:nvPicPr>
          <p:cNvPr id="1038" name="Picture 14" descr="http://img0.liveinternet.ru/images/foto/c/0/apps/3/296/3296300_img_9628__enl.jpg"/>
          <p:cNvPicPr>
            <a:picLocks noChangeAspect="1" noChangeArrowheads="1"/>
          </p:cNvPicPr>
          <p:nvPr/>
        </p:nvPicPr>
        <p:blipFill>
          <a:blip r:embed="rId7"/>
          <a:srcRect/>
          <a:stretch>
            <a:fillRect/>
          </a:stretch>
        </p:blipFill>
        <p:spPr bwMode="auto">
          <a:xfrm rot="20959681">
            <a:off x="4857752" y="3071810"/>
            <a:ext cx="4142558" cy="3000396"/>
          </a:xfrm>
          <a:prstGeom prst="round2DiagRect">
            <a:avLst>
              <a:gd name="adj1" fmla="val 48127"/>
              <a:gd name="adj2" fmla="val 0"/>
            </a:avLst>
          </a:prstGeom>
          <a:ln w="88900" cap="sq">
            <a:solidFill>
              <a:srgbClr val="00B0F0"/>
            </a:solidFill>
            <a:miter lim="800000"/>
          </a:ln>
          <a:effectLst>
            <a:outerShdw blurRad="254000" algn="tl" rotWithShape="0">
              <a:srgbClr val="000000">
                <a:alpha val="43000"/>
              </a:srgbClr>
            </a:outerShdw>
          </a:effectLst>
        </p:spPr>
      </p:pic>
      <p:pic>
        <p:nvPicPr>
          <p:cNvPr id="1040" name="Picture 16" descr="http://zen-designer.ru/images/user/articles/farfor/farfor-2.jpg"/>
          <p:cNvPicPr>
            <a:picLocks noChangeAspect="1" noChangeArrowheads="1"/>
          </p:cNvPicPr>
          <p:nvPr/>
        </p:nvPicPr>
        <p:blipFill>
          <a:blip r:embed="rId8"/>
          <a:srcRect/>
          <a:stretch>
            <a:fillRect/>
          </a:stretch>
        </p:blipFill>
        <p:spPr bwMode="auto">
          <a:xfrm>
            <a:off x="5286380" y="2419868"/>
            <a:ext cx="3200397" cy="4199996"/>
          </a:xfrm>
          <a:prstGeom prst="ellipse">
            <a:avLst/>
          </a:prstGeom>
          <a:ln w="190500" cap="rnd">
            <a:solidFill>
              <a:srgbClr val="00B0F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3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3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511156"/>
          </a:xfrm>
        </p:spPr>
        <p:txBody>
          <a:bodyPr>
            <a:noAutofit/>
          </a:bodyPr>
          <a:lstStyle/>
          <a:p>
            <a:r>
              <a:rPr lang="ru-RU" sz="2800" dirty="0" smtClean="0">
                <a:latin typeface="Segoe Script" pitchFamily="34" charset="0"/>
              </a:rPr>
              <a:t>ВЕЛИКАЯ КИТАЙСКАЯ СТЕНА</a:t>
            </a:r>
            <a:endParaRPr lang="ru-RU" sz="2800" dirty="0">
              <a:latin typeface="Segoe Script" pitchFamily="34" charset="0"/>
            </a:endParaRPr>
          </a:p>
        </p:txBody>
      </p:sp>
      <p:sp>
        <p:nvSpPr>
          <p:cNvPr id="8" name="Содержимое 7"/>
          <p:cNvSpPr>
            <a:spLocks noGrp="1"/>
          </p:cNvSpPr>
          <p:nvPr>
            <p:ph sz="half" idx="1"/>
          </p:nvPr>
        </p:nvSpPr>
        <p:spPr>
          <a:xfrm>
            <a:off x="214282" y="1000108"/>
            <a:ext cx="4281518" cy="4525963"/>
          </a:xfrm>
        </p:spPr>
        <p:txBody>
          <a:bodyPr>
            <a:noAutofit/>
          </a:bodyPr>
          <a:lstStyle/>
          <a:p>
            <a:r>
              <a:rPr lang="ru-RU" sz="1400" dirty="0" smtClean="0">
                <a:latin typeface="Times New Roman" pitchFamily="18" charset="0"/>
                <a:cs typeface="Times New Roman" pitchFamily="18" charset="0"/>
              </a:rPr>
              <a:t>Великая Китайская стена столь огромна, что полностью ее не увидишь даже с борта самолета. О ее длине до сих пор спорят ученые, называя две цифры – более 4000 км и более 5000 км. А ширина каменной дороги такова, что по ней может пройти ряд из десяти пехотинцев или проехать пять всадников.</a:t>
            </a:r>
          </a:p>
          <a:p>
            <a:r>
              <a:rPr lang="ru-RU" sz="1400" dirty="0" smtClean="0">
                <a:latin typeface="Times New Roman" pitchFamily="18" charset="0"/>
                <a:cs typeface="Times New Roman" pitchFamily="18" charset="0"/>
              </a:rPr>
              <a:t>  Местные жители называют стену “божественной нитью, соединившей лоскутки китайского государства”. Другие ее названия менее поэтичны – “Стена Участок Великой Китайской стены слез и страданий” или – “Самое длинное кладбище мира”. По примерным подсчетам, в Стене захоронено не менее миллиона китайцев, погибших на поистине великой стройке в правление могущественного императора </a:t>
            </a:r>
            <a:r>
              <a:rPr lang="ru-RU" sz="1400" dirty="0" err="1" smtClean="0">
                <a:latin typeface="Times New Roman" pitchFamily="18" charset="0"/>
                <a:cs typeface="Times New Roman" pitchFamily="18" charset="0"/>
              </a:rPr>
              <a:t>Цинь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Ши-Хуанди</a:t>
            </a:r>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 Считается, что эта каменная громада, простирающаяся вдоль всей северной границы страны, построена для защиты Китая от нападений врагов (в древности это были гунны, монголы). Однако непреодолимая преграда на самом деле не всегда спасала от набегов завоевателей.</a:t>
            </a:r>
            <a:endParaRPr lang="ru-RU" sz="1400" dirty="0">
              <a:latin typeface="Times New Roman" pitchFamily="18" charset="0"/>
              <a:cs typeface="Times New Roman" pitchFamily="18" charset="0"/>
            </a:endParaRPr>
          </a:p>
        </p:txBody>
      </p:sp>
      <p:pic>
        <p:nvPicPr>
          <p:cNvPr id="21506" name="Picture 2" descr="http://www.enjoytravel.ru/Guide/39/Pic/5336_1.jpg"/>
          <p:cNvPicPr>
            <a:picLocks noChangeAspect="1" noChangeArrowheads="1"/>
          </p:cNvPicPr>
          <p:nvPr/>
        </p:nvPicPr>
        <p:blipFill>
          <a:blip r:embed="rId2"/>
          <a:srcRect/>
          <a:stretch>
            <a:fillRect/>
          </a:stretch>
        </p:blipFill>
        <p:spPr bwMode="auto">
          <a:xfrm>
            <a:off x="4714876" y="928670"/>
            <a:ext cx="4014774" cy="2676517"/>
          </a:xfrm>
          <a:prstGeom prst="rect">
            <a:avLst/>
          </a:prstGeom>
          <a:noFill/>
          <a:ln>
            <a:solidFill>
              <a:schemeClr val="tx1"/>
            </a:solidFill>
          </a:ln>
        </p:spPr>
      </p:pic>
      <p:pic>
        <p:nvPicPr>
          <p:cNvPr id="21508" name="Picture 4" descr="http://upload.wikimedia.org/wikipedia/commons/thumb/c/c8/Great_wall_of_china-mutianyu_3.JPG/800px-Great_wall_of_china-mutianyu_3.JPG"/>
          <p:cNvPicPr>
            <a:picLocks noChangeAspect="1" noChangeArrowheads="1"/>
          </p:cNvPicPr>
          <p:nvPr/>
        </p:nvPicPr>
        <p:blipFill>
          <a:blip r:embed="rId3"/>
          <a:srcRect/>
          <a:stretch>
            <a:fillRect/>
          </a:stretch>
        </p:blipFill>
        <p:spPr bwMode="auto">
          <a:xfrm>
            <a:off x="4714876" y="3857628"/>
            <a:ext cx="4000528" cy="2875340"/>
          </a:xfrm>
          <a:prstGeom prst="rect">
            <a:avLst/>
          </a:prstGeom>
          <a:noFill/>
          <a:ln w="38100">
            <a:solidFill>
              <a:srgbClr val="C0000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796908"/>
          </a:xfrm>
        </p:spPr>
        <p:txBody>
          <a:bodyPr/>
          <a:lstStyle/>
          <a:p>
            <a:r>
              <a:rPr lang="ru-RU" dirty="0" smtClean="0">
                <a:latin typeface="Segoe Script" pitchFamily="34" charset="0"/>
              </a:rPr>
              <a:t>ГЛИНЯНАЯ АРМИЯ</a:t>
            </a:r>
            <a:endParaRPr lang="ru-RU" dirty="0">
              <a:latin typeface="Segoe Script" pitchFamily="34" charset="0"/>
            </a:endParaRPr>
          </a:p>
        </p:txBody>
      </p:sp>
      <p:sp>
        <p:nvSpPr>
          <p:cNvPr id="8" name="Содержимое 7"/>
          <p:cNvSpPr>
            <a:spLocks noGrp="1"/>
          </p:cNvSpPr>
          <p:nvPr>
            <p:ph sz="half" idx="1"/>
          </p:nvPr>
        </p:nvSpPr>
        <p:spPr>
          <a:xfrm>
            <a:off x="142844" y="1214422"/>
            <a:ext cx="4210080" cy="4829196"/>
          </a:xfrm>
        </p:spPr>
        <p:txBody>
          <a:bodyPr>
            <a:noAutofit/>
          </a:bodyPr>
          <a:lstStyle/>
          <a:p>
            <a:r>
              <a:rPr lang="ru-RU" sz="1600" dirty="0" smtClean="0">
                <a:latin typeface="Times New Roman" pitchFamily="18" charset="0"/>
                <a:cs typeface="Times New Roman" pitchFamily="18" charset="0"/>
              </a:rPr>
              <a:t>Рядом с городом </a:t>
            </a:r>
            <a:r>
              <a:rPr lang="ru-RU" sz="1600" dirty="0" err="1" smtClean="0">
                <a:latin typeface="Times New Roman" pitchFamily="18" charset="0"/>
                <a:cs typeface="Times New Roman" pitchFamily="18" charset="0"/>
              </a:rPr>
              <a:t>Сианем</a:t>
            </a:r>
            <a:r>
              <a:rPr lang="ru-RU" sz="1600" dirty="0" smtClean="0">
                <a:latin typeface="Times New Roman" pitchFamily="18" charset="0"/>
                <a:cs typeface="Times New Roman" pitchFamily="18" charset="0"/>
              </a:rPr>
              <a:t>  была обнаружена археологами целая армия – 7 тысяч солдат с повозками и лошадьми.</a:t>
            </a:r>
          </a:p>
          <a:p>
            <a:r>
              <a:rPr lang="ru-RU" sz="1600" dirty="0" smtClean="0">
                <a:latin typeface="Times New Roman" pitchFamily="18" charset="0"/>
                <a:cs typeface="Times New Roman" pitchFamily="18" charset="0"/>
              </a:rPr>
              <a:t> Находка эта – часть гробницы </a:t>
            </a:r>
            <a:r>
              <a:rPr lang="ru-RU" sz="1600" dirty="0" err="1" smtClean="0">
                <a:latin typeface="Times New Roman" pitchFamily="18" charset="0"/>
                <a:cs typeface="Times New Roman" pitchFamily="18" charset="0"/>
              </a:rPr>
              <a:t>Цинь</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Ши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Хуанди</a:t>
            </a:r>
            <a:r>
              <a:rPr lang="ru-RU" sz="1600" dirty="0" smtClean="0">
                <a:latin typeface="Times New Roman" pitchFamily="18" charset="0"/>
                <a:cs typeface="Times New Roman" pitchFamily="18" charset="0"/>
              </a:rPr>
              <a:t>, первого императора Китая (221-209 год до н.э.)  это он положил конец государственной раздробленности и провозгласил империю, построил Великую стену, ввёл единую письменность.</a:t>
            </a:r>
          </a:p>
          <a:p>
            <a:r>
              <a:rPr lang="ru-RU" sz="1600" dirty="0" smtClean="0">
                <a:latin typeface="Times New Roman" pitchFamily="18" charset="0"/>
                <a:cs typeface="Times New Roman" pitchFamily="18" charset="0"/>
              </a:rPr>
              <a:t>Строили гробницу 36 лет 700 тысяч узников. Колонн всего - 38. Ни один воин не похож  на другого. Детали костюма соответствуют  воинским званиям и родам войск. </a:t>
            </a:r>
          </a:p>
          <a:p>
            <a:r>
              <a:rPr lang="ru-RU" sz="1600" dirty="0" smtClean="0">
                <a:latin typeface="Times New Roman" pitchFamily="18" charset="0"/>
                <a:cs typeface="Times New Roman" pitchFamily="18" charset="0"/>
              </a:rPr>
              <a:t>Погребальная камера самого императора пока недоступна. Он похоронен под курганом высотой 76 метров.</a:t>
            </a:r>
          </a:p>
          <a:p>
            <a:endParaRPr lang="ru-RU" sz="1400" dirty="0"/>
          </a:p>
        </p:txBody>
      </p:sp>
      <p:pic>
        <p:nvPicPr>
          <p:cNvPr id="20482" name="Picture 2" descr="http://f1.mylove.ru/PZ1gsPZsQB.jpg"/>
          <p:cNvPicPr>
            <a:picLocks noChangeAspect="1" noChangeArrowheads="1"/>
          </p:cNvPicPr>
          <p:nvPr/>
        </p:nvPicPr>
        <p:blipFill>
          <a:blip r:embed="rId2"/>
          <a:srcRect/>
          <a:stretch>
            <a:fillRect/>
          </a:stretch>
        </p:blipFill>
        <p:spPr bwMode="auto">
          <a:xfrm>
            <a:off x="4643438" y="1214422"/>
            <a:ext cx="4071966" cy="2653140"/>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484" name="Picture 4" descr="http://img.ngs.ru/relax/upload_files/39063/d0e5b3f84554dad783e06bf235332b02.jpg"/>
          <p:cNvPicPr>
            <a:picLocks noChangeAspect="1" noChangeArrowheads="1"/>
          </p:cNvPicPr>
          <p:nvPr/>
        </p:nvPicPr>
        <p:blipFill>
          <a:blip r:embed="rId3"/>
          <a:srcRect/>
          <a:stretch>
            <a:fillRect/>
          </a:stretch>
        </p:blipFill>
        <p:spPr bwMode="auto">
          <a:xfrm>
            <a:off x="4643438" y="4050903"/>
            <a:ext cx="4071966" cy="2635642"/>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559</Words>
  <PresentationFormat>Экран (4:3)</PresentationFormat>
  <Paragraphs>119</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Урок по географии в 11 классе   КИТАЙ</vt:lpstr>
      <vt:lpstr>КИТАЙСКАЯ НАРОДНАЯ РЕСПУБЛИКА</vt:lpstr>
      <vt:lpstr>Экономико - географическое положение  страны</vt:lpstr>
      <vt:lpstr>Герб и флаг КНР</vt:lpstr>
      <vt:lpstr>Административно-территориальное устройство</vt:lpstr>
      <vt:lpstr>КИТАЙ</vt:lpstr>
      <vt:lpstr>ИЗ  ИСТОРИИ ДОСТОПРИМЕЧАТЕЛЬНОСТЕЙ</vt:lpstr>
      <vt:lpstr>ВЕЛИКАЯ КИТАЙСКАЯ СТЕНА</vt:lpstr>
      <vt:lpstr>ГЛИНЯНАЯ АРМИЯ</vt:lpstr>
      <vt:lpstr>НАСЕЛЕНИЕ</vt:lpstr>
      <vt:lpstr>Слайд 11</vt:lpstr>
      <vt:lpstr>ЭКОНОМИКА</vt:lpstr>
      <vt:lpstr>Слайд 13</vt:lpstr>
      <vt:lpstr>ПРОМЫШЛЕННОСТЬ </vt:lpstr>
      <vt:lpstr>СЕЛЬСКОЕ ХОЗЯЙСТВО</vt:lpstr>
      <vt:lpstr>Слайд 16</vt:lpstr>
      <vt:lpstr>ТРАНСПОРТ</vt:lpstr>
      <vt:lpstr>Слайд 18</vt:lpstr>
      <vt:lpstr>   Высокоскоростная дорога    </vt:lpstr>
      <vt:lpstr>11 млн. автомобилей </vt:lpstr>
      <vt:lpstr>Слайд 21</vt:lpstr>
      <vt:lpstr>Слайд 22</vt:lpstr>
      <vt:lpstr>Д/з: Составить «визитную карточку» Китая </vt:lpstr>
      <vt:lpstr>Источники информации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КИТАЙ</dc:title>
  <dc:creator>user</dc:creator>
  <cp:lastModifiedBy>user</cp:lastModifiedBy>
  <cp:revision>15</cp:revision>
  <dcterms:created xsi:type="dcterms:W3CDTF">2012-12-16T19:15:27Z</dcterms:created>
  <dcterms:modified xsi:type="dcterms:W3CDTF">2012-12-26T22:18:28Z</dcterms:modified>
</cp:coreProperties>
</file>