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0" r:id="rId45"/>
    <p:sldId id="299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6BA505C-FF90-4C0F-89E3-4179205500D7}">
          <p14:sldIdLst>
            <p14:sldId id="256"/>
            <p14:sldId id="257"/>
          </p14:sldIdLst>
        </p14:section>
        <p14:section name="Вопрос" id="{2AEB533B-6E7D-4998-A765-AF5B7510CCF8}">
          <p14:sldIdLst>
            <p14:sldId id="258"/>
          </p14:sldIdLst>
        </p14:section>
        <p14:section name="Правильный ответ" id="{5D8A5AE7-24DD-4BBD-A27F-CE825B9010F3}">
          <p14:sldIdLst>
            <p14:sldId id="259"/>
          </p14:sldIdLst>
        </p14:section>
        <p14:section name="Вопрос" id="{F0CADD1C-EA9F-4EB0-A752-3E73973B7E1D}">
          <p14:sldIdLst>
            <p14:sldId id="260"/>
          </p14:sldIdLst>
        </p14:section>
        <p14:section name="Правильный ответ" id="{501E373C-6199-4E80-B736-C1DEEA500552}">
          <p14:sldIdLst>
            <p14:sldId id="261"/>
            <p14:sldId id="262"/>
          </p14:sldIdLst>
        </p14:section>
        <p14:section name="Правильный ответ" id="{CF914B54-0A29-4E83-BC92-A52D21BF001C}">
          <p14:sldIdLst>
            <p14:sldId id="263"/>
          </p14:sldIdLst>
        </p14:section>
        <p14:section name="Вопрос" id="{BB43F84B-E76C-4956-8F0B-091D17CA9F07}">
          <p14:sldIdLst>
            <p14:sldId id="264"/>
          </p14:sldIdLst>
        </p14:section>
        <p14:section name="Правильный ответ" id="{D9635289-5BF2-4610-9FF4-41A6C0B35AB7}">
          <p14:sldIdLst>
            <p14:sldId id="265"/>
          </p14:sldIdLst>
        </p14:section>
        <p14:section name="Вопрос" id="{A72E284B-811A-4AA8-AE29-8B16531A874E}">
          <p14:sldIdLst>
            <p14:sldId id="266"/>
            <p14:sldId id="267"/>
          </p14:sldIdLst>
        </p14:section>
        <p14:section name="Вопрос" id="{0B54A3E8-EBBC-46C1-93E2-4096CFA0AD68}">
          <p14:sldIdLst>
            <p14:sldId id="268"/>
          </p14:sldIdLst>
        </p14:section>
        <p14:section name="Правильный ответ" id="{89D4980D-0A5A-4089-84E8-30D135B2C21A}">
          <p14:sldIdLst>
            <p14:sldId id="269"/>
          </p14:sldIdLst>
        </p14:section>
        <p14:section name="Вопрос" id="{217B85B4-D68D-4F85-8CE0-C61707FDB19D}">
          <p14:sldIdLst>
            <p14:sldId id="270"/>
          </p14:sldIdLst>
        </p14:section>
        <p14:section name="Правильный ответ" id="{646C8CF9-F251-4BBD-9878-D9F400AAC3A0}">
          <p14:sldIdLst>
            <p14:sldId id="271"/>
          </p14:sldIdLst>
        </p14:section>
        <p14:section name="Вопрос" id="{BEFD0F56-183A-4292-B279-45D35060972C}">
          <p14:sldIdLst>
            <p14:sldId id="272"/>
          </p14:sldIdLst>
        </p14:section>
        <p14:section name="Правильный ответ" id="{D26D011C-886D-41B7-A9DA-9218553800A0}">
          <p14:sldIdLst>
            <p14:sldId id="273"/>
          </p14:sldIdLst>
        </p14:section>
        <p14:section name="Вопрос" id="{BCB4ED02-4167-4D79-B747-8CEA7EFD028D}">
          <p14:sldIdLst>
            <p14:sldId id="274"/>
          </p14:sldIdLst>
        </p14:section>
        <p14:section name="Правильный ответ" id="{D608DC11-C755-44C1-8E9E-0D1C079A93FC}">
          <p14:sldIdLst>
            <p14:sldId id="275"/>
          </p14:sldIdLst>
        </p14:section>
        <p14:section name="Вопрос" id="{9A57EB80-8C97-4714-9DD4-A26BE197D728}">
          <p14:sldIdLst>
            <p14:sldId id="276"/>
          </p14:sldIdLst>
        </p14:section>
        <p14:section name="Правильный ответ" id="{DECB5CE0-C3F3-48DE-814D-1C5B04448E39}">
          <p14:sldIdLst>
            <p14:sldId id="277"/>
          </p14:sldIdLst>
        </p14:section>
        <p14:section name="Вопрос" id="{D7D5EE72-E29F-4E2E-BFDE-35E85D870B33}">
          <p14:sldIdLst>
            <p14:sldId id="278"/>
          </p14:sldIdLst>
        </p14:section>
        <p14:section name="Правильный ответ" id="{C55FA40A-A3B3-4207-92A1-3104B742823E}">
          <p14:sldIdLst>
            <p14:sldId id="279"/>
          </p14:sldIdLst>
        </p14:section>
        <p14:section name="Вопрос" id="{3902B9D9-597F-44D9-83CD-0B91A06B9C7E}">
          <p14:sldIdLst>
            <p14:sldId id="280"/>
          </p14:sldIdLst>
        </p14:section>
        <p14:section name="Правильный ответ" id="{87CC3F2E-6046-4452-919A-8A9FF7BCA549}">
          <p14:sldIdLst>
            <p14:sldId id="281"/>
          </p14:sldIdLst>
        </p14:section>
        <p14:section name="Вопрос" id="{1D83DC7E-B855-4FA6-973D-E3009A5B07B1}">
          <p14:sldIdLst>
            <p14:sldId id="282"/>
          </p14:sldIdLst>
        </p14:section>
        <p14:section name="Правильный ответ" id="{846F0B6D-3A42-4D27-8679-874776C77B7E}">
          <p14:sldIdLst>
            <p14:sldId id="283"/>
          </p14:sldIdLst>
        </p14:section>
        <p14:section name="Вопрос" id="{0E5AC9A3-E51B-43FB-B8F6-BA8AE61B8FCF}">
          <p14:sldIdLst>
            <p14:sldId id="284"/>
          </p14:sldIdLst>
        </p14:section>
        <p14:section name="Правильный ответ" id="{54CF973B-3771-4734-AF56-C02278D7D065}">
          <p14:sldIdLst>
            <p14:sldId id="285"/>
          </p14:sldIdLst>
        </p14:section>
        <p14:section name="вопрос" id="{37031F94-905C-47A5-901A-5B1C19C5E707}">
          <p14:sldIdLst>
            <p14:sldId id="286"/>
          </p14:sldIdLst>
        </p14:section>
        <p14:section name="Правильный ответ" id="{B4F2C3EC-1ADC-4CFA-B775-3BC4A021AE13}">
          <p14:sldIdLst>
            <p14:sldId id="287"/>
          </p14:sldIdLst>
        </p14:section>
        <p14:section name="Вопрос" id="{D4F1769D-2F26-4C69-BE45-761F368EC4ED}">
          <p14:sldIdLst>
            <p14:sldId id="288"/>
          </p14:sldIdLst>
        </p14:section>
        <p14:section name="Правильный ответ" id="{92B5CCF2-E35A-4062-B7D0-3A6D1F775EB8}">
          <p14:sldIdLst>
            <p14:sldId id="289"/>
          </p14:sldIdLst>
        </p14:section>
        <p14:section name="Вопрос" id="{27D6707F-9341-4CEB-A2AD-AE91C7E47642}">
          <p14:sldIdLst>
            <p14:sldId id="290"/>
          </p14:sldIdLst>
        </p14:section>
        <p14:section name="Правильный ответ" id="{37DCF63F-8A68-457E-9E2E-D295CD15A284}">
          <p14:sldIdLst>
            <p14:sldId id="291"/>
          </p14:sldIdLst>
        </p14:section>
        <p14:section name="Вопрос" id="{07BE9C0D-2632-40C2-A759-01163DBEAE10}">
          <p14:sldIdLst>
            <p14:sldId id="292"/>
          </p14:sldIdLst>
        </p14:section>
        <p14:section name="Правильный ответ" id="{5276C117-12E2-43FD-9659-8CE5ACADE719}">
          <p14:sldIdLst>
            <p14:sldId id="293"/>
          </p14:sldIdLst>
        </p14:section>
        <p14:section name="вопрос" id="{BFCA6D9D-B975-4437-A8FA-A9DFC5A3993B}">
          <p14:sldIdLst>
            <p14:sldId id="294"/>
          </p14:sldIdLst>
        </p14:section>
        <p14:section name="правильный ответ" id="{DBFE36A1-F3C0-4A9B-8038-8B31F682890D}">
          <p14:sldIdLst>
            <p14:sldId id="295"/>
          </p14:sldIdLst>
        </p14:section>
        <p14:section name="вопрос" id="{259D3108-A499-4F5D-B906-8BF066E41D15}">
          <p14:sldIdLst>
            <p14:sldId id="296"/>
          </p14:sldIdLst>
        </p14:section>
        <p14:section name="правильный ответ" id="{683354F0-00C9-46C9-AC14-E136E5644AE3}">
          <p14:sldIdLst>
            <p14:sldId id="297"/>
          </p14:sldIdLst>
        </p14:section>
        <p14:section name="Вопрос" id="{015ED0C2-DC32-4F62-BF28-CEC561758DDC}">
          <p14:sldIdLst>
            <p14:sldId id="298"/>
          </p14:sldIdLst>
        </p14:section>
        <p14:section name="правильный ответ" id="{B089F0E7-92AC-4A72-AA16-C24E5CD85C74}">
          <p14:sldIdLst>
            <p14:sldId id="300"/>
          </p14:sldIdLst>
        </p14:section>
        <p14:section name="вопрос" id="{F0A8A3B2-6E56-4613-9C22-270A50AC3CAD}">
          <p14:sldIdLst>
            <p14:sldId id="299"/>
          </p14:sldIdLst>
        </p14:section>
        <p14:section name="правильный ответ" id="{D4F09610-7E2E-4C3A-B81E-2D679A5AD44E}">
          <p14:sldIdLst>
            <p14:sldId id="301"/>
          </p14:sldIdLst>
        </p14:section>
        <p14:section name="вопрос" id="{4F951B5B-9A6E-4CB5-B844-2E3101597DF3}">
          <p14:sldIdLst>
            <p14:sldId id="302"/>
          </p14:sldIdLst>
        </p14:section>
        <p14:section name="правильный ответ" id="{ECB9F19C-BE2B-493C-A0A5-D3A1A55E988E}">
          <p14:sldIdLst>
            <p14:sldId id="303"/>
          </p14:sldIdLst>
        </p14:section>
        <p14:section name="Вопрос" id="{BB88D104-DDA9-4458-B3A1-8F04E420CF2F}">
          <p14:sldIdLst>
            <p14:sldId id="304"/>
          </p14:sldIdLst>
        </p14:section>
        <p14:section name="правильный ответ" id="{707F8EB6-9542-4047-B633-5DC998D5BA7B}">
          <p14:sldIdLst>
            <p14:sldId id="305"/>
          </p14:sldIdLst>
        </p14:section>
        <p14:section name="вопрос" id="{D68D47E0-E20F-45EA-B8CD-C9BE5BF70526}">
          <p14:sldIdLst>
            <p14:sldId id="306"/>
          </p14:sldIdLst>
        </p14:section>
        <p14:section name="правильный ответ" id="{B3628C25-E21A-4DC5-9C1D-508346625E6C}">
          <p14:sldIdLst>
            <p14:sldId id="30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>
      <p:cViewPr varScale="1">
        <p:scale>
          <a:sx n="77" d="100"/>
          <a:sy n="77" d="100"/>
        </p:scale>
        <p:origin x="-157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C784-69F7-422D-A3DF-F0A463C69757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73C7-15A3-459F-B585-1940A687969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C784-69F7-422D-A3DF-F0A463C69757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73C7-15A3-459F-B585-1940A68796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C784-69F7-422D-A3DF-F0A463C69757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73C7-15A3-459F-B585-1940A68796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C784-69F7-422D-A3DF-F0A463C69757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73C7-15A3-459F-B585-1940A68796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C784-69F7-422D-A3DF-F0A463C69757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73C7-15A3-459F-B585-1940A687969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C784-69F7-422D-A3DF-F0A463C69757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73C7-15A3-459F-B585-1940A68796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C784-69F7-422D-A3DF-F0A463C69757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73C7-15A3-459F-B585-1940A68796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C784-69F7-422D-A3DF-F0A463C69757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73C7-15A3-459F-B585-1940A68796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C784-69F7-422D-A3DF-F0A463C69757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73C7-15A3-459F-B585-1940A68796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C784-69F7-422D-A3DF-F0A463C69757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73C7-15A3-459F-B585-1940A68796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C784-69F7-422D-A3DF-F0A463C69757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70873C7-15A3-459F-B585-1940A687969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E1C784-69F7-422D-A3DF-F0A463C69757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0873C7-15A3-459F-B585-1940A687969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5.xml"/><Relationship Id="rId18" Type="http://schemas.openxmlformats.org/officeDocument/2006/relationships/slide" Target="slide35.xml"/><Relationship Id="rId3" Type="http://schemas.openxmlformats.org/officeDocument/2006/relationships/slide" Target="slide5.xml"/><Relationship Id="rId21" Type="http://schemas.openxmlformats.org/officeDocument/2006/relationships/slide" Target="slide41.xml"/><Relationship Id="rId7" Type="http://schemas.openxmlformats.org/officeDocument/2006/relationships/slide" Target="slide13.xml"/><Relationship Id="rId12" Type="http://schemas.openxmlformats.org/officeDocument/2006/relationships/slide" Target="slide23.xml"/><Relationship Id="rId17" Type="http://schemas.openxmlformats.org/officeDocument/2006/relationships/slide" Target="slide33.xml"/><Relationship Id="rId25" Type="http://schemas.openxmlformats.org/officeDocument/2006/relationships/slide" Target="slide49.xml"/><Relationship Id="rId2" Type="http://schemas.openxmlformats.org/officeDocument/2006/relationships/slide" Target="slide3.xml"/><Relationship Id="rId16" Type="http://schemas.openxmlformats.org/officeDocument/2006/relationships/slide" Target="slide31.xml"/><Relationship Id="rId20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11" Type="http://schemas.openxmlformats.org/officeDocument/2006/relationships/slide" Target="slide21.xml"/><Relationship Id="rId24" Type="http://schemas.openxmlformats.org/officeDocument/2006/relationships/slide" Target="slide47.xml"/><Relationship Id="rId5" Type="http://schemas.openxmlformats.org/officeDocument/2006/relationships/slide" Target="slide9.xml"/><Relationship Id="rId15" Type="http://schemas.openxmlformats.org/officeDocument/2006/relationships/slide" Target="slide29.xml"/><Relationship Id="rId23" Type="http://schemas.openxmlformats.org/officeDocument/2006/relationships/slide" Target="slide45.xml"/><Relationship Id="rId10" Type="http://schemas.openxmlformats.org/officeDocument/2006/relationships/slide" Target="slide19.xml"/><Relationship Id="rId19" Type="http://schemas.openxmlformats.org/officeDocument/2006/relationships/slide" Target="slide37.xml"/><Relationship Id="rId4" Type="http://schemas.openxmlformats.org/officeDocument/2006/relationships/slide" Target="slide7.xml"/><Relationship Id="rId9" Type="http://schemas.openxmlformats.org/officeDocument/2006/relationships/slide" Target="slide17.xml"/><Relationship Id="rId14" Type="http://schemas.openxmlformats.org/officeDocument/2006/relationships/slide" Target="slide27.xml"/><Relationship Id="rId22" Type="http://schemas.openxmlformats.org/officeDocument/2006/relationships/slide" Target="slide4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9600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Своя игра</a:t>
            </a:r>
            <a:endParaRPr lang="ru-RU" sz="9600" dirty="0"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6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 живописи</a:t>
            </a: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355976" y="5661248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5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772400" cy="1362456"/>
          </a:xfrm>
        </p:spPr>
        <p:txBody>
          <a:bodyPr/>
          <a:lstStyle/>
          <a:p>
            <a:r>
              <a:rPr lang="ru-RU" sz="4400" dirty="0"/>
              <a:t>Кто по вашему мнению Огюст Роден</a:t>
            </a:r>
            <a:r>
              <a:rPr lang="ru-RU" sz="4400" dirty="0" smtClean="0"/>
              <a:t>?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45383"/>
            <a:ext cx="4896544" cy="3260648"/>
          </a:xfrm>
          <a:prstGeom prst="rect">
            <a:avLst/>
          </a:prstGeom>
        </p:spPr>
      </p:pic>
      <p:sp>
        <p:nvSpPr>
          <p:cNvPr id="5" name="Управляющая кнопка: настраиваемая 4">
            <a:hlinkClick r:id="" action="ppaction://hlinkshowjump?jump=nextslide" highlightClick="1"/>
          </p:cNvPr>
          <p:cNvSpPr/>
          <p:nvPr/>
        </p:nvSpPr>
        <p:spPr>
          <a:xfrm>
            <a:off x="467544" y="5157192"/>
            <a:ext cx="2304256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1</a:t>
            </a:r>
          </a:p>
          <a:p>
            <a:pPr algn="ctr"/>
            <a:r>
              <a:rPr lang="ru-RU" dirty="0" smtClean="0"/>
              <a:t>скульптор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" action="ppaction://noaction" highlightClick="1">
              <a:snd r:embed="rId3" name="explode.wav"/>
            </a:hlinkClick>
          </p:cNvPr>
          <p:cNvSpPr/>
          <p:nvPr/>
        </p:nvSpPr>
        <p:spPr>
          <a:xfrm>
            <a:off x="6509692" y="5157192"/>
            <a:ext cx="2238771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2</a:t>
            </a:r>
          </a:p>
          <a:p>
            <a:pPr algn="ctr"/>
            <a:r>
              <a:rPr lang="ru-RU" dirty="0" smtClean="0"/>
              <a:t>Резчик по дереву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" action="ppaction://noaction" highlightClick="1">
              <a:snd r:embed="rId4" name="wind.wav"/>
            </a:hlinkClick>
          </p:cNvPr>
          <p:cNvSpPr/>
          <p:nvPr/>
        </p:nvSpPr>
        <p:spPr>
          <a:xfrm>
            <a:off x="3635896" y="5517232"/>
            <a:ext cx="2304256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Ответ3</a:t>
            </a:r>
          </a:p>
          <a:p>
            <a:pPr algn="ctr"/>
            <a:r>
              <a:rPr lang="ru-RU" smtClean="0"/>
              <a:t>Живописец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82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772400" cy="1362456"/>
          </a:xfrm>
        </p:spPr>
        <p:txBody>
          <a:bodyPr/>
          <a:lstStyle/>
          <a:p>
            <a:pPr algn="ctr"/>
            <a:r>
              <a:rPr lang="ru-RU" dirty="0" smtClean="0"/>
              <a:t>Скульптор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283968" y="5373216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30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1362456"/>
          </a:xfrm>
        </p:spPr>
        <p:txBody>
          <a:bodyPr/>
          <a:lstStyle/>
          <a:p>
            <a:pPr algn="ctr"/>
            <a:r>
              <a:rPr lang="ru-RU" sz="4400" dirty="0"/>
              <a:t>Определите жанр изобразительного искусства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56417" y="6408536"/>
            <a:ext cx="2698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Джузеппе </a:t>
            </a:r>
            <a:r>
              <a:rPr lang="ru-RU" dirty="0" err="1" smtClean="0"/>
              <a:t>Арчимбольдо</a:t>
            </a:r>
            <a:endParaRPr lang="ru-RU" dirty="0"/>
          </a:p>
        </p:txBody>
      </p:sp>
      <p:sp>
        <p:nvSpPr>
          <p:cNvPr id="5" name="Управляющая кнопка: настраиваемая 4">
            <a:hlinkClick r:id="" action="ppaction://hlinkshowjump?jump=nextslide" highlightClick="1"/>
          </p:cNvPr>
          <p:cNvSpPr/>
          <p:nvPr/>
        </p:nvSpPr>
        <p:spPr>
          <a:xfrm>
            <a:off x="6767450" y="3140968"/>
            <a:ext cx="1836998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2</a:t>
            </a:r>
          </a:p>
          <a:p>
            <a:pPr algn="ctr"/>
            <a:r>
              <a:rPr lang="ru-RU" dirty="0" smtClean="0"/>
              <a:t>портрет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91" y="1682887"/>
            <a:ext cx="3412269" cy="4549693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499992" y="1844824"/>
            <a:ext cx="2088232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1</a:t>
            </a:r>
          </a:p>
          <a:p>
            <a:pPr algn="ctr"/>
            <a:r>
              <a:rPr lang="ru-RU" dirty="0" smtClean="0"/>
              <a:t>Сказочно - былинный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>
            <a:off x="4499992" y="4644727"/>
            <a:ext cx="2195450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3</a:t>
            </a:r>
          </a:p>
          <a:p>
            <a:pPr algn="ctr"/>
            <a:r>
              <a:rPr lang="ru-RU" dirty="0" smtClean="0"/>
              <a:t>анималистический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49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Портрет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067944" y="5195627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5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1362456"/>
          </a:xfrm>
        </p:spPr>
        <p:txBody>
          <a:bodyPr/>
          <a:lstStyle/>
          <a:p>
            <a:r>
              <a:rPr lang="ru-RU" dirty="0"/>
              <a:t>Определите </a:t>
            </a:r>
            <a:r>
              <a:rPr lang="ru-RU" dirty="0" smtClean="0"/>
              <a:t>жанр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3867894" cy="51571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16016" y="2420888"/>
            <a:ext cx="4184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Пало Пикассо “Скрипка</a:t>
            </a:r>
            <a:r>
              <a:rPr lang="ru-RU" dirty="0" smtClean="0"/>
              <a:t>”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6541714" y="5661248"/>
            <a:ext cx="1918718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3</a:t>
            </a:r>
          </a:p>
          <a:p>
            <a:pPr algn="ctr"/>
            <a:r>
              <a:rPr lang="ru-RU" dirty="0" smtClean="0"/>
              <a:t>Натюрморт 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6541714" y="4293096"/>
            <a:ext cx="1918718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2</a:t>
            </a:r>
          </a:p>
          <a:p>
            <a:pPr algn="ctr"/>
            <a:r>
              <a:rPr lang="ru-RU" dirty="0" smtClean="0"/>
              <a:t>Бытовой 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6541714" y="3092972"/>
            <a:ext cx="1846710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1</a:t>
            </a:r>
          </a:p>
          <a:p>
            <a:pPr algn="ctr"/>
            <a:r>
              <a:rPr lang="ru-RU" dirty="0" smtClean="0"/>
              <a:t>портрет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35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Натюрморт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3995936" y="522920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50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7772400" cy="1362456"/>
          </a:xfrm>
        </p:spPr>
        <p:txBody>
          <a:bodyPr/>
          <a:lstStyle/>
          <a:p>
            <a:pPr algn="ctr"/>
            <a:r>
              <a:rPr lang="ru-RU" sz="4400" dirty="0"/>
              <a:t>Какой жанр изобразительного искусства характерен для творчества Владимира Лукича </a:t>
            </a:r>
            <a:r>
              <a:rPr lang="ru-RU" sz="4400" dirty="0" err="1"/>
              <a:t>Боровиковского</a:t>
            </a:r>
            <a:r>
              <a:rPr lang="ru-RU" sz="4400" dirty="0" smtClean="0"/>
              <a:t>?”</a:t>
            </a:r>
            <a:endParaRPr lang="ru-RU" sz="4400" dirty="0"/>
          </a:p>
        </p:txBody>
      </p:sp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755576" y="3356992"/>
            <a:ext cx="2177392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1</a:t>
            </a:r>
          </a:p>
          <a:p>
            <a:pPr algn="ctr"/>
            <a:r>
              <a:rPr lang="ru-RU" dirty="0" smtClean="0"/>
              <a:t>портрет</a:t>
            </a:r>
            <a:endParaRPr lang="ru-RU" dirty="0"/>
          </a:p>
        </p:txBody>
      </p:sp>
      <p:sp>
        <p:nvSpPr>
          <p:cNvPr id="5" name="Управляющая кнопка: настраиваемая 4">
            <a:hlinkClick r:id="" action="ppaction://noaction" highlightClick="1">
              <a:snd r:embed="rId2" name="explode.wav"/>
            </a:hlinkClick>
          </p:cNvPr>
          <p:cNvSpPr/>
          <p:nvPr/>
        </p:nvSpPr>
        <p:spPr>
          <a:xfrm>
            <a:off x="5580112" y="3336032"/>
            <a:ext cx="2016224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2</a:t>
            </a:r>
          </a:p>
          <a:p>
            <a:pPr algn="ctr"/>
            <a:r>
              <a:rPr lang="ru-RU" dirty="0" smtClean="0"/>
              <a:t>Бытовой жанр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" action="ppaction://noaction" highlightClick="1">
              <a:snd r:embed="rId2" name="explode.wav"/>
            </a:hlinkClick>
          </p:cNvPr>
          <p:cNvSpPr/>
          <p:nvPr/>
        </p:nvSpPr>
        <p:spPr>
          <a:xfrm>
            <a:off x="3275856" y="4725144"/>
            <a:ext cx="1978520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3</a:t>
            </a:r>
          </a:p>
          <a:p>
            <a:pPr algn="ctr"/>
            <a:r>
              <a:rPr lang="ru-RU" dirty="0" smtClean="0"/>
              <a:t>исторический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71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Портрет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499992" y="5661248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10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7772400" cy="1362456"/>
          </a:xfrm>
        </p:spPr>
        <p:txBody>
          <a:bodyPr/>
          <a:lstStyle/>
          <a:p>
            <a:pPr algn="ctr"/>
            <a:r>
              <a:rPr lang="ru-RU" sz="4400" dirty="0" smtClean="0"/>
              <a:t>В каком жанре пишет </a:t>
            </a:r>
            <a:r>
              <a:rPr lang="ru-RU" sz="4400" dirty="0"/>
              <a:t>художник Евгений Иванович </a:t>
            </a:r>
            <a:r>
              <a:rPr lang="ru-RU" sz="4400" dirty="0" err="1"/>
              <a:t>Чарушин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44824"/>
            <a:ext cx="4464496" cy="3348372"/>
          </a:xfrm>
          <a:prstGeom prst="rect">
            <a:avLst/>
          </a:prstGeom>
        </p:spPr>
      </p:pic>
      <p:sp>
        <p:nvSpPr>
          <p:cNvPr id="5" name="Управляющая кнопка: настраиваемая 4">
            <a:hlinkClick r:id="" action="ppaction://hlinkshowjump?jump=nextslide" highlightClick="1"/>
          </p:cNvPr>
          <p:cNvSpPr/>
          <p:nvPr/>
        </p:nvSpPr>
        <p:spPr>
          <a:xfrm>
            <a:off x="179512" y="5373216"/>
            <a:ext cx="2912664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1</a:t>
            </a:r>
          </a:p>
          <a:p>
            <a:pPr algn="ctr"/>
            <a:r>
              <a:rPr lang="ru-RU" dirty="0" smtClean="0"/>
              <a:t>анималистическом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" action="ppaction://noaction" highlightClick="1">
              <a:snd r:embed="rId3" name="explode.wav"/>
            </a:hlinkClick>
          </p:cNvPr>
          <p:cNvSpPr/>
          <p:nvPr/>
        </p:nvSpPr>
        <p:spPr>
          <a:xfrm>
            <a:off x="6300192" y="5353308"/>
            <a:ext cx="2712306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2</a:t>
            </a:r>
          </a:p>
          <a:p>
            <a:pPr algn="ctr"/>
            <a:r>
              <a:rPr lang="ru-RU" dirty="0" smtClean="0"/>
              <a:t>историческом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" action="ppaction://noaction" highlightClick="1">
              <a:snd r:embed="rId3" name="explode.wav"/>
            </a:hlinkClick>
          </p:cNvPr>
          <p:cNvSpPr/>
          <p:nvPr/>
        </p:nvSpPr>
        <p:spPr>
          <a:xfrm>
            <a:off x="3563888" y="5517232"/>
            <a:ext cx="2304256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3</a:t>
            </a:r>
          </a:p>
          <a:p>
            <a:pPr algn="ctr"/>
            <a:r>
              <a:rPr lang="ru-RU" dirty="0" smtClean="0"/>
              <a:t>Сказочно - былинный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68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400926"/>
              </p:ext>
            </p:extLst>
          </p:nvPr>
        </p:nvGraphicFramePr>
        <p:xfrm>
          <a:off x="323530" y="188640"/>
          <a:ext cx="8496940" cy="6408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487"/>
                <a:gridCol w="1187073"/>
                <a:gridCol w="1124596"/>
                <a:gridCol w="1124596"/>
                <a:gridCol w="1124594"/>
                <a:gridCol w="1124594"/>
              </a:tblGrid>
              <a:tr h="1281742"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Виды изобразительного искусства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/>
                          </a:solidFill>
                          <a:hlinkClick r:id="rId2" action="ppaction://hlinksldjump"/>
                        </a:rPr>
                        <a:t>100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200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hlinkClick r:id="rId4" action="ppaction://hlinksldjump"/>
                        </a:rPr>
                        <a:t>300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hlinkClick r:id="rId5" action="ppaction://hlinksldjump"/>
                        </a:rPr>
                        <a:t>400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hlinkClick r:id="rId6" action="ppaction://hlinksldjump"/>
                        </a:rPr>
                        <a:t>500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28174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Жанры изобразительного искусства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hlinkClick r:id="rId7" action="ppaction://hlinksldjump"/>
                        </a:rPr>
                        <a:t>100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hlinkClick r:id="rId8" action="ppaction://hlinksldjump"/>
                        </a:rPr>
                        <a:t>200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hlinkClick r:id="rId9" action="ppaction://hlinksldjump"/>
                        </a:rPr>
                        <a:t>300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hlinkClick r:id="rId10" action="ppaction://hlinksldjump"/>
                        </a:rPr>
                        <a:t>400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hlinkClick r:id="rId11" action="ppaction://hlinksldjump"/>
                        </a:rPr>
                        <a:t>500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28174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Картины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hlinkClick r:id="rId12" action="ppaction://hlinksldjump"/>
                        </a:rPr>
                        <a:t>100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hlinkClick r:id="rId13" action="ppaction://hlinksldjump"/>
                        </a:rPr>
                        <a:t>200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hlinkClick r:id="rId14" action="ppaction://hlinksldjump"/>
                        </a:rPr>
                        <a:t>300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hlinkClick r:id="rId15" action="ppaction://hlinksldjump"/>
                        </a:rPr>
                        <a:t>400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hlinkClick r:id="rId16" action="ppaction://hlinksldjump"/>
                        </a:rPr>
                        <a:t>500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28174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Мир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искусства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hlinkClick r:id="rId17" action="ppaction://hlinksldjump"/>
                        </a:rPr>
                        <a:t>100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hlinkClick r:id="rId18" action="ppaction://hlinksldjump"/>
                        </a:rPr>
                        <a:t>200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hlinkClick r:id="rId19" action="ppaction://hlinksldjump"/>
                        </a:rPr>
                        <a:t>300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hlinkClick r:id="rId20" action="ppaction://hlinksldjump"/>
                        </a:rPr>
                        <a:t>400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hlinkClick r:id="rId21" action="ppaction://hlinksldjump"/>
                        </a:rPr>
                        <a:t>500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28174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Кот в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мешке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hlinkClick r:id="rId22" action="ppaction://hlinksldjump"/>
                        </a:rPr>
                        <a:t>100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hlinkClick r:id="rId23" action="ppaction://hlinksldjump"/>
                        </a:rPr>
                        <a:t>200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hlinkClick r:id="rId24" action="ppaction://hlinksldjump"/>
                        </a:rPr>
                        <a:t>300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hlinkClick r:id="rId24" action="ppaction://hlinksldjump"/>
                        </a:rPr>
                        <a:t>400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hlinkClick r:id="rId25" action="ppaction://hlinksldjump"/>
                        </a:rPr>
                        <a:t>500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31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 анималистическом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427984" y="5301208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58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772400" cy="1362456"/>
          </a:xfrm>
        </p:spPr>
        <p:txBody>
          <a:bodyPr/>
          <a:lstStyle/>
          <a:p>
            <a:pPr algn="ctr"/>
            <a:r>
              <a:rPr lang="ru-RU" sz="3200" dirty="0"/>
              <a:t>Как в пейзажной живописи называются небольшие фигуры людей и животных, изображаемые для оживления вида и имеющие второстепенное значение?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7420"/>
            <a:ext cx="4320480" cy="3429878"/>
          </a:xfrm>
          <a:prstGeom prst="rect">
            <a:avLst/>
          </a:prstGeom>
        </p:spPr>
      </p:pic>
      <p:sp>
        <p:nvSpPr>
          <p:cNvPr id="5" name="Управляющая кнопка: настраиваемая 4">
            <a:hlinkClick r:id="" action="ppaction://hlinkshowjump?jump=nextslide" highlightClick="1"/>
          </p:cNvPr>
          <p:cNvSpPr/>
          <p:nvPr/>
        </p:nvSpPr>
        <p:spPr>
          <a:xfrm>
            <a:off x="6948264" y="3331151"/>
            <a:ext cx="1978520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2</a:t>
            </a:r>
          </a:p>
          <a:p>
            <a:pPr algn="ctr"/>
            <a:r>
              <a:rPr lang="ru-RU" dirty="0" smtClean="0"/>
              <a:t>Стаффаж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5508104" y="2186185"/>
            <a:ext cx="1834504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1</a:t>
            </a:r>
          </a:p>
          <a:p>
            <a:pPr algn="ctr"/>
            <a:r>
              <a:rPr lang="ru-RU" dirty="0" smtClean="0"/>
              <a:t>массовка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6516216" y="5301208"/>
            <a:ext cx="2160239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3</a:t>
            </a:r>
          </a:p>
          <a:p>
            <a:pPr algn="ctr"/>
            <a:r>
              <a:rPr lang="ru-RU" dirty="0" smtClean="0"/>
              <a:t>Групповая композиция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43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1362456"/>
          </a:xfrm>
        </p:spPr>
        <p:txBody>
          <a:bodyPr/>
          <a:lstStyle/>
          <a:p>
            <a:pPr algn="ctr"/>
            <a:r>
              <a:rPr lang="ru-RU" dirty="0"/>
              <a:t>Стаффаж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00808"/>
            <a:ext cx="6372707" cy="4248472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956376" y="558924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8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2400" cy="1362456"/>
          </a:xfrm>
        </p:spPr>
        <p:txBody>
          <a:bodyPr/>
          <a:lstStyle/>
          <a:p>
            <a:pPr algn="ctr"/>
            <a:r>
              <a:rPr lang="ru-RU" sz="3600" dirty="0"/>
              <a:t>В каком музее находится картина Карла Брюллова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«Последний </a:t>
            </a:r>
            <a:r>
              <a:rPr lang="ru-RU" sz="3600" dirty="0"/>
              <a:t>день </a:t>
            </a:r>
            <a:r>
              <a:rPr lang="ru-RU" sz="3600" dirty="0" smtClean="0"/>
              <a:t>Помпеи»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2006302"/>
            <a:ext cx="4588777" cy="3222898"/>
          </a:xfrm>
          <a:prstGeom prst="rect">
            <a:avLst/>
          </a:prstGeom>
        </p:spPr>
      </p:pic>
      <p:sp>
        <p:nvSpPr>
          <p:cNvPr id="5" name="Управляющая кнопка: настраиваемая 4">
            <a:hlinkClick r:id="" action="ppaction://hlinkshowjump?jump=nextslide" highlightClick="1"/>
          </p:cNvPr>
          <p:cNvSpPr/>
          <p:nvPr/>
        </p:nvSpPr>
        <p:spPr>
          <a:xfrm>
            <a:off x="5891336" y="2036722"/>
            <a:ext cx="2914624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1</a:t>
            </a:r>
          </a:p>
          <a:p>
            <a:pPr algn="ctr"/>
            <a:r>
              <a:rPr lang="ru-RU" dirty="0" smtClean="0"/>
              <a:t>в Русском музее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5980496" y="3699880"/>
            <a:ext cx="2736304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2</a:t>
            </a:r>
          </a:p>
          <a:p>
            <a:pPr algn="ctr"/>
            <a:r>
              <a:rPr lang="ru-RU" dirty="0" smtClean="0"/>
              <a:t>В Эрмитаже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6084168" y="5445224"/>
            <a:ext cx="2632632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3</a:t>
            </a:r>
          </a:p>
          <a:p>
            <a:pPr algn="ctr"/>
            <a:r>
              <a:rPr lang="ru-RU" dirty="0" smtClean="0"/>
              <a:t>Музей Московского кремля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647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08920"/>
            <a:ext cx="7772400" cy="1362456"/>
          </a:xfrm>
        </p:spPr>
        <p:txBody>
          <a:bodyPr/>
          <a:lstStyle/>
          <a:p>
            <a:pPr algn="ctr"/>
            <a:r>
              <a:rPr lang="ru-RU" sz="8800" dirty="0" smtClean="0"/>
              <a:t>В </a:t>
            </a:r>
            <a:r>
              <a:rPr lang="ru-RU" sz="8800" dirty="0"/>
              <a:t>Русском музее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283968" y="5517232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1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362456"/>
          </a:xfrm>
        </p:spPr>
        <p:txBody>
          <a:bodyPr/>
          <a:lstStyle/>
          <a:p>
            <a:pPr algn="ctr"/>
            <a:r>
              <a:rPr lang="ru-RU" sz="4400" dirty="0" smtClean="0"/>
              <a:t>Кто </a:t>
            </a:r>
            <a:r>
              <a:rPr lang="ru-RU" sz="4400" dirty="0"/>
              <a:t>является автором картины “Весна в </a:t>
            </a:r>
            <a:r>
              <a:rPr lang="ru-RU" sz="4400" dirty="0" smtClean="0"/>
              <a:t>Италии”1890 год?</a:t>
            </a:r>
            <a:endParaRPr lang="ru-RU" sz="4400" dirty="0"/>
          </a:p>
        </p:txBody>
      </p:sp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6156176" y="5412035"/>
            <a:ext cx="2520280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3</a:t>
            </a:r>
          </a:p>
          <a:p>
            <a:pPr algn="ctr"/>
            <a:r>
              <a:rPr lang="ru-RU" dirty="0" smtClean="0"/>
              <a:t>И.И. Левитан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00808"/>
            <a:ext cx="4968552" cy="3589568"/>
          </a:xfrm>
          <a:prstGeom prst="rect">
            <a:avLst/>
          </a:prstGeom>
        </p:spPr>
      </p:pic>
      <p:sp>
        <p:nvSpPr>
          <p:cNvPr id="6" name="Управляющая кнопка: настраиваемая 5">
            <a:hlinkClick r:id="" action="ppaction://noaction" highlightClick="1">
              <a:snd r:embed="rId3" name="explode.wav"/>
            </a:hlinkClick>
          </p:cNvPr>
          <p:cNvSpPr/>
          <p:nvPr/>
        </p:nvSpPr>
        <p:spPr>
          <a:xfrm>
            <a:off x="3419872" y="5541181"/>
            <a:ext cx="2160240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2</a:t>
            </a:r>
          </a:p>
          <a:p>
            <a:pPr algn="ctr"/>
            <a:r>
              <a:rPr lang="ru-RU" dirty="0" smtClean="0"/>
              <a:t>Айвазовский 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251520" y="5541181"/>
            <a:ext cx="2448272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1</a:t>
            </a:r>
          </a:p>
          <a:p>
            <a:pPr algn="ctr"/>
            <a:r>
              <a:rPr lang="ru-RU" dirty="0" smtClean="0"/>
              <a:t>Саврасов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37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Исаак Ильич Левитан</a:t>
            </a: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355976" y="558924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45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772400" cy="1362456"/>
          </a:xfrm>
        </p:spPr>
        <p:txBody>
          <a:bodyPr/>
          <a:lstStyle/>
          <a:p>
            <a:r>
              <a:rPr lang="ru-RU" sz="2400" dirty="0"/>
              <a:t>“...Ты помнишь, как из тьмы былого, едва закутана в атлас, с портрета </a:t>
            </a:r>
            <a:r>
              <a:rPr lang="ru-RU" sz="2400" dirty="0" err="1"/>
              <a:t>Рокотова</a:t>
            </a:r>
            <a:r>
              <a:rPr lang="ru-RU" sz="2400" dirty="0"/>
              <a:t> снова смотрела </a:t>
            </a:r>
            <a:r>
              <a:rPr lang="ru-RU" sz="2400" dirty="0" err="1"/>
              <a:t>Струйская</a:t>
            </a:r>
            <a:r>
              <a:rPr lang="ru-RU" sz="2400" dirty="0"/>
              <a:t> на нас?..” О каком </a:t>
            </a:r>
            <a:r>
              <a:rPr lang="ru-RU" sz="2400" dirty="0" smtClean="0"/>
              <a:t>из этих портретов </a:t>
            </a:r>
            <a:r>
              <a:rPr lang="ru-RU" sz="2400" dirty="0"/>
              <a:t>идёт речь?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2145792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13184"/>
            <a:ext cx="2520280" cy="30873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140099"/>
            <a:ext cx="2219212" cy="2975906"/>
          </a:xfrm>
          <a:prstGeom prst="rect">
            <a:avLst/>
          </a:prstGeom>
        </p:spPr>
      </p:pic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1163248" y="5445224"/>
            <a:ext cx="1042416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1</a:t>
            </a:r>
            <a:endParaRPr lang="ru-RU" dirty="0"/>
          </a:p>
        </p:txBody>
      </p:sp>
      <p:sp>
        <p:nvSpPr>
          <p:cNvPr id="9" name="Управляющая кнопка: настраиваемая 8">
            <a:hlinkClick r:id="" action="ppaction://noaction" highlightClick="1">
              <a:snd r:embed="rId5" name="explode.wav"/>
            </a:hlinkClick>
          </p:cNvPr>
          <p:cNvSpPr/>
          <p:nvPr/>
        </p:nvSpPr>
        <p:spPr>
          <a:xfrm>
            <a:off x="4139952" y="5447853"/>
            <a:ext cx="1042416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2</a:t>
            </a:r>
            <a:endParaRPr lang="ru-RU" dirty="0"/>
          </a:p>
        </p:txBody>
      </p:sp>
      <p:sp>
        <p:nvSpPr>
          <p:cNvPr id="10" name="Управляющая кнопка: настраиваемая 9">
            <a:hlinkClick r:id="" action="ppaction://noaction" highlightClick="1">
              <a:snd r:embed="rId5" name="explode.wav"/>
            </a:hlinkClick>
          </p:cNvPr>
          <p:cNvSpPr/>
          <p:nvPr/>
        </p:nvSpPr>
        <p:spPr>
          <a:xfrm>
            <a:off x="6931112" y="5445224"/>
            <a:ext cx="1042416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8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232756"/>
            <a:ext cx="7416824" cy="2196244"/>
          </a:xfrm>
        </p:spPr>
        <p:txBody>
          <a:bodyPr/>
          <a:lstStyle/>
          <a:p>
            <a:r>
              <a:rPr lang="ru-RU" sz="4400" dirty="0" smtClean="0"/>
              <a:t>Речь </a:t>
            </a:r>
            <a:r>
              <a:rPr lang="ru-RU" sz="4400" dirty="0"/>
              <a:t>идёт о первом </a:t>
            </a:r>
            <a:r>
              <a:rPr lang="ru-RU" sz="4400" dirty="0" smtClean="0"/>
              <a:t>портрете</a:t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2800" dirty="0"/>
              <a:t>“Портрет </a:t>
            </a:r>
            <a:r>
              <a:rPr lang="ru-RU" sz="2800" dirty="0" err="1"/>
              <a:t>А.Струйской</a:t>
            </a:r>
            <a:r>
              <a:rPr lang="ru-RU" sz="2800" dirty="0"/>
              <a:t>” Ф. </a:t>
            </a:r>
            <a:r>
              <a:rPr lang="ru-RU" sz="2800" dirty="0" err="1"/>
              <a:t>Рокотова</a:t>
            </a:r>
            <a:r>
              <a:rPr lang="ru-RU" sz="4400" dirty="0"/>
              <a:t>, </a:t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2000" dirty="0" smtClean="0"/>
              <a:t>“</a:t>
            </a:r>
            <a:br>
              <a:rPr lang="ru-RU" sz="2000" dirty="0" smtClean="0"/>
            </a:b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132856"/>
            <a:ext cx="2729966" cy="3877793"/>
          </a:xfrm>
          <a:prstGeom prst="rect">
            <a:avLst/>
          </a:prstGeom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6948264" y="5373216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2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772400" cy="1362456"/>
          </a:xfrm>
        </p:spPr>
        <p:txBody>
          <a:bodyPr/>
          <a:lstStyle/>
          <a:p>
            <a:pPr algn="ctr"/>
            <a:r>
              <a:rPr lang="ru-RU" sz="3200" dirty="0" smtClean="0"/>
              <a:t>Кем </a:t>
            </a:r>
            <a:r>
              <a:rPr lang="ru-RU" sz="3200" dirty="0"/>
              <a:t>в 1766 году по заказу Екатерины II исполнен “Натюрморт с атрибутами искусств</a:t>
            </a:r>
            <a:r>
              <a:rPr lang="ru-RU" sz="3200" dirty="0" smtClean="0"/>
              <a:t>”?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" y="2204864"/>
            <a:ext cx="6446520" cy="3947160"/>
          </a:xfrm>
          <a:prstGeom prst="rect">
            <a:avLst/>
          </a:prstGeom>
        </p:spPr>
      </p:pic>
      <p:sp>
        <p:nvSpPr>
          <p:cNvPr id="5" name="Управляющая кнопка: настраиваемая 4">
            <a:hlinkClick r:id="" action="ppaction://hlinkshowjump?jump=nextslide" highlightClick="1"/>
          </p:cNvPr>
          <p:cNvSpPr/>
          <p:nvPr/>
        </p:nvSpPr>
        <p:spPr>
          <a:xfrm>
            <a:off x="179512" y="6237312"/>
            <a:ext cx="3063207" cy="52120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Жан Батистом </a:t>
            </a:r>
            <a:r>
              <a:rPr lang="ru-RU" dirty="0" err="1" smtClean="0"/>
              <a:t>Симеоном</a:t>
            </a:r>
            <a:r>
              <a:rPr lang="ru-RU" dirty="0" smtClean="0"/>
              <a:t> Шарденом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5580112" y="6237470"/>
            <a:ext cx="3384376" cy="52105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Снейдерсом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03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01480" cy="936104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dirty="0" smtClean="0"/>
              <a:t>Определите </a:t>
            </a:r>
            <a:r>
              <a:rPr lang="ru-RU" sz="4400" dirty="0"/>
              <a:t>вид изобразительного </a:t>
            </a:r>
            <a:r>
              <a:rPr lang="ru-RU" sz="4400" dirty="0" smtClean="0"/>
              <a:t>искусства </a:t>
            </a:r>
            <a:endParaRPr lang="ru-RU" sz="4400" dirty="0"/>
          </a:p>
        </p:txBody>
      </p:sp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755576" y="5589240"/>
            <a:ext cx="1872208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1</a:t>
            </a:r>
          </a:p>
          <a:p>
            <a:pPr algn="ctr"/>
            <a:r>
              <a:rPr lang="ru-RU" dirty="0" smtClean="0"/>
              <a:t>скульптура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5977034" cy="3675876"/>
          </a:xfrm>
          <a:prstGeom prst="rect">
            <a:avLst/>
          </a:prstGeom>
        </p:spPr>
      </p:pic>
      <p:sp>
        <p:nvSpPr>
          <p:cNvPr id="10" name="Управляющая кнопка: настраиваемая 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3905238" y="5589240"/>
            <a:ext cx="2178930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2 </a:t>
            </a:r>
          </a:p>
          <a:p>
            <a:pPr algn="ctr"/>
            <a:r>
              <a:rPr lang="ru-RU" dirty="0" err="1" smtClean="0"/>
              <a:t>ледянная</a:t>
            </a:r>
            <a:r>
              <a:rPr lang="ru-RU" dirty="0" smtClean="0"/>
              <a:t> фигура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5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Жан Батистом </a:t>
            </a:r>
            <a:r>
              <a:rPr lang="ru-RU" dirty="0" err="1"/>
              <a:t>Симеоном</a:t>
            </a:r>
            <a:r>
              <a:rPr lang="ru-RU" dirty="0"/>
              <a:t> Шарденом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283968" y="522920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76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1362456"/>
          </a:xfrm>
        </p:spPr>
        <p:txBody>
          <a:bodyPr/>
          <a:lstStyle/>
          <a:p>
            <a:pPr algn="ctr"/>
            <a:r>
              <a:rPr lang="ru-RU" sz="3200" dirty="0"/>
              <a:t>“Какой из натюрмортов принадлежит кисти французского художника Поля Сезанна?”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869160"/>
            <a:ext cx="8712968" cy="1509712"/>
          </a:xfrm>
        </p:spPr>
        <p:txBody>
          <a:bodyPr/>
          <a:lstStyle/>
          <a:p>
            <a:r>
              <a:rPr lang="ru-RU" dirty="0"/>
              <a:t>    </a:t>
            </a:r>
            <a:r>
              <a:rPr lang="ru-RU" dirty="0" smtClean="0"/>
              <a:t>1.Красные рыбки  </a:t>
            </a:r>
            <a:r>
              <a:rPr lang="ru-RU" dirty="0"/>
              <a:t>2. </a:t>
            </a:r>
            <a:r>
              <a:rPr lang="ru-RU" dirty="0" smtClean="0"/>
              <a:t>“</a:t>
            </a:r>
            <a:r>
              <a:rPr lang="ru-RU" dirty="0"/>
              <a:t>Натюрморт с </a:t>
            </a:r>
            <a:r>
              <a:rPr lang="ru-RU" dirty="0" smtClean="0"/>
              <a:t>драпировкой  3. Подсолнухи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637184"/>
            <a:ext cx="2376264" cy="28515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916832"/>
            <a:ext cx="3168352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37184"/>
            <a:ext cx="2185255" cy="3120520"/>
          </a:xfrm>
          <a:prstGeom prst="rect">
            <a:avLst/>
          </a:prstGeom>
        </p:spPr>
      </p:pic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4427984" y="5508426"/>
            <a:ext cx="1042416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Ответ</a:t>
            </a:r>
          </a:p>
          <a:p>
            <a:pPr algn="ctr"/>
            <a:r>
              <a:rPr lang="ru-RU" dirty="0"/>
              <a:t>2</a:t>
            </a: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1259632" y="5458443"/>
            <a:ext cx="1042416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1</a:t>
            </a:r>
            <a:endParaRPr lang="ru-RU" dirty="0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7255148" y="5467968"/>
            <a:ext cx="1042416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Ответ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7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772400" cy="1362456"/>
          </a:xfrm>
        </p:spPr>
        <p:txBody>
          <a:bodyPr/>
          <a:lstStyle/>
          <a:p>
            <a:pPr algn="ctr"/>
            <a:r>
              <a:rPr lang="ru-RU" sz="4400" dirty="0"/>
              <a:t>2. </a:t>
            </a:r>
            <a:r>
              <a:rPr lang="ru-RU" sz="4400" dirty="0" smtClean="0"/>
              <a:t>Натюрморт </a:t>
            </a:r>
            <a:r>
              <a:rPr lang="ru-RU" sz="4400" dirty="0"/>
              <a:t>с драпировкой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6309320"/>
            <a:ext cx="3168352" cy="432048"/>
          </a:xfrm>
        </p:spPr>
        <p:txBody>
          <a:bodyPr/>
          <a:lstStyle/>
          <a:p>
            <a:pPr algn="ctr"/>
            <a:r>
              <a:rPr lang="ru-RU" dirty="0" smtClean="0"/>
              <a:t>Поль Сезанн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17601"/>
            <a:ext cx="5436096" cy="4077072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740352" y="5673465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50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1362456"/>
          </a:xfrm>
        </p:spPr>
        <p:txBody>
          <a:bodyPr/>
          <a:lstStyle/>
          <a:p>
            <a:pPr algn="ctr"/>
            <a:r>
              <a:rPr lang="ru-RU" sz="3200" dirty="0" smtClean="0"/>
              <a:t>Кто </a:t>
            </a:r>
            <a:r>
              <a:rPr lang="ru-RU" sz="3200" dirty="0"/>
              <a:t>написал медведей на картине </a:t>
            </a:r>
            <a:r>
              <a:rPr lang="ru-RU" sz="3200" dirty="0" err="1"/>
              <a:t>И.И.Шишкина</a:t>
            </a:r>
            <a:r>
              <a:rPr lang="ru-RU" sz="3200" dirty="0"/>
              <a:t> “Утро в сосновом лесу</a:t>
            </a:r>
            <a:r>
              <a:rPr lang="ru-RU" sz="3200" dirty="0" smtClean="0"/>
              <a:t>”? 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556792"/>
            <a:ext cx="4674096" cy="2897940"/>
          </a:xfrm>
          <a:prstGeom prst="rect">
            <a:avLst/>
          </a:prstGeom>
        </p:spPr>
      </p:pic>
      <p:sp>
        <p:nvSpPr>
          <p:cNvPr id="5" name="Управляющая кнопка: настраиваемая 4">
            <a:hlinkClick r:id="" action="ppaction://hlinkshowjump?jump=nextslide" highlightClick="1"/>
          </p:cNvPr>
          <p:cNvSpPr/>
          <p:nvPr/>
        </p:nvSpPr>
        <p:spPr>
          <a:xfrm>
            <a:off x="683568" y="1772816"/>
            <a:ext cx="2664296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1</a:t>
            </a:r>
          </a:p>
          <a:p>
            <a:pPr algn="ctr"/>
            <a:r>
              <a:rPr lang="ru-RU" dirty="0" smtClean="0"/>
              <a:t>Константин Савицкий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683568" y="3627872"/>
            <a:ext cx="2664296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2</a:t>
            </a:r>
          </a:p>
          <a:p>
            <a:pPr algn="ctr"/>
            <a:r>
              <a:rPr lang="ru-RU" dirty="0" smtClean="0"/>
              <a:t>Орест Адамович Кипренский  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683568" y="5373216"/>
            <a:ext cx="2664296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3 </a:t>
            </a:r>
            <a:r>
              <a:rPr lang="ru-RU" dirty="0" err="1" smtClean="0"/>
              <a:t>Ватагин</a:t>
            </a:r>
            <a:r>
              <a:rPr lang="ru-RU" dirty="0" smtClean="0"/>
              <a:t> Василий Алексеевич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60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Константин Савицкий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/>
              <a:t>По устоявшейся версии, замысел композиции был предложен Шишкину Савицким, который в итоге стал соавтором полотна и по ранее нарисованным Шишкиным эскизам он написал медведей, таким образом введя в пейзажное </a:t>
            </a:r>
            <a:r>
              <a:rPr lang="ru-RU" sz="2400" dirty="0" smtClean="0"/>
              <a:t>полотно </a:t>
            </a:r>
            <a:r>
              <a:rPr lang="ru-RU" sz="2400" dirty="0"/>
              <a:t>— элемент анималистической </a:t>
            </a:r>
            <a:r>
              <a:rPr lang="ru-RU" sz="2400" dirty="0" err="1"/>
              <a:t>сюжетности</a:t>
            </a:r>
            <a:r>
              <a:rPr lang="ru-RU" sz="2400" dirty="0"/>
              <a:t>, способствовавший дальнейшей популярности картины.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507176" y="5572088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04864"/>
            <a:ext cx="7772400" cy="1362456"/>
          </a:xfrm>
        </p:spPr>
        <p:txBody>
          <a:bodyPr/>
          <a:lstStyle/>
          <a:p>
            <a:pPr algn="ctr"/>
            <a:r>
              <a:rPr lang="ru-RU" sz="4800" dirty="0"/>
              <a:t>Что художник не взял бы с собой на пленэр: этюдник, пюпитр, мастихин, соус?</a:t>
            </a:r>
          </a:p>
        </p:txBody>
      </p:sp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4067944" y="5373216"/>
            <a:ext cx="1584176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</a:p>
          <a:p>
            <a:pPr algn="ctr"/>
            <a:r>
              <a:rPr lang="ru-RU" dirty="0" smtClean="0"/>
              <a:t>Пюпитр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3563888" y="3832064"/>
            <a:ext cx="1944216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соус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755576" y="5229200"/>
            <a:ext cx="1788826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этюдник</a:t>
            </a:r>
            <a:endParaRPr lang="ru-RU" dirty="0"/>
          </a:p>
        </p:txBody>
      </p:sp>
      <p:sp>
        <p:nvSpPr>
          <p:cNvPr id="9" name="Управляющая кнопка: настраиваемая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6588224" y="5301208"/>
            <a:ext cx="1906512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мастихин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9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2400" cy="1362456"/>
          </a:xfrm>
        </p:spPr>
        <p:txBody>
          <a:bodyPr/>
          <a:lstStyle/>
          <a:p>
            <a:pPr algn="ctr"/>
            <a:r>
              <a:rPr lang="ru-RU" dirty="0"/>
              <a:t>Пюпитр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772816"/>
            <a:ext cx="7772400" cy="1509712"/>
          </a:xfrm>
        </p:spPr>
        <p:txBody>
          <a:bodyPr/>
          <a:lstStyle/>
          <a:p>
            <a:r>
              <a:rPr lang="ru-RU" dirty="0" err="1"/>
              <a:t>Пюпи́тр</a:t>
            </a:r>
            <a:r>
              <a:rPr lang="ru-RU" dirty="0"/>
              <a:t>, пульт — наклонный столик-подставка для нот. Бывает напольный, настольный или встроенный в музыкальный инструмент (например на крышке пианино).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325" y="3068960"/>
            <a:ext cx="3384376" cy="3384376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6732240" y="5434881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1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/>
              <a:t>Как называются цветные карандаши без оправы, изготовленные из красочного порошка путём смешивания его с клеящим веществом?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4" y="2420888"/>
            <a:ext cx="2559399" cy="1706115"/>
          </a:xfrm>
          <a:prstGeom prst="rect">
            <a:avLst/>
          </a:prstGeom>
        </p:spPr>
      </p:pic>
      <p:sp>
        <p:nvSpPr>
          <p:cNvPr id="5" name="Управляющая кнопка: настраиваемая 4">
            <a:hlinkClick r:id="" action="ppaction://hlinkshowjump?jump=nextslide" highlightClick="1"/>
          </p:cNvPr>
          <p:cNvSpPr/>
          <p:nvPr/>
        </p:nvSpPr>
        <p:spPr>
          <a:xfrm>
            <a:off x="683568" y="4156719"/>
            <a:ext cx="1906512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1</a:t>
            </a:r>
          </a:p>
          <a:p>
            <a:pPr algn="ctr"/>
            <a:r>
              <a:rPr lang="ru-RU" dirty="0" smtClean="0"/>
              <a:t>пастель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20888"/>
            <a:ext cx="2754085" cy="189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Управляющая кнопка: настраиваемая 5">
            <a:hlinkClick r:id="" action="ppaction://noaction" highlightClick="1">
              <a:snd r:embed="rId4" name="wind.wav"/>
            </a:hlinkClick>
          </p:cNvPr>
          <p:cNvSpPr/>
          <p:nvPr/>
        </p:nvSpPr>
        <p:spPr>
          <a:xfrm>
            <a:off x="6489102" y="4317887"/>
            <a:ext cx="2232248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2 </a:t>
            </a:r>
          </a:p>
          <a:p>
            <a:pPr algn="ctr"/>
            <a:r>
              <a:rPr lang="ru-RU" dirty="0" smtClean="0"/>
              <a:t>Восковые мелки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73" y="4552493"/>
            <a:ext cx="3597389" cy="2302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347864" y="3369387"/>
            <a:ext cx="2304256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Ответ3 </a:t>
            </a:r>
          </a:p>
          <a:p>
            <a:pPr algn="ctr"/>
            <a:r>
              <a:rPr lang="ru-RU" dirty="0" smtClean="0"/>
              <a:t>Мелки для рисования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4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7772400" cy="1362456"/>
          </a:xfrm>
        </p:spPr>
        <p:txBody>
          <a:bodyPr/>
          <a:lstStyle/>
          <a:p>
            <a:pPr algn="ctr"/>
            <a:r>
              <a:rPr lang="ru-RU" sz="13800" dirty="0" smtClean="0"/>
              <a:t>Пастель</a:t>
            </a:r>
            <a:endParaRPr lang="ru-RU" sz="13800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194808" y="5013176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40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/>
              <a:t>Как называются цвета, являющиеся в любом цветовом круге противолежащими и дающие при смешивании ахроматический цвет?” </a:t>
            </a:r>
          </a:p>
        </p:txBody>
      </p:sp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467544" y="3717032"/>
            <a:ext cx="2520280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1</a:t>
            </a:r>
          </a:p>
          <a:p>
            <a:pPr algn="ctr"/>
            <a:r>
              <a:rPr lang="ru-RU" dirty="0" smtClean="0"/>
              <a:t>дополнительные</a:t>
            </a:r>
            <a:endParaRPr lang="ru-RU" dirty="0"/>
          </a:p>
        </p:txBody>
      </p:sp>
      <p:sp>
        <p:nvSpPr>
          <p:cNvPr id="5" name="Управляющая кнопка: настраиваемая 4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3419872" y="4869160"/>
            <a:ext cx="2520280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2 </a:t>
            </a:r>
          </a:p>
          <a:p>
            <a:pPr algn="ctr"/>
            <a:r>
              <a:rPr lang="ru-RU" dirty="0" smtClean="0"/>
              <a:t>Контрастные цвета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6300192" y="3601206"/>
            <a:ext cx="2122536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Ответ3</a:t>
            </a:r>
          </a:p>
          <a:p>
            <a:pPr algn="ctr"/>
            <a:r>
              <a:rPr lang="ru-RU" dirty="0" smtClean="0"/>
              <a:t>Основные цвета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Скульптура</a:t>
            </a:r>
            <a:endParaRPr lang="ru-RU" dirty="0"/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4499992" y="5517232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81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Дополнительные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139952" y="522920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92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772400" cy="1362456"/>
          </a:xfrm>
        </p:spPr>
        <p:txBody>
          <a:bodyPr/>
          <a:lstStyle/>
          <a:p>
            <a:pPr algn="ctr"/>
            <a:r>
              <a:rPr lang="ru-RU" sz="3600" dirty="0"/>
              <a:t>Фрагмент картины какого художника вы </a:t>
            </a:r>
            <a:r>
              <a:rPr lang="ru-RU" sz="3600" dirty="0" smtClean="0"/>
              <a:t>видите?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16832"/>
            <a:ext cx="5573419" cy="3096344"/>
          </a:xfrm>
          <a:prstGeom prst="rect">
            <a:avLst/>
          </a:prstGeom>
        </p:spPr>
      </p:pic>
      <p:sp>
        <p:nvSpPr>
          <p:cNvPr id="5" name="Управляющая кнопка: настраиваемая 4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395536" y="5418125"/>
            <a:ext cx="1822350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1</a:t>
            </a:r>
          </a:p>
          <a:p>
            <a:pPr algn="ctr"/>
            <a:r>
              <a:rPr lang="ru-RU" dirty="0" err="1" smtClean="0"/>
              <a:t>Боровиковский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3203848" y="5418125"/>
            <a:ext cx="1872208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2</a:t>
            </a:r>
          </a:p>
          <a:p>
            <a:pPr algn="ctr"/>
            <a:r>
              <a:rPr lang="ru-RU" dirty="0" smtClean="0"/>
              <a:t>Кипренский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5940152" y="5439766"/>
            <a:ext cx="2232248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3</a:t>
            </a:r>
          </a:p>
          <a:p>
            <a:pPr algn="ctr"/>
            <a:r>
              <a:rPr lang="ru-RU" dirty="0" smtClean="0"/>
              <a:t>Крамской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06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2400" cy="1362456"/>
          </a:xfrm>
        </p:spPr>
        <p:txBody>
          <a:bodyPr/>
          <a:lstStyle/>
          <a:p>
            <a:pPr algn="ctr"/>
            <a:r>
              <a:rPr lang="ru-RU" sz="3200" dirty="0"/>
              <a:t>На слайде представлен фрагмент картины Ивана Николаевича Крамского “Неизвестная”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32856"/>
            <a:ext cx="5136663" cy="3862128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812360" y="5572088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9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/>
              <a:t>Надменный, дурной, нежный, светлый, пастельный, теплый, холодный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Назовите понятие из мира искусства</a:t>
            </a:r>
            <a:endParaRPr lang="ru-RU" dirty="0"/>
          </a:p>
        </p:txBody>
      </p:sp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1979712" y="4797152"/>
            <a:ext cx="1042416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тон</a:t>
            </a:r>
            <a:endParaRPr lang="ru-RU" dirty="0"/>
          </a:p>
        </p:txBody>
      </p:sp>
      <p:sp>
        <p:nvSpPr>
          <p:cNvPr id="5" name="Управляющая кнопка: настраиваемая 4">
            <a:hlinkClick r:id="" action="ppaction://noaction" highlightClick="1">
              <a:snd r:embed="rId2" name="explode.wav"/>
            </a:hlinkClick>
          </p:cNvPr>
          <p:cNvSpPr/>
          <p:nvPr/>
        </p:nvSpPr>
        <p:spPr>
          <a:xfrm>
            <a:off x="4211960" y="5373216"/>
            <a:ext cx="1042416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взгляд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" action="ppaction://noaction" highlightClick="1">
              <a:snd r:embed="rId2" name="explode.wav"/>
            </a:hlinkClick>
          </p:cNvPr>
          <p:cNvSpPr/>
          <p:nvPr/>
        </p:nvSpPr>
        <p:spPr>
          <a:xfrm>
            <a:off x="6516216" y="5085184"/>
            <a:ext cx="1042416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6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Тон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Тон – это степень окраски объектов окружающего мира (тёмный или светлый). Воспринимаемый нами тон зависит от освещённости объекта изображения и степени его удаления от нас. Например, в сумерках все предметы воспринимаются темнее, чем в дневное время.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355976" y="5373216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27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/>
              <a:t>Психологический, вылитый, словесный, групповой, парадный, скульптурный </a:t>
            </a:r>
          </a:p>
        </p:txBody>
      </p:sp>
      <p:sp>
        <p:nvSpPr>
          <p:cNvPr id="4" name="Управляющая кнопка: настраиваемая 3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755576" y="3789040"/>
            <a:ext cx="1762496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1</a:t>
            </a:r>
          </a:p>
          <a:p>
            <a:pPr algn="ctr"/>
            <a:r>
              <a:rPr lang="ru-RU" dirty="0" smtClean="0"/>
              <a:t>рассказ</a:t>
            </a:r>
            <a:endParaRPr lang="ru-RU" dirty="0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131840" y="3780259"/>
            <a:ext cx="1728192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2 Торс 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5940152" y="3717032"/>
            <a:ext cx="2016224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3 Портрет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59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2400" cy="1362456"/>
          </a:xfrm>
        </p:spPr>
        <p:txBody>
          <a:bodyPr/>
          <a:lstStyle/>
          <a:p>
            <a:pPr algn="ctr"/>
            <a:r>
              <a:rPr lang="ru-RU" dirty="0" smtClean="0"/>
              <a:t>Портрет</a:t>
            </a:r>
            <a:br>
              <a:rPr lang="ru-RU" dirty="0" smtClean="0"/>
            </a:br>
            <a:r>
              <a:rPr lang="ru-RU" sz="2800" dirty="0" smtClean="0"/>
              <a:t>Саврасов Валентин Александрович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44824"/>
            <a:ext cx="5217368" cy="3913026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596336" y="5517232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48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/>
              <a:t>Станковая, книжная, </a:t>
            </a:r>
            <a:r>
              <a:rPr lang="ru-RU" sz="4400" dirty="0" err="1"/>
              <a:t>газетно</a:t>
            </a:r>
            <a:r>
              <a:rPr lang="ru-RU" sz="4400" dirty="0"/>
              <a:t>-журнальная, компьютерная </a:t>
            </a:r>
          </a:p>
        </p:txBody>
      </p:sp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971600" y="4581128"/>
            <a:ext cx="2266552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1</a:t>
            </a:r>
          </a:p>
          <a:p>
            <a:pPr algn="ctr"/>
            <a:r>
              <a:rPr lang="ru-RU" dirty="0" smtClean="0"/>
              <a:t>Графика </a:t>
            </a:r>
            <a:endParaRPr lang="ru-RU" dirty="0"/>
          </a:p>
        </p:txBody>
      </p:sp>
      <p:sp>
        <p:nvSpPr>
          <p:cNvPr id="5" name="Управляющая кнопка: настраиваемая 4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3719339" y="5160986"/>
            <a:ext cx="2122536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2</a:t>
            </a:r>
          </a:p>
          <a:p>
            <a:pPr algn="ctr"/>
            <a:r>
              <a:rPr lang="ru-RU" dirty="0" smtClean="0"/>
              <a:t>Живопись 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6228184" y="4581128"/>
            <a:ext cx="2016224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3</a:t>
            </a:r>
          </a:p>
          <a:p>
            <a:pPr algn="ctr"/>
            <a:r>
              <a:rPr lang="ru-RU" dirty="0" smtClean="0"/>
              <a:t>продукция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0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Графика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644008" y="5733256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76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/>
              <a:t>Грунтовая, автомобильная, засохшая, масляная, акриловая, гуашевая, акварельная </a:t>
            </a:r>
          </a:p>
        </p:txBody>
      </p:sp>
      <p:sp>
        <p:nvSpPr>
          <p:cNvPr id="4" name="Управляющая кнопка: настраиваемая 3">
            <a:hlinkClick r:id="" action="ppaction://noaction" highlightClick="1">
              <a:snd r:embed="rId2" name="laser.wav"/>
            </a:hlinkClick>
          </p:cNvPr>
          <p:cNvSpPr/>
          <p:nvPr/>
        </p:nvSpPr>
        <p:spPr>
          <a:xfrm>
            <a:off x="899592" y="5013176"/>
            <a:ext cx="1906512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1 кисть</a:t>
            </a:r>
            <a:endParaRPr lang="ru-RU" dirty="0"/>
          </a:p>
        </p:txBody>
      </p:sp>
      <p:sp>
        <p:nvSpPr>
          <p:cNvPr id="5" name="Управляющая кнопка: настраиваемая 4">
            <a:hlinkClick r:id="" action="ppaction://hlinkshowjump?jump=nextslide" highlightClick="1"/>
          </p:cNvPr>
          <p:cNvSpPr/>
          <p:nvPr/>
        </p:nvSpPr>
        <p:spPr>
          <a:xfrm>
            <a:off x="3491880" y="5534384"/>
            <a:ext cx="1834504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2 Краска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" action="ppaction://noaction" highlightClick="1">
              <a:snd r:embed="rId2" name="laser.wav"/>
            </a:hlinkClick>
          </p:cNvPr>
          <p:cNvSpPr/>
          <p:nvPr/>
        </p:nvSpPr>
        <p:spPr>
          <a:xfrm>
            <a:off x="6919255" y="5013176"/>
            <a:ext cx="1042416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3</a:t>
            </a:r>
          </a:p>
          <a:p>
            <a:pPr algn="ctr"/>
            <a:r>
              <a:rPr lang="ru-RU" dirty="0" smtClean="0"/>
              <a:t>крышка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7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76672"/>
            <a:ext cx="7772400" cy="1296144"/>
          </a:xfrm>
        </p:spPr>
        <p:txBody>
          <a:bodyPr/>
          <a:lstStyle/>
          <a:p>
            <a:r>
              <a:rPr lang="ru-RU" sz="4400" dirty="0"/>
              <a:t>Фреска – это </a:t>
            </a:r>
            <a:r>
              <a:rPr lang="ru-RU" sz="4400" dirty="0" smtClean="0"/>
              <a:t>вид монументальной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22140"/>
            <a:ext cx="5436096" cy="3320584"/>
          </a:xfrm>
          <a:prstGeom prst="rect">
            <a:avLst/>
          </a:prstGeom>
        </p:spPr>
      </p:pic>
      <p:sp>
        <p:nvSpPr>
          <p:cNvPr id="5" name="Управляющая кнопка: настраиваемая 4">
            <a:hlinkClick r:id="" action="ppaction://hlinkshowjump?jump=nextslide" highlightClick="1"/>
          </p:cNvPr>
          <p:cNvSpPr/>
          <p:nvPr/>
        </p:nvSpPr>
        <p:spPr>
          <a:xfrm>
            <a:off x="755576" y="5428072"/>
            <a:ext cx="2940942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1 </a:t>
            </a:r>
          </a:p>
          <a:p>
            <a:pPr algn="ctr"/>
            <a:r>
              <a:rPr lang="ru-RU" dirty="0" smtClean="0"/>
              <a:t>живописи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" action="ppaction://noaction" highlightClick="1">
              <a:snd r:embed="rId3" name="explode.wav"/>
            </a:hlinkClick>
          </p:cNvPr>
          <p:cNvSpPr/>
          <p:nvPr/>
        </p:nvSpPr>
        <p:spPr>
          <a:xfrm>
            <a:off x="6051810" y="5428072"/>
            <a:ext cx="2552637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2</a:t>
            </a:r>
          </a:p>
          <a:p>
            <a:pPr algn="ctr"/>
            <a:r>
              <a:rPr lang="ru-RU" dirty="0" smtClean="0"/>
              <a:t>Декоративно-прикладного искусства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67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04864"/>
            <a:ext cx="6065490" cy="406831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72400" cy="1362456"/>
          </a:xfrm>
        </p:spPr>
        <p:txBody>
          <a:bodyPr/>
          <a:lstStyle/>
          <a:p>
            <a:pPr algn="ctr"/>
            <a:r>
              <a:rPr lang="ru-RU" dirty="0" smtClean="0"/>
              <a:t>Краски</a:t>
            </a:r>
            <a:endParaRPr lang="ru-RU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321668" y="5613189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23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Живая, немая, заключительная, известная, </a:t>
            </a:r>
            <a:r>
              <a:rPr lang="ru-RU" dirty="0" smtClean="0"/>
              <a:t>ценная</a:t>
            </a:r>
            <a:endParaRPr lang="ru-RU" dirty="0"/>
          </a:p>
        </p:txBody>
      </p:sp>
      <p:sp>
        <p:nvSpPr>
          <p:cNvPr id="5" name="Управляющая кнопка: настраиваемая 4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467544" y="2996952"/>
            <a:ext cx="2520280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1</a:t>
            </a:r>
          </a:p>
          <a:p>
            <a:pPr algn="ctr"/>
            <a:r>
              <a:rPr lang="ru-RU" dirty="0" smtClean="0"/>
              <a:t>сцена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5868144" y="2961109"/>
            <a:ext cx="2338560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2 картина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05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772400" cy="1362456"/>
          </a:xfrm>
        </p:spPr>
        <p:txBody>
          <a:bodyPr/>
          <a:lstStyle/>
          <a:p>
            <a:r>
              <a:rPr lang="ru-RU" dirty="0" smtClean="0"/>
              <a:t>Картина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40768"/>
            <a:ext cx="6144774" cy="4620102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539552" y="5557192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1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живописи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355976" y="550008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37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772400" cy="1362456"/>
          </a:xfrm>
        </p:spPr>
        <p:txBody>
          <a:bodyPr/>
          <a:lstStyle/>
          <a:p>
            <a:r>
              <a:rPr lang="ru-RU" sz="4400" dirty="0" smtClean="0"/>
              <a:t>Определите </a:t>
            </a:r>
            <a:r>
              <a:rPr lang="ru-RU" sz="4400" dirty="0"/>
              <a:t>вид изобразительного </a:t>
            </a:r>
            <a:r>
              <a:rPr lang="ru-RU" sz="4400" dirty="0" smtClean="0"/>
              <a:t>искусства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60848"/>
            <a:ext cx="6120680" cy="3335843"/>
          </a:xfrm>
          <a:prstGeom prst="rect">
            <a:avLst/>
          </a:prstGeom>
        </p:spPr>
      </p:pic>
      <p:sp>
        <p:nvSpPr>
          <p:cNvPr id="5" name="Управляющая кнопка: настраиваемая 4">
            <a:hlinkClick r:id="" action="ppaction://hlinkshowjump?jump=nextslide" highlightClick="1"/>
          </p:cNvPr>
          <p:cNvSpPr/>
          <p:nvPr/>
        </p:nvSpPr>
        <p:spPr>
          <a:xfrm>
            <a:off x="395536" y="5596433"/>
            <a:ext cx="2770608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1</a:t>
            </a:r>
          </a:p>
          <a:p>
            <a:pPr algn="ctr"/>
            <a:r>
              <a:rPr lang="ru-RU" dirty="0" smtClean="0"/>
              <a:t>графика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" action="ppaction://noaction" highlightClick="1">
              <a:snd r:embed="rId3" name="click.wav"/>
            </a:hlinkClick>
          </p:cNvPr>
          <p:cNvSpPr/>
          <p:nvPr/>
        </p:nvSpPr>
        <p:spPr>
          <a:xfrm>
            <a:off x="6300192" y="5596433"/>
            <a:ext cx="2592288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2</a:t>
            </a:r>
          </a:p>
          <a:p>
            <a:pPr algn="ctr"/>
            <a:r>
              <a:rPr lang="ru-RU" dirty="0" smtClean="0"/>
              <a:t>живопись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06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72400" cy="1362456"/>
          </a:xfrm>
        </p:spPr>
        <p:txBody>
          <a:bodyPr/>
          <a:lstStyle/>
          <a:p>
            <a:pPr algn="ctr"/>
            <a:r>
              <a:rPr lang="ru-RU" dirty="0" smtClean="0"/>
              <a:t>Графика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417690" y="5445224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60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068960"/>
            <a:ext cx="7772400" cy="1362456"/>
          </a:xfrm>
        </p:spPr>
        <p:txBody>
          <a:bodyPr/>
          <a:lstStyle/>
          <a:p>
            <a:r>
              <a:rPr lang="ru-RU" sz="4400" dirty="0"/>
              <a:t>Данный вид изобразительного искусства, по меткому замечанию художника Константина </a:t>
            </a:r>
            <a:r>
              <a:rPr lang="ru-RU" sz="4400" dirty="0" err="1"/>
              <a:t>Юона</a:t>
            </a:r>
            <a:r>
              <a:rPr lang="ru-RU" sz="4400" dirty="0"/>
              <a:t>, - это “письмо о живом”. О каком виде идёт речь</a:t>
            </a:r>
            <a:r>
              <a:rPr lang="ru-RU" sz="4400" dirty="0" smtClean="0"/>
              <a:t>?</a:t>
            </a:r>
            <a:endParaRPr lang="ru-RU" sz="4400" dirty="0"/>
          </a:p>
        </p:txBody>
      </p:sp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251520" y="4653136"/>
            <a:ext cx="2520280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1</a:t>
            </a:r>
          </a:p>
          <a:p>
            <a:pPr algn="ctr"/>
            <a:r>
              <a:rPr lang="ru-RU" dirty="0" smtClean="0"/>
              <a:t>живопись</a:t>
            </a:r>
            <a:endParaRPr lang="ru-RU" dirty="0"/>
          </a:p>
        </p:txBody>
      </p:sp>
      <p:sp>
        <p:nvSpPr>
          <p:cNvPr id="5" name="Управляющая кнопка: настраиваемая 4">
            <a:hlinkClick r:id="" action="ppaction://noaction" highlightClick="1">
              <a:snd r:embed="rId2" name="explode.wav"/>
            </a:hlinkClick>
          </p:cNvPr>
          <p:cNvSpPr/>
          <p:nvPr/>
        </p:nvSpPr>
        <p:spPr>
          <a:xfrm>
            <a:off x="5940152" y="4410037"/>
            <a:ext cx="2664296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Монументальное искусство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" action="ppaction://noaction" highlightClick="1">
              <a:snd r:embed="rId2" name="explode.wav"/>
            </a:hlinkClick>
          </p:cNvPr>
          <p:cNvSpPr/>
          <p:nvPr/>
        </p:nvSpPr>
        <p:spPr>
          <a:xfrm>
            <a:off x="3059832" y="5589240"/>
            <a:ext cx="2592288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3</a:t>
            </a:r>
          </a:p>
          <a:p>
            <a:pPr algn="ctr"/>
            <a:r>
              <a:rPr lang="ru-RU" dirty="0" smtClean="0"/>
              <a:t>скульптура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11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</TotalTime>
  <Words>733</Words>
  <Application>Microsoft Office PowerPoint</Application>
  <PresentationFormat>Экран (4:3)</PresentationFormat>
  <Paragraphs>212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Поток</vt:lpstr>
      <vt:lpstr>Своя игра</vt:lpstr>
      <vt:lpstr>Презентация PowerPoint</vt:lpstr>
      <vt:lpstr>Определите вид изобразительного искусства </vt:lpstr>
      <vt:lpstr>Скульптура</vt:lpstr>
      <vt:lpstr>Фреска – это вид монументальной</vt:lpstr>
      <vt:lpstr>живописи</vt:lpstr>
      <vt:lpstr>Определите вид изобразительного искусства</vt:lpstr>
      <vt:lpstr>Графика</vt:lpstr>
      <vt:lpstr>Данный вид изобразительного искусства, по меткому замечанию художника Константина Юона, - это “письмо о живом”. О каком виде идёт речь?</vt:lpstr>
      <vt:lpstr>О живописи</vt:lpstr>
      <vt:lpstr>Кто по вашему мнению Огюст Роден?</vt:lpstr>
      <vt:lpstr>Скульптор</vt:lpstr>
      <vt:lpstr>Определите жанр изобразительного искусства</vt:lpstr>
      <vt:lpstr>Портрет</vt:lpstr>
      <vt:lpstr>Определите жанр</vt:lpstr>
      <vt:lpstr>Натюрморт</vt:lpstr>
      <vt:lpstr>Какой жанр изобразительного искусства характерен для творчества Владимира Лукича Боровиковского?”</vt:lpstr>
      <vt:lpstr>Портрет</vt:lpstr>
      <vt:lpstr>В каком жанре пишет художник Евгений Иванович Чарушин</vt:lpstr>
      <vt:lpstr>В анималистическом</vt:lpstr>
      <vt:lpstr>Как в пейзажной живописи называются небольшие фигуры людей и животных, изображаемые для оживления вида и имеющие второстепенное значение?</vt:lpstr>
      <vt:lpstr>Стаффаж</vt:lpstr>
      <vt:lpstr>В каком музее находится картина Карла Брюллова  «Последний день Помпеи»</vt:lpstr>
      <vt:lpstr>В Русском музее</vt:lpstr>
      <vt:lpstr>Кто является автором картины “Весна в Италии”1890 год?</vt:lpstr>
      <vt:lpstr>Исаак Ильич Левитан</vt:lpstr>
      <vt:lpstr>“...Ты помнишь, как из тьмы былого, едва закутана в атлас, с портрета Рокотова снова смотрела Струйская на нас?..” О каком из этих портретов идёт речь? </vt:lpstr>
      <vt:lpstr>Речь идёт о первом портрете  “Портрет А.Струйской” Ф. Рокотова,   “ </vt:lpstr>
      <vt:lpstr>Кем в 1766 году по заказу Екатерины II исполнен “Натюрморт с атрибутами искусств”?</vt:lpstr>
      <vt:lpstr>Жан Батистом Симеоном Шарденом</vt:lpstr>
      <vt:lpstr>“Какой из натюрмортов принадлежит кисти французского художника Поля Сезанна?” </vt:lpstr>
      <vt:lpstr>2. Натюрморт с драпировкой </vt:lpstr>
      <vt:lpstr>Кто написал медведей на картине И.И.Шишкина “Утро в сосновом лесу”? </vt:lpstr>
      <vt:lpstr>Константин Савицкий</vt:lpstr>
      <vt:lpstr>Что художник не взял бы с собой на пленэр: этюдник, пюпитр, мастихин, соус?</vt:lpstr>
      <vt:lpstr>Пюпитр</vt:lpstr>
      <vt:lpstr>Как называются цветные карандаши без оправы, изготовленные из красочного порошка путём смешивания его с клеящим веществом?</vt:lpstr>
      <vt:lpstr>Пастель</vt:lpstr>
      <vt:lpstr>Как называются цвета, являющиеся в любом цветовом круге противолежащими и дающие при смешивании ахроматический цвет?” </vt:lpstr>
      <vt:lpstr>Дополнительные</vt:lpstr>
      <vt:lpstr>Фрагмент картины какого художника вы видите?</vt:lpstr>
      <vt:lpstr>На слайде представлен фрагмент картины Ивана Николаевича Крамского “Неизвестная”</vt:lpstr>
      <vt:lpstr>Надменный, дурной, нежный, светлый, пастельный, теплый, холодный </vt:lpstr>
      <vt:lpstr>Тон</vt:lpstr>
      <vt:lpstr>Психологический, вылитый, словесный, групповой, парадный, скульптурный </vt:lpstr>
      <vt:lpstr>Портрет Саврасов Валентин Александрович</vt:lpstr>
      <vt:lpstr>Станковая, книжная, газетно-журнальная, компьютерная </vt:lpstr>
      <vt:lpstr>Графика</vt:lpstr>
      <vt:lpstr>Грунтовая, автомобильная, засохшая, масляная, акриловая, гуашевая, акварельная </vt:lpstr>
      <vt:lpstr>Краски</vt:lpstr>
      <vt:lpstr>Живая, немая, заключительная, известная, ценная</vt:lpstr>
      <vt:lpstr>Картина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Юзер</dc:creator>
  <cp:lastModifiedBy>Юзер</cp:lastModifiedBy>
  <cp:revision>38</cp:revision>
  <dcterms:created xsi:type="dcterms:W3CDTF">2023-09-02T04:41:16Z</dcterms:created>
  <dcterms:modified xsi:type="dcterms:W3CDTF">2023-09-03T06:39:13Z</dcterms:modified>
</cp:coreProperties>
</file>