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9" r:id="rId2"/>
    <p:sldId id="260" r:id="rId3"/>
    <p:sldId id="261" r:id="rId4"/>
    <p:sldId id="268" r:id="rId5"/>
    <p:sldId id="270" r:id="rId6"/>
    <p:sldId id="269" r:id="rId7"/>
    <p:sldId id="273" r:id="rId8"/>
    <p:sldId id="274" r:id="rId9"/>
    <p:sldId id="262" r:id="rId10"/>
    <p:sldId id="275" r:id="rId11"/>
    <p:sldId id="276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00000"/>
    <a:srgbClr val="990000"/>
    <a:srgbClr val="6633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4FB08-EB40-4974-9457-44C29CEF7F57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A975B-1989-4A83-A04F-CAC394A4B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5CBE2-F783-4CE2-84E5-4F07E957FA37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03F45-7EE1-4065-8101-5122B8479D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C3798-8413-4CAD-97B4-5A9BFDD4AC44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5F2FF-CEB6-4DC6-AC42-E6FD0F613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37446-2C99-4AFF-93BC-45493E380D8D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AB099-034C-4452-8BA4-FA94E6D0A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B041F-B7D7-424F-891F-68904500E830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DDBAA-B580-42EC-BF99-9EF4B8B02A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08FE5-20A5-4538-AA09-73C7E6CBE636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7E2E1-A1BF-4C7C-B7B5-4211C06C4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C8532-1683-4AE3-8634-3D51BC5DA761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8CF5-2F07-452E-B10B-57AEE8E67B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D5950-DE9D-4D60-85C6-590E0E282CCB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B18B8-643A-4941-80A9-C7FECEF31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51D7E-F73F-4BAB-9688-297AF649DF78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DB02A-76E9-4B26-BED7-A0AC9A852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A9599-35C6-45BA-9FC9-E5DED71FD2CE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4C59176A-3FA0-4433-8715-AF8CAA155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4030643B-177D-44B9-8999-04BCE85C449C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E6513-6BC2-4676-868D-6190313D9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5A2EC69-2F8A-4199-9BD6-5C4D53DC5BAB}" type="datetimeFigureOut">
              <a:rPr lang="ru-RU" smtClean="0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096C69A-603F-4EFC-9F6B-DFE29133B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5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17" Type="http://schemas.microsoft.com/office/2007/relationships/hdphoto" Target="../media/hdphoto17.wdp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5" Type="http://schemas.microsoft.com/office/2007/relationships/hdphoto" Target="../media/hdphoto16.wdp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8.wdp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385" y="1935836"/>
            <a:ext cx="35283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Тема урока: </a:t>
            </a:r>
          </a:p>
          <a:p>
            <a:pPr>
              <a:defRPr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427984" y="5969410"/>
            <a:ext cx="1727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Абакан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2014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eaLnBrk="1" hangingPunct="1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313" y="386081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Государственное образовательное учреждение</a:t>
            </a:r>
          </a:p>
          <a:p>
            <a:pPr algn="ctr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Начального профессионального образования</a:t>
            </a:r>
          </a:p>
          <a:p>
            <a:pPr algn="ctr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Профессиональное училище № 6</a:t>
            </a:r>
          </a:p>
          <a:p>
            <a:pPr algn="ctr">
              <a:defRPr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ranklin Gothic Book"/>
              <a:ea typeface="SimSun-ExtB" pitchFamily="49" charset="-122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473984" y="3009146"/>
            <a:ext cx="82991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КЛАДКА УГЛА ТОЛЩИНОЙ В 2,0 КИРПИЧА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ОДНОРЯДНОЙ СИСТЕМЕ ПЕРЕВЯЗКИ</a:t>
            </a:r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8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Boo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3182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8" y="4690223"/>
            <a:ext cx="2540714" cy="195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7735"/>
            <a:ext cx="690509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Продолжить составление инструкционной карты</a:t>
            </a:r>
          </a:p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по предложенной схеме</a:t>
            </a:r>
            <a:endParaRPr lang="ru-RU" b="1" cap="all" dirty="0">
              <a:ln/>
              <a:solidFill>
                <a:srgbClr val="FFCC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12026"/>
              </p:ext>
            </p:extLst>
          </p:nvPr>
        </p:nvGraphicFramePr>
        <p:xfrm>
          <a:off x="323528" y="1124744"/>
          <a:ext cx="8208912" cy="507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72208"/>
                <a:gridCol w="2520280"/>
                <a:gridCol w="1368152"/>
              </a:tblGrid>
              <a:tr h="8078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5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332" y="420188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Проверить </a:t>
            </a:r>
            <a:r>
              <a:rPr lang="ru-RU" sz="1400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правильность кладки</a:t>
            </a:r>
            <a:endParaRPr lang="ru-RU" sz="1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66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Выложить </a:t>
            </a:r>
            <a:r>
              <a:rPr lang="ru-RU" sz="1400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ряд, как первый</a:t>
            </a:r>
            <a:endParaRPr lang="ru-RU" sz="1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901" y="1196752"/>
            <a:ext cx="2268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Проверить </a:t>
            </a:r>
            <a:r>
              <a:rPr lang="ru-RU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правильность кладки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858" y="3410416"/>
            <a:ext cx="2186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Выложить </a:t>
            </a:r>
            <a:r>
              <a:rPr lang="ru-RU" sz="1400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ряд как второй </a:t>
            </a:r>
            <a:endParaRPr lang="ru-RU" sz="1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716" y="267175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Проверить </a:t>
            </a:r>
            <a:r>
              <a:rPr lang="ru-RU" sz="1400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правильность кладки</a:t>
            </a:r>
            <a:endParaRPr lang="ru-RU" sz="1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332" y="494055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Следующие </a:t>
            </a:r>
            <a:r>
              <a:rPr lang="ru-RU" sz="1200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ряды укладывают по схемам</a:t>
            </a:r>
            <a:endParaRPr lang="ru-RU" sz="12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332" y="5588495"/>
            <a:ext cx="23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Схема </a:t>
            </a:r>
            <a:r>
              <a:rPr lang="ru-RU" sz="1200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 отклонений при кладке прямых углов </a:t>
            </a:r>
            <a:endParaRPr lang="ru-RU" sz="12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2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" pitchFamily="18" charset="0"/>
              </a:rPr>
              <a:t>Внимание!</a:t>
            </a:r>
            <a:endParaRPr lang="ru-RU" sz="4000" b="1" cap="all" dirty="0">
              <a:ln/>
              <a:solidFill>
                <a:srgbClr val="FFCC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no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367" y="1412776"/>
            <a:ext cx="7992888" cy="2308324"/>
          </a:xfrm>
          <a:prstGeom prst="rect">
            <a:avLst/>
          </a:prstGeom>
          <a:ln/>
          <a:effectLst>
            <a:glow rad="63500">
              <a:schemeClr val="accent6">
                <a:tint val="30000"/>
                <a:shade val="95000"/>
                <a:satMod val="300000"/>
                <a:alpha val="5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no Pro" pitchFamily="18" charset="0"/>
              </a:rPr>
              <a:t>Допустимые отклонения поверхностей и углов от вертикали не более 10 мм на один этаж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992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36" y="4221088"/>
            <a:ext cx="3539752" cy="24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80676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Спасибо за внимание 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221" y="2714620"/>
            <a:ext cx="884177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Arial" pitchFamily="34" charset="0"/>
              </a:rPr>
              <a:t>Творческих вам успехов!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9188" y="5072063"/>
            <a:ext cx="33956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Автор презентации:</a:t>
            </a: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Мастер п/о Л. В. Углева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282124"/>
            <a:ext cx="18254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2011-2012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учебный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4"/>
          <p:cNvSpPr>
            <a:spLocks noChangeArrowheads="1"/>
          </p:cNvSpPr>
          <p:nvPr/>
        </p:nvSpPr>
        <p:spPr bwMode="auto">
          <a:xfrm>
            <a:off x="200299" y="341896"/>
            <a:ext cx="8964488" cy="562630"/>
          </a:xfrm>
          <a:prstGeom prst="pi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/>
            <a:r>
              <a:rPr lang="ru-RU" sz="2000" b="1" i="1" cap="all" dirty="0">
                <a:ln/>
                <a:solidFill>
                  <a:srgbClr val="99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Arial" charset="0"/>
              </a:rPr>
              <a:t>Цель урока :</a:t>
            </a:r>
            <a:r>
              <a:rPr lang="ru-RU" sz="2000" b="1" cap="all" dirty="0">
                <a:ln/>
                <a:solidFill>
                  <a:srgbClr val="99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Arial" charset="0"/>
              </a:rPr>
              <a:t> </a:t>
            </a:r>
            <a:r>
              <a:rPr lang="ru-RU" sz="2000" b="1" cap="all" dirty="0" smtClean="0">
                <a:ln/>
                <a:solidFill>
                  <a:srgbClr val="99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Arial" charset="0"/>
              </a:rPr>
              <a:t>  убедить </a:t>
            </a:r>
            <a:r>
              <a:rPr lang="ru-RU" sz="2000" b="1" cap="all" dirty="0">
                <a:ln/>
                <a:solidFill>
                  <a:srgbClr val="99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Arial" charset="0"/>
              </a:rPr>
              <a:t>себя в том, что</a:t>
            </a:r>
            <a:r>
              <a:rPr lang="ru-RU" sz="2000" b="1" cap="all" dirty="0" smtClean="0">
                <a:ln/>
                <a:solidFill>
                  <a:srgbClr val="99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  <a:cs typeface="Arial" charset="0"/>
              </a:rPr>
              <a:t>: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454" y="1328534"/>
            <a:ext cx="1706824" cy="519351"/>
          </a:xfrm>
          <a:prstGeom prst="pi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kumimoji="0" lang="ru-RU" sz="1800" b="1" i="0" u="none" strike="noStrike" cap="all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знаю: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7286" y="1255657"/>
            <a:ext cx="1810514" cy="519351"/>
          </a:xfrm>
          <a:prstGeom prst="pi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kumimoji="0" lang="ru-RU" sz="1800" b="1" i="0" u="none" strike="noStrike" cap="all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 умею: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00243" y="1214228"/>
            <a:ext cx="1676439" cy="519351"/>
          </a:xfrm>
          <a:prstGeom prst="pi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kumimoji="0" lang="ru-RU" sz="1800" b="1" i="0" u="none" strike="noStrike" cap="all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могу: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299" y="2204863"/>
            <a:ext cx="2691956" cy="4191917"/>
          </a:xfrm>
          <a:prstGeom prst="rect">
            <a:avLst/>
          </a:prstGeom>
          <a:effectLst>
            <a:glow rad="70000">
              <a:schemeClr val="accent5">
                <a:tint val="30000"/>
                <a:shade val="95000"/>
                <a:satMod val="300000"/>
                <a:alpha val="50000"/>
              </a:schemeClr>
            </a:glo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1.Что такое технология кладки.</a:t>
            </a:r>
          </a:p>
          <a:p>
            <a:pPr lvl="0" algn="ctr">
              <a:lnSpc>
                <a:spcPct val="115000"/>
              </a:lnSpc>
            </a:pPr>
            <a:endParaRPr kumimoji="0" lang="ru-RU" sz="1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2.Способы и приёмы кладки кирпича на стене.</a:t>
            </a: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3.Где применяются кирпичная кладка. </a:t>
            </a:r>
          </a:p>
          <a:p>
            <a:pPr lvl="0" algn="ctr">
              <a:lnSpc>
                <a:spcPct val="115000"/>
              </a:lnSpc>
            </a:pPr>
            <a:endParaRPr kumimoji="0" lang="ru-RU" sz="1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4.Особенности кладки конструкций стен.</a:t>
            </a:r>
            <a:endParaRPr kumimoji="0" lang="ru-RU" sz="1800" b="1" i="0" u="none" strike="noStrike" normalizeH="0" baseline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2961" y="2204864"/>
            <a:ext cx="2995223" cy="4510466"/>
          </a:xfrm>
          <a:prstGeom prst="rect">
            <a:avLst/>
          </a:prstGeom>
          <a:effectLst>
            <a:glow rad="70000">
              <a:schemeClr val="accent5">
                <a:tint val="30000"/>
                <a:shade val="95000"/>
                <a:satMod val="300000"/>
                <a:alpha val="50000"/>
              </a:schemeClr>
            </a:glo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1.Выполнять технологический</a:t>
            </a:r>
            <a:r>
              <a:rPr kumimoji="0" lang="ru-RU" sz="1800" b="1" i="0" u="none" strike="noStrike" normalizeH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</a:t>
            </a: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кладки стен.</a:t>
            </a:r>
          </a:p>
          <a:p>
            <a:pPr lvl="0" algn="ctr">
              <a:lnSpc>
                <a:spcPct val="115000"/>
              </a:lnSpc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Работать с соблюдением правил техники безопасности.</a:t>
            </a:r>
          </a:p>
          <a:p>
            <a:pPr lvl="0" algn="ctr">
              <a:lnSpc>
                <a:spcPct val="115000"/>
              </a:lnSpc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Находить необходимую информацию в различных источниках.</a:t>
            </a:r>
          </a:p>
          <a:p>
            <a:pPr lvl="0" algn="ctr">
              <a:lnSpc>
                <a:spcPct val="115000"/>
              </a:lnSpc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Работать в группе.</a:t>
            </a: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204864"/>
            <a:ext cx="2448273" cy="3873368"/>
          </a:xfrm>
          <a:prstGeom prst="rect">
            <a:avLst/>
          </a:prstGeom>
          <a:effectLst>
            <a:glow rad="70000">
              <a:schemeClr val="accent5">
                <a:tint val="30000"/>
                <a:shade val="95000"/>
                <a:satMod val="300000"/>
                <a:alpha val="50000"/>
              </a:schemeClr>
            </a:glo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1.Применить полученные знания и умения для выполнения кирпичной кладки конструкций стен любой сложности.</a:t>
            </a:r>
          </a:p>
          <a:p>
            <a:pPr lvl="0" algn="ctr">
              <a:lnSpc>
                <a:spcPct val="115000"/>
              </a:lnSpc>
            </a:pP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kumimoji="0" lang="ru-RU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Выступать  на уроке по заданной теме.</a:t>
            </a:r>
            <a:endParaRPr kumimoji="0" lang="ru-RU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7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" y="18379"/>
            <a:ext cx="1151212" cy="1310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" b="100000" l="0" r="9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11" y="4778694"/>
            <a:ext cx="1154389" cy="2070787"/>
          </a:xfrm>
          <a:prstGeom prst="rect">
            <a:avLst/>
          </a:prstGeom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42938" y="764064"/>
            <a:ext cx="8286750" cy="3813810"/>
          </a:xfrm>
          <a:prstGeom prst="round2DiagRect">
            <a:avLst/>
          </a:prstGeom>
          <a:ln>
            <a:headEnd/>
            <a:tailEnd/>
          </a:ln>
          <a:scene3d>
            <a:camera prst="perspectiveRight"/>
            <a:lightRig rig="harsh" dir="t">
              <a:rot lat="6000000" lon="6000000" rev="0"/>
            </a:lightRig>
          </a:scene3d>
          <a:sp3d contourW="10000" prstMaterial="metal">
            <a:bevelT w="20000" h="9000" prst="relaxedInset"/>
            <a:contourClr>
              <a:schemeClr val="accent6">
                <a:shade val="30000"/>
                <a:satMod val="2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“Знания </a:t>
            </a: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– это 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  только  </a:t>
            </a: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тогда 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  знания</a:t>
            </a: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  когда  они </a:t>
            </a: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приобретены</a:t>
            </a:r>
          </a:p>
          <a:p>
            <a:pPr algn="ctr" eaLnBrk="0" hangingPunct="0">
              <a:defRPr/>
            </a:pP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 усилиями 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 твоего  </a:t>
            </a: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мозга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,      а   не   твоей   </a:t>
            </a:r>
            <a:r>
              <a:rPr lang="ru-RU" sz="4000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памяти</a:t>
            </a:r>
            <a:r>
              <a:rPr lang="ru-RU" sz="4000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glow rad="127000">
                    <a:schemeClr val="accent6">
                      <a:lumMod val="9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Smbd" pitchFamily="18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4000" b="1" cap="all" spc="50" dirty="0">
              <a:ln w="11430"/>
              <a:solidFill>
                <a:schemeClr val="accent6">
                  <a:lumMod val="25000"/>
                </a:schemeClr>
              </a:solidFill>
              <a:effectLst>
                <a:glow rad="127000">
                  <a:schemeClr val="accent6">
                    <a:lumMod val="9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Smbd" pitchFamily="18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b="1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Л.Н. Толстой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" b="100000" l="27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4798" cy="1497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7"/>
            <a:ext cx="4927250" cy="649188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 НА ВОПРОС</a:t>
            </a:r>
            <a:endParaRPr lang="ru-RU" sz="2400" b="1" spc="50" dirty="0">
              <a:ln w="11430"/>
              <a:solidFill>
                <a:schemeClr val="accent6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 descr="BS0119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1" y="27703"/>
            <a:ext cx="1390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90403"/>
              </p:ext>
            </p:extLst>
          </p:nvPr>
        </p:nvGraphicFramePr>
        <p:xfrm>
          <a:off x="448700" y="1268760"/>
          <a:ext cx="8389493" cy="527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9493"/>
              </a:tblGrid>
              <a:tr h="659045">
                <a:tc>
                  <a:txBody>
                    <a:bodyPr/>
                    <a:lstStyle/>
                    <a:p>
                      <a:pPr algn="ctr"/>
                      <a:endParaRPr lang="ru-RU" cap="all" baseline="0" dirty="0"/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lvl="0"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9045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6874" y="1305634"/>
            <a:ext cx="465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spc="50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неполномерного </a:t>
            </a:r>
            <a:r>
              <a:rPr lang="ru-RU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кирпича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61274" y="20608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каменная кладка - </a:t>
            </a:r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263" y="2663861"/>
            <a:ext cx="669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каменщика перед началом кладки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772" y="3284984"/>
            <a:ext cx="816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укладки кирпича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5403" y="3957378"/>
            <a:ext cx="303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cap="all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перевязки…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0379" y="4653135"/>
            <a:ext cx="755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чередования тычковых и </a:t>
            </a:r>
            <a:r>
              <a:rPr lang="ru-RU" b="1" cap="all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ложковых</a:t>
            </a:r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рядов…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95707" y="5300801"/>
            <a:ext cx="428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стандартного </a:t>
            </a:r>
            <a:r>
              <a:rPr lang="ru-RU" b="1" cap="all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кирпича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5971697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 кирпича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7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7"/>
            <a:ext cx="4927250" cy="649188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ОТВЕТЬ НА ВОПРОС</a:t>
            </a:r>
            <a:endParaRPr lang="ru-RU" sz="2400" b="1" spc="50" dirty="0">
              <a:ln w="11430"/>
              <a:solidFill>
                <a:schemeClr val="accent6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 descr="BS0119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1" y="27703"/>
            <a:ext cx="1390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66304"/>
              </p:ext>
            </p:extLst>
          </p:nvPr>
        </p:nvGraphicFramePr>
        <p:xfrm>
          <a:off x="448700" y="1268760"/>
          <a:ext cx="8389493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493"/>
              </a:tblGrid>
              <a:tr h="659045">
                <a:tc>
                  <a:txBody>
                    <a:bodyPr/>
                    <a:lstStyle/>
                    <a:p>
                      <a:pPr algn="ctr"/>
                      <a:endParaRPr lang="ru-RU" cap="all" baseline="0" dirty="0"/>
                    </a:p>
                  </a:txBody>
                  <a:tcPr/>
                </a:tc>
              </a:tr>
              <a:tr h="1069147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42150">
                <a:tc>
                  <a:txBody>
                    <a:bodyPr/>
                    <a:lstStyle/>
                    <a:p>
                      <a:pPr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pPr lvl="0" algn="ctr"/>
                      <a:endParaRPr lang="ru-RU" b="1" cap="all" baseline="0" dirty="0">
                        <a:solidFill>
                          <a:schemeClr val="accent6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167" y="1313410"/>
            <a:ext cx="835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spc="50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Приспособление для проверки горизонтальности кладки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0608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Поперечные швы в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СМЕЖНЫХ РЯДАХ СДВИНУТЫ ОТНОСИТЕЛЬНО ДРУГ ДРУГА НА…</a:t>
            </a:r>
            <a:endParaRPr lang="ru-RU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772" y="3887047"/>
            <a:ext cx="816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ОДНОРЯДНОЙ СИСТЕМЕ ПЕРЕВЯЗКИ ШВОВ КЛАДКУ НАЧИНАЮТ С КАКОГО РЯДА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5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97152"/>
            <a:ext cx="3345844" cy="22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71600" y="30689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ПРОДОЛЬНЫЕ швы в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СМЕЖНЫХ РЯДАХ СДВИНУТЫ ОТНОСИТЕЛЬНО ДРУГ ДРУГА НА…</a:t>
            </a:r>
            <a:endParaRPr lang="ru-RU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4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0" y="116632"/>
            <a:ext cx="9144000" cy="908864"/>
          </a:xfrm>
          <a:prstGeom prst="round2DiagRect">
            <a:avLst>
              <a:gd name="adj1" fmla="val 50000"/>
              <a:gd name="adj2" fmla="val 50000"/>
            </a:avLst>
          </a:prstGeo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ИНСТРУКЦИОННАЯ </a:t>
            </a: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угла по однорядной системе </a:t>
            </a: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перевязки швов (</a:t>
            </a:r>
            <a:r>
              <a:rPr lang="ru-RU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2,0 кирпича)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11747"/>
              </p:ext>
            </p:extLst>
          </p:nvPr>
        </p:nvGraphicFramePr>
        <p:xfrm>
          <a:off x="323528" y="1216442"/>
          <a:ext cx="8496944" cy="4998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40"/>
                <a:gridCol w="1249601"/>
                <a:gridCol w="3281596"/>
                <a:gridCol w="1805507"/>
              </a:tblGrid>
              <a:tr h="0"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cap="all" dirty="0" smtClean="0">
                        <a:effectLst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cap="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Последовательность</a:t>
                      </a:r>
                      <a:r>
                        <a:rPr lang="ru-RU" sz="800" cap="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выполнения</a:t>
                      </a:r>
                      <a:r>
                        <a:rPr lang="ru-RU" sz="1200" cap="all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cap="all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Эскиз 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cap="all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Инструктивные </a:t>
                      </a:r>
                      <a:r>
                        <a:rPr lang="ru-RU" sz="1000" cap="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указания и ТУ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Технологическая 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последовательность </a:t>
                      </a:r>
                      <a:endParaRPr lang="ru-RU" sz="1000" cap="all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cap="all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Оборудование 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cap="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инструменты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4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 smtClean="0"/>
                    </a:p>
                    <a:p>
                      <a:pPr marL="444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 smtClean="0"/>
                    </a:p>
                    <a:p>
                      <a:pPr marL="444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 smtClean="0"/>
                    </a:p>
                    <a:p>
                      <a:pPr marL="444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 smtClean="0"/>
                    </a:p>
                    <a:p>
                      <a:pPr marL="444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 smtClean="0"/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2-5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000" l="156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45" y="2886067"/>
            <a:ext cx="1406475" cy="109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2060975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емкость насыпать три части песка, одну часть цемента, добавить воды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2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62" y="2556126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50104" y="2072439"/>
            <a:ext cx="1735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Растворная лопата. </a:t>
            </a:r>
            <a:endParaRPr lang="ru-RU" dirty="0" smtClean="0"/>
          </a:p>
          <a:p>
            <a:pPr algn="ctr"/>
            <a:r>
              <a:rPr lang="ru-RU" dirty="0" smtClean="0"/>
              <a:t>Растворный </a:t>
            </a:r>
            <a:r>
              <a:rPr lang="ru-RU" dirty="0"/>
              <a:t>ящик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4028" y="3995374"/>
            <a:ext cx="246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2. Установить порядовки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60645" y="4056929"/>
            <a:ext cx="3360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Порядовки </a:t>
            </a:r>
            <a:r>
              <a:rPr lang="ru-RU" dirty="0"/>
              <a:t>установить по отвесу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27174" y="3887652"/>
            <a:ext cx="198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Металлические порядовки, </a:t>
            </a:r>
            <a:endParaRPr lang="ru-RU" dirty="0" smtClean="0"/>
          </a:p>
          <a:p>
            <a:pPr algn="ctr"/>
            <a:r>
              <a:rPr lang="ru-RU" dirty="0" smtClean="0"/>
              <a:t>шнур-причалка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1" y="4011661"/>
            <a:ext cx="870220" cy="188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91" y="4703260"/>
            <a:ext cx="1643841" cy="164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53" y="2043328"/>
            <a:ext cx="1116856" cy="111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2210" y="2065964"/>
            <a:ext cx="248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1. Приготовить раствор </a:t>
            </a:r>
            <a:r>
              <a:rPr lang="ru-RU" sz="2000" dirty="0" smtClean="0"/>
              <a:t>М50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98667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3649">
            <a:off x="6811649" y="4698899"/>
            <a:ext cx="916584" cy="9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14" y="1886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414" y="557972"/>
            <a:ext cx="343318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spc="50" dirty="0">
                <a:ln w="11430"/>
                <a:solidFill>
                  <a:srgbClr val="FFCC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Выложить первый ряд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6311" y="4581128"/>
            <a:ext cx="495105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 Промежуток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образующийся между </a:t>
            </a:r>
            <a:r>
              <a:rPr lang="ru-RU" b="1" cap="all" dirty="0" err="1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трехчетвертками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тычковыми кирпичами, заполняют четвертками. </a:t>
            </a:r>
          </a:p>
        </p:txBody>
      </p:sp>
      <p:pic>
        <p:nvPicPr>
          <p:cNvPr id="1027" name="Picture 3" descr="Кладка углов для стен толщиной 510 мм - 1ряд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50881" y="2197538"/>
            <a:ext cx="6168744" cy="445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" y="2142119"/>
            <a:ext cx="465271" cy="73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240" y="1528974"/>
            <a:ext cx="474319" cy="75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9" y="3680994"/>
            <a:ext cx="499410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8" y="3680994"/>
            <a:ext cx="499410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729" y="3289741"/>
            <a:ext cx="499410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9" y="2598337"/>
            <a:ext cx="499410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400" y="2790331"/>
            <a:ext cx="499410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990" y="2247808"/>
            <a:ext cx="499410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4370" y="202717"/>
            <a:ext cx="48629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Прямые углы выкладывают с применением неполномерных кирпичей – </a:t>
            </a:r>
            <a:r>
              <a:rPr lang="ru-RU" b="1" cap="all" dirty="0" err="1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трехчетверток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четверток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3732" y="1667799"/>
            <a:ext cx="458834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Прямые 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углы стен начинают с укладки двух </a:t>
            </a:r>
            <a:r>
              <a:rPr lang="ru-RU" b="1" cap="all" dirty="0" err="1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трехчетверток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тычковом ряду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6409" y="3147903"/>
            <a:ext cx="486299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Наружную и внутреннюю версту обеих стен выкладывают из кирпичей, уложенных тычками. 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9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EB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EC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F4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6" presetClass="emph" presetSubtype="0" decel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 build="allAtOnce"/>
      <p:bldP spid="12" grpId="0" build="allAtOnce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825" y="164960"/>
            <a:ext cx="484017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spc="50" dirty="0">
                <a:ln w="11430"/>
                <a:solidFill>
                  <a:srgbClr val="FFCC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Проверить правильность кладки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102" y="147990"/>
            <a:ext cx="31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23" y="701988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12976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21" y="928869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3" y="3212976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21" y="5013176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7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96" y="4941168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6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76" b="100000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43" y="2334005"/>
            <a:ext cx="1903224" cy="2311058"/>
          </a:xfrm>
          <a:prstGeom prst="rect">
            <a:avLst/>
          </a:prstGeom>
          <a:noFill/>
          <a:ln>
            <a:noFill/>
          </a:ln>
          <a:effectLst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9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2643188" y="1428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050" name="Picture 2" descr="Кладка углов для стен толщиной 510 мм - 2ряд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4842" y="1817129"/>
            <a:ext cx="498516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9831" y="332656"/>
            <a:ext cx="33691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spc="50" dirty="0">
                <a:ln w="11430"/>
                <a:solidFill>
                  <a:srgbClr val="FFCC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Выложить второй ряд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7" y="1436914"/>
            <a:ext cx="936103" cy="35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4" y="1461406"/>
            <a:ext cx="936103" cy="3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013" y="1728189"/>
            <a:ext cx="936105" cy="3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7313" y="1963452"/>
            <a:ext cx="838274" cy="4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563" y="2548293"/>
            <a:ext cx="704107" cy="3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476" y="3357939"/>
            <a:ext cx="915180" cy="3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7372" y="1966297"/>
            <a:ext cx="838274" cy="4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740" y="4258038"/>
            <a:ext cx="885015" cy="3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9322" y="2834938"/>
            <a:ext cx="838274" cy="4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9322" y="3673212"/>
            <a:ext cx="838274" cy="4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7066" y="4363742"/>
            <a:ext cx="542786" cy="4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0638" y="1782449"/>
            <a:ext cx="838274" cy="4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1439" y="2250499"/>
            <a:ext cx="838274" cy="3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7727" y="2636912"/>
            <a:ext cx="838274" cy="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894" y="3058505"/>
            <a:ext cx="838274" cy="42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1894" y="3460224"/>
            <a:ext cx="838274" cy="44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0638" y="3918468"/>
            <a:ext cx="838274" cy="40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0638" y="4304213"/>
            <a:ext cx="838274" cy="40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6159" y="4712119"/>
            <a:ext cx="838274" cy="15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66962" y="2646560"/>
            <a:ext cx="507614" cy="40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769748"/>
            <a:ext cx="443553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наружная 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верста по обе стороны угла укладывается ложками.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8958" y="2204181"/>
            <a:ext cx="410068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Внутренняя 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верста второго ряда укладывается ложками.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854356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3. Забутку </a:t>
            </a:r>
            <a:r>
              <a:rPr lang="ru-RU" b="1" cap="all" dirty="0">
                <a:ln/>
                <a:solidFill>
                  <a:srgbClr val="FFCC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 втором ряду всегда выполняют тычками.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8970" y="6110305"/>
            <a:ext cx="224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Растворная лопата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6109914"/>
            <a:ext cx="98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Кельма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67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89" y="5094516"/>
            <a:ext cx="813859" cy="8138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100000" l="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50" y="4933472"/>
            <a:ext cx="1135946" cy="1135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8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815</TotalTime>
  <Words>473</Words>
  <Application>Microsoft Office PowerPoint</Application>
  <PresentationFormat>Экран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60</cp:revision>
  <dcterms:created xsi:type="dcterms:W3CDTF">2010-01-09T19:26:25Z</dcterms:created>
  <dcterms:modified xsi:type="dcterms:W3CDTF">2015-11-13T03:35:14Z</dcterms:modified>
</cp:coreProperties>
</file>