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80" r:id="rId4"/>
    <p:sldId id="281" r:id="rId5"/>
    <p:sldId id="282" r:id="rId6"/>
    <p:sldId id="257" r:id="rId7"/>
    <p:sldId id="283" r:id="rId8"/>
    <p:sldId id="285" r:id="rId9"/>
    <p:sldId id="286" r:id="rId10"/>
    <p:sldId id="284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0BB"/>
    <a:srgbClr val="B3D3EA"/>
    <a:srgbClr val="1984CC"/>
    <a:srgbClr val="03136A"/>
    <a:srgbClr val="35759D"/>
    <a:srgbClr val="35B19D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32" autoAdjust="0"/>
    <p:restoredTop sz="95596" autoAdjust="0"/>
  </p:normalViewPr>
  <p:slideViewPr>
    <p:cSldViewPr>
      <p:cViewPr varScale="1">
        <p:scale>
          <a:sx n="82" d="100"/>
          <a:sy n="82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D0DE7D1-61F8-4C15-8922-702E177BF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D2CD8-E65B-433D-A950-C4149330801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5D2CD8-E65B-433D-A950-C4149330801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2F685-42FB-43B0-8573-0936B88BA1F1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0" y="990600"/>
            <a:ext cx="3886200" cy="704850"/>
          </a:xfrm>
          <a:effectLst/>
        </p:spPr>
        <p:txBody>
          <a:bodyPr/>
          <a:lstStyle>
            <a:lvl1pPr algn="ct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1981200"/>
            <a:ext cx="38862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2213" y="152400"/>
            <a:ext cx="2014537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5891213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152400"/>
            <a:ext cx="805815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5240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5240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571604" y="4929198"/>
            <a:ext cx="7572396" cy="1500198"/>
          </a:xfrm>
          <a:prstGeom prst="rect">
            <a:avLst/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786050" y="3571876"/>
            <a:ext cx="6029338" cy="2062172"/>
          </a:xfrm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«Формирование лидерских и организаторских</a:t>
            </a:r>
            <a:b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 качеств у подростков посредством развития</a:t>
            </a:r>
            <a:b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</a:rPr>
              <a:t>ученического самоуправления в школе»</a:t>
            </a:r>
            <a:endParaRPr lang="ru-RU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86050" y="5672158"/>
            <a:ext cx="6029338" cy="685800"/>
          </a:xfrm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Подготовила </a:t>
            </a:r>
            <a:r>
              <a:rPr lang="ru-RU" sz="1400" dirty="0" err="1" smtClean="0">
                <a:solidFill>
                  <a:schemeClr val="tx1">
                    <a:lumMod val="50000"/>
                  </a:schemeClr>
                </a:solidFill>
              </a:rPr>
              <a:t>Рулева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50000"/>
                  </a:schemeClr>
                </a:solidFill>
              </a:rPr>
              <a:t>Элия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tx1">
                    <a:lumMod val="50000"/>
                  </a:schemeClr>
                </a:solidFill>
              </a:rPr>
              <a:t>Халитовна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учитель начальных классов</a:t>
            </a: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первой квалификационной категории</a:t>
            </a:r>
          </a:p>
          <a:p>
            <a:pPr algn="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01052" cy="1062022"/>
          </a:xfrm>
        </p:spPr>
        <p:txBody>
          <a:bodyPr/>
          <a:lstStyle/>
          <a:p>
            <a:pPr algn="ctr"/>
            <a:r>
              <a:rPr lang="ru-RU" sz="3600" dirty="0" smtClean="0"/>
              <a:t>Школьная газета«ПРОМЕТЕЙ»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214422"/>
            <a:ext cx="7315200" cy="4500578"/>
          </a:xfrm>
        </p:spPr>
        <p:txBody>
          <a:bodyPr/>
          <a:lstStyle/>
          <a:p>
            <a:endParaRPr lang="ru-RU" sz="2400" dirty="0"/>
          </a:p>
        </p:txBody>
      </p:sp>
      <p:pic>
        <p:nvPicPr>
          <p:cNvPr id="1026" name="Picture 2" descr="http://www.s1pokrov.edusite.ru/images/p34_vstav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64386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857232"/>
            <a:ext cx="7315200" cy="4857768"/>
          </a:xfrm>
        </p:spPr>
        <p:txBody>
          <a:bodyPr/>
          <a:lstStyle/>
          <a:p>
            <a:r>
              <a:rPr lang="ru-RU" sz="2000" b="1" dirty="0" smtClean="0"/>
              <a:t>Цель проекта:</a:t>
            </a:r>
            <a:r>
              <a:rPr lang="ru-RU" sz="2000" dirty="0" smtClean="0"/>
              <a:t> реализация интеллектуально – творческого потенциала школьников в создании газеты.</a:t>
            </a:r>
          </a:p>
          <a:p>
            <a:r>
              <a:rPr lang="ru-RU" sz="2000" b="1" dirty="0" smtClean="0"/>
              <a:t>Задачи:</a:t>
            </a:r>
            <a:r>
              <a:rPr lang="ru-RU" sz="2000" dirty="0" smtClean="0"/>
              <a:t> развитие навыков самостоятельной, исследовательской и творческой деятельности, помощь в профориентации, саморазвитие и самореализации школьников.</a:t>
            </a:r>
          </a:p>
          <a:p>
            <a:r>
              <a:rPr lang="ru-RU" sz="2000" dirty="0" smtClean="0"/>
              <a:t>Реализация </a:t>
            </a:r>
            <a:r>
              <a:rPr lang="ru-RU" sz="2000" dirty="0" smtClean="0"/>
              <a:t>этой работы способствует </a:t>
            </a:r>
            <a:r>
              <a:rPr lang="ru-RU" sz="2000" dirty="0" smtClean="0"/>
              <a:t>социализации учащихся, так как создаются условия для применения ими «гражданских знаний и умений» в повседневной жизни. Школьники учатся соизмерять эти знания и умения со своим характером, стилем поведения и взаимоотношениями с окружающими, давать оценку всех сторон жизни, общества, истории, политики, культуры в соответствии со своими возрастными возможностями.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15300" cy="1347774"/>
          </a:xfrm>
        </p:spPr>
        <p:txBody>
          <a:bodyPr/>
          <a:lstStyle/>
          <a:p>
            <a:r>
              <a:rPr lang="ru-RU" sz="2800" b="1" dirty="0" smtClean="0"/>
              <a:t>Развитие ученического самоуправления при повышении социальной активности в школе позволяет: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Обеспечить нормальную работу всех коллектива в школе, оптимально решать повседневные задачи с учётом интересов учащихся.</a:t>
            </a:r>
          </a:p>
          <a:p>
            <a:r>
              <a:rPr lang="ru-RU" sz="2000" dirty="0" smtClean="0"/>
              <a:t>- Подготовить школьников к будущему выполнению обязанностей по участию в руководстве государственными и общественными делами, то есть обеспечить приобретение каждым знаний, умений и навыков управленческой деятельности. Именно воспитание в деятельности рождает у ребенка такие качества, как ответственность, умение работать в коллективе и уважать чужое мнение, заботу и сопереживание, чувство собственного достоинства.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Новый подход к самоуправлению сегодня предлагает соблюдение принципа: </a:t>
            </a:r>
            <a:r>
              <a:rPr lang="ru-RU" u="sng" dirty="0" smtClean="0"/>
              <a:t>«все, что делается для детей, должно происходить с их участием». </a:t>
            </a:r>
            <a:endParaRPr lang="ru-RU" u="sng" smtClean="0"/>
          </a:p>
          <a:p>
            <a:r>
              <a:rPr lang="ru-RU" smtClean="0"/>
              <a:t>Тогда </a:t>
            </a:r>
            <a:r>
              <a:rPr lang="ru-RU" dirty="0" smtClean="0"/>
              <a:t>дети становятся хозяевами, гражданами, патриотами своей школы, а значит и патриотами своей Родины.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  <a:effectLst>
            <a:outerShdw dist="17961" dir="2700000" algn="ctr" rotWithShape="0">
              <a:schemeClr val="accent5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 dirty="0" smtClean="0"/>
              <a:t>Введение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28794" y="1714488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В настоящее время всё больше усилий приходится прилагать для работы с детьми, нуждающимися в особой педагогической защите. Современные школьники испытывают потребность в освоении новых социальных ролей, но у большинства из них сильно искажено представления о них, однако, чаще всего для этого нет соответствующих условий. Одним из основных условий становления личности является самореализация, но школьники не всегда чётко представляют себе те сферы деятельности, где можно проявить себя, где и как можно самоутвердиться. Каждый ребенок испытывает естественную потребность быть любимым и защищённым, но часто действительность оказывается противоположной. Всё это требует от школы внесения изменений в сложившуюся в последнее время систему воспитательной работы.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0"/>
            <a:ext cx="6934200" cy="715963"/>
          </a:xfrm>
          <a:effectLst>
            <a:outerShdw dist="17961" dir="2700000" algn="ctr" rotWithShape="0">
              <a:schemeClr val="accent5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 smtClean="0"/>
              <a:t>Print master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0"/>
            <a:ext cx="69342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Социально-антропологические исследования и практика убеждает в том, что именно детские общественные организации обладают оптимальными условиями для формирования лидерской позиции подростков. Дух лидерства свойственен природе каждого ребёнка, поэтому руководителю детской организации необходимо владеть современными методами и формами взаимодействия с детьми, работы с коллективом, которые были бы направлены на поддержку и развитие, а не подавление лидерских качеств ребёнка. </a:t>
            </a:r>
          </a:p>
          <a:p>
            <a:r>
              <a:rPr lang="ru-RU" sz="1800" dirty="0" smtClean="0"/>
              <a:t>Невозможно ожидать, а тем более требовать серьезной организаторской работы без соответствующей методической и психологической подготовки, поэтому очень важно правильно организовать работу школы актива. </a:t>
            </a:r>
          </a:p>
          <a:p>
            <a:r>
              <a:rPr lang="ru-RU" sz="1800" dirty="0" smtClean="0"/>
              <a:t>Лидерство не может   быть  без окружающей его среды, а социальная среда определяет положение лидера.                                           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Лидеру присущи следующие психологические качества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524000"/>
            <a:ext cx="7315200" cy="4476768"/>
          </a:xfrm>
        </p:spPr>
        <p:txBody>
          <a:bodyPr/>
          <a:lstStyle/>
          <a:p>
            <a:r>
              <a:rPr lang="ru-RU" sz="2000" dirty="0" smtClean="0"/>
              <a:t>уверенность в себе, </a:t>
            </a:r>
          </a:p>
          <a:p>
            <a:r>
              <a:rPr lang="ru-RU" sz="2000" dirty="0" smtClean="0"/>
              <a:t>острый и гибкий ум,</a:t>
            </a:r>
          </a:p>
          <a:p>
            <a:r>
              <a:rPr lang="ru-RU" sz="2000" dirty="0" smtClean="0"/>
              <a:t> компетентность как доскональное знание своего дела,</a:t>
            </a:r>
          </a:p>
          <a:p>
            <a:r>
              <a:rPr lang="ru-RU" sz="2000" dirty="0" smtClean="0"/>
              <a:t> сильная воля, </a:t>
            </a:r>
          </a:p>
          <a:p>
            <a:r>
              <a:rPr lang="ru-RU" sz="2000" dirty="0" smtClean="0"/>
              <a:t>умение понять особенности психологии людей, орга­низаторские способности. </a:t>
            </a:r>
          </a:p>
          <a:p>
            <a:r>
              <a:rPr lang="ru-RU" sz="2000" dirty="0" smtClean="0"/>
              <a:t>Порой лидером становится человек, и не обладающий перечисленными качествами, и, с другой стороны, человек может иметь данные качества, но не являться лидером. Лидер не только направляет, и ведёт своих последователей, но и хочет вести их за собой, а последователи не просто идут за лидером, но и хотят идти за ним.    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428604"/>
            <a:ext cx="8058176" cy="1714512"/>
          </a:xfrm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dirty="0" smtClean="0"/>
              <a:t>      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Большую роль в развитии лидерских и организаторских качеств 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играет ученическое самоуправление.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 </a:t>
            </a:r>
            <a:r>
              <a:rPr lang="ru-RU" sz="1800" b="1" dirty="0" smtClean="0"/>
              <a:t>Цель ученического самоуправления:</a:t>
            </a:r>
            <a:endParaRPr lang="ru-RU" sz="1800" dirty="0" smtClean="0"/>
          </a:p>
          <a:p>
            <a:r>
              <a:rPr lang="ru-RU" sz="1800" dirty="0" smtClean="0"/>
              <a:t>   </a:t>
            </a:r>
            <a:r>
              <a:rPr lang="ru-RU" sz="1600" dirty="0" smtClean="0"/>
              <a:t>  Сформировать высоконравственную творческую, активную личность на основе приобщения к общечеловеческим ценностям, а также усвоения социальных норм через участие в общественной жизни школы. </a:t>
            </a:r>
          </a:p>
          <a:p>
            <a:pPr>
              <a:buNone/>
            </a:pPr>
            <a:r>
              <a:rPr lang="ru-RU" sz="1800" dirty="0" smtClean="0"/>
              <a:t> </a:t>
            </a:r>
            <a:r>
              <a:rPr lang="ru-RU" sz="1800" b="1" dirty="0" smtClean="0"/>
              <a:t>Задачи ученического самоуправления:</a:t>
            </a:r>
            <a:endParaRPr lang="ru-RU" sz="1800" dirty="0" smtClean="0"/>
          </a:p>
          <a:p>
            <a:r>
              <a:rPr lang="ru-RU" sz="1800" dirty="0" smtClean="0"/>
              <a:t>·         </a:t>
            </a:r>
            <a:r>
              <a:rPr lang="ru-RU" sz="1600" dirty="0" smtClean="0"/>
              <a:t> Становление воспитательной системы через формирование единого общешкольного коллектива.</a:t>
            </a:r>
          </a:p>
          <a:p>
            <a:r>
              <a:rPr lang="ru-RU" sz="1600" dirty="0" smtClean="0"/>
              <a:t>·         Приобщение личности к общечеловеческим ценностям, усвоение личностью социальных норм через участие в общественной жизни школы.</a:t>
            </a:r>
          </a:p>
          <a:p>
            <a:r>
              <a:rPr lang="ru-RU" sz="1600" dirty="0" smtClean="0"/>
              <a:t>·         Создание условий для самовыражения, самоутверждения и реализации каждой личности через предоставление широкого выбора направлений видов деятельности.</a:t>
            </a:r>
          </a:p>
          <a:p>
            <a:r>
              <a:rPr lang="ru-RU" sz="1600" dirty="0" smtClean="0"/>
              <a:t>·         Формирование активной жизненной позиции, развитие творчества и инициативы, лидерских  и организаторских качеств.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17961" dir="2700000" sx="1000" sy="1000" algn="ctr" rotWithShape="0">
              <a:schemeClr val="accent5"/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dirty="0"/>
              <a:t>Slide master</a:t>
            </a:r>
            <a:endParaRPr lang="ru-RU" sz="4000" dirty="0"/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>
          <a:xfrm>
            <a:off x="971550" y="785794"/>
            <a:ext cx="7315200" cy="4929206"/>
          </a:xfrm>
        </p:spPr>
        <p:txBody>
          <a:bodyPr/>
          <a:lstStyle/>
          <a:p>
            <a:r>
              <a:rPr lang="ru-RU" sz="1800" dirty="0" smtClean="0"/>
              <a:t>Ученическое самоуправление - это возможность самим учащимся планировать, организовывать свою деятельность и подводить итоги, участвовать в решении вопросов школьной жизни, проводить мероприятия, которые им интересны. Это возможность продемонстрировать уникальность своей личности, накопить опыт общения, преодоления трудностей, испытать ответственность за свои поступки.</a:t>
            </a:r>
          </a:p>
          <a:p>
            <a:r>
              <a:rPr lang="ru-RU" sz="1800" dirty="0" smtClean="0"/>
              <a:t>          Развитие ученического самоуправления  рассматриваем как часть системы гражданского воспитания, которое стало очень актуально. Задачи гражданского воспитания – это воспитать лидера, научить демократическому общению, умению работать в коллективе, развить творческие способности. Мы хотим, чтобы наши дети понимали запросы и требования общества и через ученическое самоуправление могли реализовать и сопоставить себя с теми требованиями, которые выдвигает общество.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928670"/>
            <a:ext cx="7315200" cy="4786330"/>
          </a:xfrm>
        </p:spPr>
        <p:txBody>
          <a:bodyPr/>
          <a:lstStyle/>
          <a:p>
            <a:r>
              <a:rPr lang="ru-RU" sz="2400" u="sng" dirty="0" smtClean="0"/>
              <a:t>В процессе развития ученического самоуправления проявились тенденции: чем более активно школьник участвует в самоуправлении, тем более высоким оказывается уровень его самостоятельности и ответственности как высших показателей его личностного роста.</a:t>
            </a:r>
            <a:endParaRPr lang="ru-RU" sz="2400" dirty="0" smtClean="0"/>
          </a:p>
          <a:p>
            <a:r>
              <a:rPr lang="ru-RU" sz="2400" dirty="0" smtClean="0"/>
              <a:t>Только ученическое самоуправление может дать ребенку самостоятельное правильное поведение, сформировать негативное отношение к таким отрицательным явлениям как безнравственность, безответственность, неправильный образ жизни.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72490" cy="1204898"/>
          </a:xfrm>
        </p:spPr>
        <p:txBody>
          <a:bodyPr/>
          <a:lstStyle/>
          <a:p>
            <a:pPr algn="ctr"/>
            <a:r>
              <a:rPr lang="ru-RU" sz="3600" dirty="0" smtClean="0"/>
              <a:t>ДЕТСКОЕ ОБЪЕДИНЕНИЕ «СОЛНЫШКО»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Главная цель детского объединения– </a:t>
            </a:r>
          </a:p>
          <a:p>
            <a:pPr>
              <a:buNone/>
            </a:pPr>
            <a:r>
              <a:rPr lang="ru-RU" sz="2000" b="1" dirty="0" smtClean="0"/>
              <a:t>     </a:t>
            </a:r>
            <a:r>
              <a:rPr lang="ru-RU" sz="2000" dirty="0" smtClean="0"/>
              <a:t>развитие социально-активной личности ребенка, способной к самореализации и успешной адаптации в современных условиях жизни, через включения в творческую, общественную деятельность.</a:t>
            </a:r>
          </a:p>
          <a:p>
            <a:pPr>
              <a:buNone/>
            </a:pPr>
            <a:r>
              <a:rPr lang="ru-RU" sz="2000" b="1" dirty="0" smtClean="0"/>
              <a:t>Задачи детского объединения: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r>
              <a:rPr lang="ru-RU" sz="2000" dirty="0" smtClean="0"/>
              <a:t>·        определять уровень организаторских способностей и лидерских качеств детей;</a:t>
            </a:r>
          </a:p>
          <a:p>
            <a:r>
              <a:rPr lang="ru-RU" sz="2000" dirty="0" smtClean="0"/>
              <a:t>·        добиваться активного участия каждого в делах класса, школы, т.е. развитие инициативы творческих способностей у ребят, навыков организации коллектива.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72490" cy="15620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При ученическом самоуправлении  у учащихся, задействованных в данном процессе, развиваются следующие качества, навыки и умения: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928670"/>
            <a:ext cx="7315200" cy="4786330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·        умение повести за собой;</a:t>
            </a:r>
          </a:p>
          <a:p>
            <a:r>
              <a:rPr lang="ru-RU" sz="2000" dirty="0" smtClean="0"/>
              <a:t>·        умение преобразовывать мир;</a:t>
            </a:r>
          </a:p>
          <a:p>
            <a:r>
              <a:rPr lang="ru-RU" sz="2000" dirty="0" smtClean="0"/>
              <a:t>·        самостоятельность;</a:t>
            </a:r>
          </a:p>
          <a:p>
            <a:r>
              <a:rPr lang="ru-RU" sz="2000" dirty="0" smtClean="0"/>
              <a:t>·        дружелюбность;</a:t>
            </a:r>
          </a:p>
          <a:p>
            <a:r>
              <a:rPr lang="ru-RU" sz="2000" dirty="0" smtClean="0"/>
              <a:t>·        инициативность;</a:t>
            </a:r>
          </a:p>
          <a:p>
            <a:r>
              <a:rPr lang="ru-RU" sz="2000" dirty="0" smtClean="0"/>
              <a:t>·        целеустремленность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          Все эти качества способствуют дальнейшему развитию, желанию не останавливаться на достигнутых результатах. 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Другая 232">
      <a:dk1>
        <a:srgbClr val="4D4D4D"/>
      </a:dk1>
      <a:lt1>
        <a:srgbClr val="4D4D4D"/>
      </a:lt1>
      <a:dk2>
        <a:srgbClr val="FFFFFF"/>
      </a:dk2>
      <a:lt2>
        <a:srgbClr val="F89279"/>
      </a:lt2>
      <a:accent1>
        <a:srgbClr val="FF9728"/>
      </a:accent1>
      <a:accent2>
        <a:srgbClr val="00D078"/>
      </a:accent2>
      <a:accent3>
        <a:srgbClr val="DADADA"/>
      </a:accent3>
      <a:accent4>
        <a:srgbClr val="BBC0BB"/>
      </a:accent4>
      <a:accent5>
        <a:srgbClr val="FFFFFF"/>
      </a:accent5>
      <a:accent6>
        <a:srgbClr val="2A9ADC"/>
      </a:accent6>
      <a:hlink>
        <a:srgbClr val="2A9ADC"/>
      </a:hlink>
      <a:folHlink>
        <a:srgbClr val="4D4D4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E21B0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powerpoint-template-24</Template>
  <TotalTime>88</TotalTime>
  <Words>596</Words>
  <Application>Microsoft Office PowerPoint</Application>
  <PresentationFormat>Экран (4:3)</PresentationFormat>
  <Paragraphs>63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powerpoint-template-24</vt:lpstr>
      <vt:lpstr>«Формирование лидерских и организаторских  качеств у подростков посредством развития ученического самоуправления в школе»</vt:lpstr>
      <vt:lpstr>Введение </vt:lpstr>
      <vt:lpstr>Print master</vt:lpstr>
      <vt:lpstr>Лидеру присущи следующие психологические качества</vt:lpstr>
      <vt:lpstr>       Большую роль в развитии лидерских и организаторских качеств   играет ученическое самоуправление. </vt:lpstr>
      <vt:lpstr>Slide master</vt:lpstr>
      <vt:lpstr>Слайд 7</vt:lpstr>
      <vt:lpstr>ДЕТСКОЕ ОБЪЕДИНЕНИЕ «СОЛНЫШКО»</vt:lpstr>
      <vt:lpstr>При ученическом самоуправлении  у учащихся, задействованных в данном процессе, развиваются следующие качества, навыки и умения: </vt:lpstr>
      <vt:lpstr>Школьная газета«ПРОМЕТЕЙ»</vt:lpstr>
      <vt:lpstr>Слайд 11</vt:lpstr>
      <vt:lpstr>Развитие ученического самоуправления при повышении социальной активности в школе позволяет: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home</dc:creator>
  <cp:lastModifiedBy>элия</cp:lastModifiedBy>
  <cp:revision>18</cp:revision>
  <dcterms:created xsi:type="dcterms:W3CDTF">2012-04-20T20:16:23Z</dcterms:created>
  <dcterms:modified xsi:type="dcterms:W3CDTF">2017-12-04T13:44:57Z</dcterms:modified>
</cp:coreProperties>
</file>