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3" r:id="rId14"/>
    <p:sldId id="274" r:id="rId15"/>
    <p:sldId id="275" r:id="rId16"/>
    <p:sldId id="270" r:id="rId17"/>
    <p:sldId id="276" r:id="rId18"/>
    <p:sldId id="277" r:id="rId19"/>
    <p:sldId id="271" r:id="rId20"/>
    <p:sldId id="272" r:id="rId21"/>
    <p:sldId id="280" r:id="rId22"/>
    <p:sldId id="279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6220"/>
    <a:srgbClr val="00FFFF"/>
    <a:srgbClr val="84A781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5;&#1077;&#1076;&#1089;&#1086;&#1074;&#1077;&#1090;\&#1055;&#1077;&#1076;&#1089;&#1086;&#1074;&#1077;&#1090;%2006.04.2018\&#1044;&#1080;&#1072;&#1075;&#1088;&#1072;&#1084;&#1084;&#1099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>
                <a:solidFill>
                  <a:sysClr val="windowText" lastClr="000000"/>
                </a:solidFill>
              </a:rPr>
              <a:t>Всего 108  чел.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108 чел.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FFFF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tx1"/>
                        </a:solidFill>
                      </a:rPr>
                      <a:t>46</a:t>
                    </a:r>
                    <a:endParaRPr lang="ru-RU" sz="2800" b="1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2800" b="1">
                        <a:solidFill>
                          <a:schemeClr val="tx1"/>
                        </a:solidFill>
                      </a:rPr>
                      <a:t>43%</a:t>
                    </a:r>
                    <a:endParaRPr lang="en-US" sz="18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tx1"/>
                        </a:solidFill>
                      </a:rPr>
                      <a:t>27</a:t>
                    </a:r>
                    <a:endParaRPr lang="ru-RU" sz="2800" b="1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2800" b="1">
                        <a:solidFill>
                          <a:schemeClr val="tx1"/>
                        </a:solidFill>
                      </a:rPr>
                      <a:t>25%</a:t>
                    </a:r>
                    <a:endParaRPr lang="en-US" sz="1800" b="1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tx1"/>
                        </a:solidFill>
                      </a:rPr>
                      <a:t>20</a:t>
                    </a:r>
                    <a:endParaRPr lang="ru-RU" sz="2800" b="1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2800" b="1">
                        <a:solidFill>
                          <a:schemeClr val="tx1"/>
                        </a:solidFill>
                      </a:rPr>
                      <a:t>19%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tx1"/>
                        </a:solidFill>
                      </a:rPr>
                      <a:t>15</a:t>
                    </a:r>
                    <a:endParaRPr lang="ru-RU" sz="2800" b="1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2800" b="1">
                        <a:solidFill>
                          <a:schemeClr val="tx1"/>
                        </a:solidFill>
                      </a:rPr>
                      <a:t>14%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Лист1!$B$1:$E$1</c:f>
              <c:strCache>
                <c:ptCount val="4"/>
                <c:pt idx="0">
                  <c:v>ВКК</c:v>
                </c:pt>
                <c:pt idx="1">
                  <c:v>I КК</c:v>
                </c:pt>
                <c:pt idx="2">
                  <c:v>СЗД</c:v>
                </c:pt>
                <c:pt idx="3">
                  <c:v>БКК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46</c:v>
                </c:pt>
                <c:pt idx="1">
                  <c:v>27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800" baseline="0"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5">
        <a:lumMod val="40000"/>
        <a:lumOff val="60000"/>
      </a:schemeClr>
    </a:solidFill>
    <a:ln w="57150">
      <a:solidFill>
        <a:schemeClr val="accent2">
          <a:lumMod val="75000"/>
        </a:schemeClr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CF47490-5046-4275-B01E-C1B6C219A12F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1936A-8FEE-4DC3-8F7C-ACAFA7307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rofstandart.rosmintrud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da-expert.com/files/2017-07-pedagog-shema-1.jpg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da-expert.com/files/2017-07-pedagog-shema-2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19400"/>
            <a:ext cx="8715436" cy="36099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Заседание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педагогического совета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ГБПОУ ВО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«Губернский педагогический колледж»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06 апреля 2018 г.</a:t>
            </a:r>
          </a:p>
          <a:p>
            <a:pPr algn="r">
              <a:spcBef>
                <a:spcPts val="0"/>
              </a:spcBef>
            </a:pPr>
            <a:endParaRPr lang="ru-RU" sz="2400" cap="non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400" cap="none" dirty="0" smtClean="0">
                <a:solidFill>
                  <a:schemeClr val="accent5">
                    <a:lumMod val="50000"/>
                  </a:schemeClr>
                </a:solidFill>
              </a:rPr>
              <a:t>Докладчик Ермакова В.Н. </a:t>
            </a:r>
            <a:endParaRPr lang="ru-RU" sz="2400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172480" cy="17526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Профстандарты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 национальная система учительского роста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6386" name="Picture 2" descr="http://gdz-reshim.ru/wp-content/uploads/2016/08/photod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2071702" cy="2071702"/>
          </a:xfrm>
          <a:prstGeom prst="rect">
            <a:avLst/>
          </a:prstGeom>
          <a:noFill/>
        </p:spPr>
      </p:pic>
      <p:pic>
        <p:nvPicPr>
          <p:cNvPr id="5" name="Рисунок 4" descr="http://cs624216.vk.me/u259365071/video/m_fb82736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714884"/>
            <a:ext cx="2214578" cy="1714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Структура ПС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6543116"/>
              </p:ext>
            </p:extLst>
          </p:nvPr>
        </p:nvGraphicFramePr>
        <p:xfrm>
          <a:off x="357158" y="1285860"/>
          <a:ext cx="8504238" cy="4541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98475"/>
                <a:gridCol w="2944863"/>
                <a:gridCol w="4860900"/>
              </a:tblGrid>
              <a:tr h="58516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Название раздела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Характеристика обобщенных трудовых функций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каждой обобщенной функции:</a:t>
                      </a:r>
                    </a:p>
                    <a:p>
                      <a:pPr marL="176213" indent="-176213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список возможных наименований должностей, требования к образованию и опыту, другая информация;</a:t>
                      </a:r>
                    </a:p>
                    <a:p>
                      <a:pPr marL="176213" indent="-176213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описание каждой трудовой функции: трудовые действия, необходимые умения и знания, другие характеристики;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организациях –</a:t>
                      </a:r>
                      <a:r>
                        <a:rPr lang="ru-RU" b="1" baseline="0" dirty="0" smtClean="0"/>
                        <a:t>  </a:t>
                      </a:r>
                      <a:r>
                        <a:rPr lang="ru-RU" b="1" dirty="0" smtClean="0"/>
                        <a:t>разработчиках  ПС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указана организация – ответственный разработчик стандарта и состав рабочей группы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5197"/>
            <a:ext cx="8534400" cy="13869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План мероприятий по внедрению ПС 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 ГБПОУ ВО «ГПК»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приказ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от 23 мая 2017 г. №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173)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75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1417"/>
                <a:gridCol w="71628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Цель: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перехода ГБПОУ ВО «Губернский педагогический колледж» на работу в условиях действия профессиональных стандартов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Задачи: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lvl="0" indent="-180975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условий для качественного освоения педагогами новых профессиональных компетенций;</a:t>
                      </a:r>
                    </a:p>
                    <a:p>
                      <a:pPr marL="180975" lvl="0" indent="-180975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приведение локальных актов ГБПОУ ВО «ГПК» в соответствие с профессиональными стандартами;</a:t>
                      </a:r>
                    </a:p>
                    <a:p>
                      <a:pPr marL="180975" lvl="0" indent="-180975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повышения квалификации педагогических работников ГБПОУ ВО «ГПК» в соответствии с требованиями профстандартов;</a:t>
                      </a:r>
                    </a:p>
                    <a:p>
                      <a:pPr marL="180975" lvl="0" indent="-180975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совершенствование системы аттестации педагогических работников на основе профессиональных  стандартов;</a:t>
                      </a:r>
                    </a:p>
                    <a:p>
                      <a:pPr marL="180975" lvl="0" indent="-180975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деятельности педагогов на основе эффективного контракта;</a:t>
                      </a:r>
                    </a:p>
                    <a:p>
                      <a:pPr marL="180975" lvl="0" indent="-180975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престижа профессии педагога.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0715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План мероприятий по внедрению ПС </a:t>
            </a:r>
            <a:b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в ГБПОУ ВО «ГПК»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Планируемые результаты:</a:t>
            </a:r>
          </a:p>
          <a:p>
            <a:r>
              <a:rPr lang="ru-RU" dirty="0" smtClean="0"/>
              <a:t>-  выявление дефицитов в профессиональных компетенциях на основе  изучения педагогическими работниками профстандартов, самоанализа и самооценки компетенций;</a:t>
            </a:r>
          </a:p>
          <a:p>
            <a:r>
              <a:rPr lang="ru-RU" dirty="0" smtClean="0"/>
              <a:t>-  разработка новых и внесение изменений в действующие локальные акты ГБПОУ ВО «ГПК» в соответствии с профессиональными стандартами;</a:t>
            </a:r>
          </a:p>
          <a:p>
            <a:r>
              <a:rPr lang="ru-RU" dirty="0" smtClean="0"/>
              <a:t>- организация и апробация гибкой </a:t>
            </a:r>
            <a:r>
              <a:rPr lang="ru-RU" dirty="0" err="1" smtClean="0"/>
              <a:t>внутриколледжной</a:t>
            </a:r>
            <a:r>
              <a:rPr lang="ru-RU" dirty="0" smtClean="0"/>
              <a:t> системы повышения квалификации педагогических работников на основе  профессиональных  стандартов;</a:t>
            </a:r>
          </a:p>
          <a:p>
            <a:r>
              <a:rPr lang="ru-RU" dirty="0" smtClean="0"/>
              <a:t>- совершенствование персонифицированных моделей повышения квалификации на основе профессиональных стандартов; </a:t>
            </a:r>
          </a:p>
          <a:p>
            <a:r>
              <a:rPr lang="ru-RU" dirty="0" smtClean="0"/>
              <a:t>- аттестация  педагогических  работников  ГБПОУ ВО «ГПК» на  основе  требований  профессиональных стандартов;</a:t>
            </a:r>
          </a:p>
          <a:p>
            <a:r>
              <a:rPr lang="ru-RU" dirty="0" smtClean="0"/>
              <a:t>- заключение эффективных контрактов;</a:t>
            </a:r>
          </a:p>
          <a:p>
            <a:r>
              <a:rPr lang="ru-RU" dirty="0" smtClean="0"/>
              <a:t>- повышение престижа профессии педагога на основе диссеминации передового педагогического опыта, освещения его в средствах массовой информации. 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Что из запланированного сделано?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1. Определен перечень ПС в области образования, подлежащих применению: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01885"/>
              </p:ext>
            </p:extLst>
          </p:nvPr>
        </p:nvGraphicFramePr>
        <p:xfrm>
          <a:off x="142844" y="2060848"/>
          <a:ext cx="8786874" cy="47951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93437"/>
                <a:gridCol w="4393437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Название ПС</a:t>
                      </a:r>
                      <a:endParaRPr lang="ru-RU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Возможные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наименования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должностей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Педагог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(педагогическая деятельность в сфере дошкольного, начального общего, основного общего, среднего общего образования) (воспитатель, учитель)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учитель,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воспитатель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(психолог в сфере образования)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психолог,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педагог-психолог,</a:t>
                      </a:r>
                      <a:r>
                        <a:rPr lang="ru-RU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психолог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образовательной организации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Педагог дополнительного образования детей и взрослых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педагог дополнительного образования, старший педагог дополнительного образования,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тренер-преподаватель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, старший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тренер-преподаватель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преподаватель, методист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, педагог-организатор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Что из запланированного сделано?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5485462"/>
              </p:ext>
            </p:extLst>
          </p:nvPr>
        </p:nvGraphicFramePr>
        <p:xfrm>
          <a:off x="301625" y="1527175"/>
          <a:ext cx="8504238" cy="45079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Название ПС</a:t>
                      </a:r>
                    </a:p>
                    <a:p>
                      <a:pPr algn="ctr"/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Возможные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наименования должностей</a:t>
                      </a:r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Педагог профессионального обучения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, профессионального образования и дополнительного профессионального образования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преподаватель,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мастер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производственного 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Специалист в области воспитания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социальный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педагог,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старший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вожатый,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педагог-организатор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воспитатель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старший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воспитатель (кроме воспитателя ДОО),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педагог-библиотекарь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+mn-lt"/>
                          <a:ea typeface="Calibri"/>
                          <a:cs typeface="Times New Roman"/>
                        </a:rPr>
                        <a:t>тьютор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Что из запланированного сделано?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78687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2. Систематически ведется мониторинг утверждения и начала действия новых профстандартов на сайте Министерства труда (</a:t>
            </a:r>
            <a:r>
              <a:rPr lang="en-US" sz="2600" u="sng" dirty="0" smtClean="0">
                <a:hlinkClick r:id="rId2"/>
              </a:rPr>
              <a:t>http</a:t>
            </a:r>
            <a:r>
              <a:rPr lang="ru-RU" sz="2600" u="sng" dirty="0" smtClean="0">
                <a:hlinkClick r:id="rId2"/>
              </a:rPr>
              <a:t>://</a:t>
            </a:r>
            <a:r>
              <a:rPr lang="en-US" sz="2600" u="sng" dirty="0" err="1" smtClean="0">
                <a:hlinkClick r:id="rId2"/>
              </a:rPr>
              <a:t>profstandart</a:t>
            </a:r>
            <a:r>
              <a:rPr lang="ru-RU" sz="2600" u="sng" dirty="0" smtClean="0">
                <a:hlinkClick r:id="rId2"/>
              </a:rPr>
              <a:t>.</a:t>
            </a:r>
            <a:r>
              <a:rPr lang="en-US" sz="2600" u="sng" dirty="0" err="1" smtClean="0">
                <a:hlinkClick r:id="rId2"/>
              </a:rPr>
              <a:t>rosmintrud</a:t>
            </a:r>
            <a:r>
              <a:rPr lang="ru-RU" sz="2600" u="sng" dirty="0" smtClean="0">
                <a:hlinkClick r:id="rId2"/>
              </a:rPr>
              <a:t>.</a:t>
            </a:r>
            <a:r>
              <a:rPr lang="en-US" sz="2600" u="sng" dirty="0" err="1" smtClean="0">
                <a:hlinkClick r:id="rId2"/>
              </a:rPr>
              <a:t>ru</a:t>
            </a:r>
            <a:r>
              <a:rPr lang="ru-RU" sz="2600" u="sng" dirty="0" smtClean="0"/>
              <a:t>)</a:t>
            </a:r>
            <a:r>
              <a:rPr lang="ru-RU" sz="2600" dirty="0" smtClean="0"/>
              <a:t>.</a:t>
            </a:r>
          </a:p>
          <a:p>
            <a:pPr marL="0" lvl="0" indent="0">
              <a:buNone/>
            </a:pPr>
            <a:r>
              <a:rPr lang="ru-RU" sz="2600" dirty="0" smtClean="0"/>
              <a:t>3. Педагоги колледжа ознакомлены с содержанием Профстандартов.</a:t>
            </a:r>
          </a:p>
          <a:p>
            <a:pPr marL="0" lvl="0" indent="0">
              <a:buNone/>
            </a:pPr>
            <a:r>
              <a:rPr lang="ru-RU" sz="2600" dirty="0" smtClean="0"/>
              <a:t>4. В рамках проведенных заседаний ЦМК / МО выполнен самоанализ соответствия компетенций педагогов «ГПК» требованиям профстандартов. </a:t>
            </a:r>
          </a:p>
          <a:p>
            <a:pPr marL="0" indent="0">
              <a:buNone/>
            </a:pPr>
            <a:r>
              <a:rPr lang="ru-RU" sz="2600" dirty="0" smtClean="0"/>
              <a:t>5. Проанализирован кадровый состав.</a:t>
            </a:r>
          </a:p>
          <a:p>
            <a:pPr lvl="0"/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8447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Анализ кадрового состава</a:t>
            </a:r>
            <a:endParaRPr lang="ru-RU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69520436"/>
              </p:ext>
            </p:extLst>
          </p:nvPr>
        </p:nvGraphicFramePr>
        <p:xfrm>
          <a:off x="323528" y="1628800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75895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Что из запланированного сделано?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6. Ведется планомерная работа по повышению квалификации педработников. </a:t>
            </a:r>
          </a:p>
          <a:p>
            <a:pPr marL="0" indent="0">
              <a:buNone/>
            </a:pPr>
            <a:r>
              <a:rPr lang="ru-RU" dirty="0" smtClean="0"/>
              <a:t>7. Разработаны локальные акты:</a:t>
            </a:r>
          </a:p>
          <a:p>
            <a:pPr marL="273050" indent="-6350">
              <a:buNone/>
            </a:pPr>
            <a:r>
              <a:rPr lang="ru-RU" dirty="0" smtClean="0"/>
              <a:t>- о дополнительном профессиональном образовании педагогических работников;</a:t>
            </a:r>
          </a:p>
          <a:p>
            <a:pPr marL="273050" indent="-6350">
              <a:buNone/>
            </a:pPr>
            <a:r>
              <a:rPr lang="ru-RU" dirty="0" smtClean="0"/>
              <a:t>- о наставничестве;</a:t>
            </a:r>
          </a:p>
          <a:p>
            <a:pPr marL="273050" indent="-6350">
              <a:buNone/>
            </a:pPr>
            <a:r>
              <a:rPr lang="ru-RU" dirty="0" smtClean="0"/>
              <a:t>- о повышении квалификации педагогических работников;</a:t>
            </a:r>
          </a:p>
          <a:p>
            <a:pPr marL="273050" indent="-6350">
              <a:buNone/>
            </a:pPr>
            <a:r>
              <a:rPr lang="ru-RU" dirty="0" smtClean="0"/>
              <a:t>- о системе совершенствования профессиональной компетенции педагогических работников;</a:t>
            </a:r>
          </a:p>
          <a:p>
            <a:pPr marL="273050" indent="-6350">
              <a:buNone/>
            </a:pPr>
            <a:r>
              <a:rPr lang="ru-RU" dirty="0" smtClean="0"/>
              <a:t>- программа стажировки педагогических работников на рабочем месте</a:t>
            </a:r>
          </a:p>
          <a:p>
            <a:pPr marL="0" lvl="0" indent="0">
              <a:buNone/>
            </a:pPr>
            <a:r>
              <a:rPr lang="ru-RU" dirty="0" smtClean="0"/>
              <a:t>8. Выполнен анализ наименований должностей штатного расписания в соответствии с профстандартами и ЕКС (в случае отсутствия соответствующих профстандартов).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Что предстоит сделать?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503920" cy="497378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Привести в соответствие с профстандартами  должностные инструкции.</a:t>
            </a:r>
          </a:p>
          <a:p>
            <a:pPr lvl="0"/>
            <a:r>
              <a:rPr lang="ru-RU" sz="2400" dirty="0" smtClean="0"/>
              <a:t>Разместить на официальном сайте колледжа утвержденные локальные акты.  </a:t>
            </a:r>
          </a:p>
          <a:p>
            <a:r>
              <a:rPr lang="ru-RU" sz="2400" dirty="0" smtClean="0"/>
              <a:t>Составить индивидуальные образовательно-методические траектории педагогов: что (курсы, семинары, тренинги, дистанционное обучение, мастер-классы, стажировки, передача опыта, наставничество, школа молодого педагога), когда и где.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15642"/>
            <a:ext cx="8712967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Проект горизонтальной карьеры педагога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 descr="http://bda-expert.com/files/2017-07-pedagog-shema-1.jp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tx2">
                <a:lumMod val="25000"/>
                <a:lumOff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80728"/>
            <a:ext cx="9172560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77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Что значит быть хорошим учителем?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81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7235"/>
                <a:gridCol w="6377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Период исследования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Качества хорошего учителя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30-е гг.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/>
                        <a:t>Знание предмета </a:t>
                      </a:r>
                      <a:r>
                        <a:rPr lang="ru-RU" sz="2400" dirty="0" smtClean="0"/>
                        <a:t>и владение</a:t>
                      </a:r>
                      <a:r>
                        <a:rPr lang="ru-RU" sz="2400" baseline="0" dirty="0" smtClean="0"/>
                        <a:t> методикой</a:t>
                      </a:r>
                      <a:endParaRPr lang="ru-RU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40-гг.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Знание предмета</a:t>
                      </a:r>
                      <a:r>
                        <a:rPr lang="ru-RU" sz="2400" dirty="0" smtClean="0"/>
                        <a:t>, общая эрудиция, политическая зрелость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60-е гг.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Уравновешенность, гармоничность, авторитет, </a:t>
                      </a:r>
                      <a:r>
                        <a:rPr lang="ru-RU" sz="2400" b="1" i="1" dirty="0" smtClean="0"/>
                        <a:t>знание предмета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70-е</a:t>
                      </a:r>
                      <a:r>
                        <a:rPr lang="ru-RU" sz="2400" b="1" baseline="0" dirty="0" smtClean="0"/>
                        <a:t> гг.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Справедливость, ум, энергия, требовательность, </a:t>
                      </a:r>
                      <a:r>
                        <a:rPr lang="ru-RU" sz="2400" b="1" i="1" dirty="0" smtClean="0"/>
                        <a:t>любовь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b="1" i="1" dirty="0" smtClean="0"/>
                        <a:t>к</a:t>
                      </a:r>
                      <a:r>
                        <a:rPr lang="ru-RU" sz="2400" dirty="0" smtClean="0"/>
                        <a:t> детям и </a:t>
                      </a:r>
                      <a:r>
                        <a:rPr lang="ru-RU" sz="2400" b="1" i="1" dirty="0" smtClean="0"/>
                        <a:t>своему предмету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45839"/>
            <a:ext cx="857256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Вертикальная карьера педагога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Рисунок 2" descr="http://bda-expert.com/files/2017-07-pedagog-shema-2.jp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tx2">
                <a:lumMod val="25000"/>
                <a:lumOff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07505"/>
            <a:ext cx="8712967" cy="5370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84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Шаги по запуску модели НСУР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0" y="908720"/>
            <a:ext cx="8964488" cy="5771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7371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Модель уровневой оценки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компетенций учителей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840133"/>
              </p:ext>
            </p:extLst>
          </p:nvPr>
        </p:nvGraphicFramePr>
        <p:xfrm>
          <a:off x="179511" y="1628800"/>
          <a:ext cx="8784978" cy="4724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2289"/>
                <a:gridCol w="3600400"/>
                <a:gridCol w="2592289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Этапы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Задания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Оценивание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err="1" smtClean="0">
                          <a:solidFill>
                            <a:schemeClr val="tx1"/>
                          </a:solidFill>
                        </a:rPr>
                        <a:t>Диагности-ческая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 работа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200" dirty="0" smtClean="0"/>
                        <a:t>тестирование;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200" dirty="0" smtClean="0"/>
                        <a:t>решение методических задач;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200" dirty="0" smtClean="0"/>
                        <a:t>решение профессиональной задачи 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200" dirty="0" smtClean="0"/>
                        <a:t>автоматическое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Опросник </a:t>
                      </a:r>
                    </a:p>
                    <a:p>
                      <a:r>
                        <a:rPr lang="ru-RU" sz="2200" b="1" dirty="0" smtClean="0"/>
                        <a:t>для учителей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-  не менее 15 вопросов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200" dirty="0" smtClean="0"/>
                        <a:t>экспертное </a:t>
                      </a:r>
                    </a:p>
                    <a:p>
                      <a:r>
                        <a:rPr lang="ru-RU" sz="2200" dirty="0" smtClean="0"/>
                        <a:t>на основе предложенных критериев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err="1" smtClean="0"/>
                        <a:t>Видеотрансля-ция</a:t>
                      </a:r>
                      <a:r>
                        <a:rPr lang="ru-RU" sz="2200" b="1" baseline="0" dirty="0" smtClean="0"/>
                        <a:t>  или видеозапись урока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732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Национальная система учительского роста фотографии скача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5400600" cy="30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ртинки по запросу Национальная система учительского роста картики и фотографии скачать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0648"/>
            <a:ext cx="314327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значит быть хорошим учителем?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779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1549"/>
                <a:gridCol w="1928826"/>
                <a:gridCol w="4233863"/>
              </a:tblGrid>
              <a:tr h="758817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Период исследования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Качества хорошего учителя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2200" b="1" dirty="0" smtClean="0"/>
                        <a:t>80-е гг.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5-классники</a:t>
                      </a:r>
                      <a:endParaRPr lang="ru-RU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Сочетание строгости с душевностью, добротой и уважением к ученикам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6-классники</a:t>
                      </a:r>
                      <a:endParaRPr lang="ru-RU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Строгость, справедливость, доброта, взаимопонимание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90-гг.</a:t>
                      </a:r>
                      <a:endParaRPr lang="ru-RU" sz="2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200" dirty="0" smtClean="0"/>
                        <a:t>Доброта,</a:t>
                      </a:r>
                      <a:r>
                        <a:rPr lang="ru-RU" sz="2200" baseline="0" dirty="0" smtClean="0"/>
                        <a:t> внимательность, чувство юмора. такт</a:t>
                      </a:r>
                      <a:endParaRPr lang="ru-RU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Качества, формирующие отрицательное отношение к учителям: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невнимание, 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нечестность, 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равнодушие, 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склонность к нравоучениям,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несправедливость, 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грубость, 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отсутствие индивидуального подхода, 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несдержанность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34400" cy="114300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Отличия профстандартов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 квалификационных справочников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2906103"/>
              </p:ext>
            </p:extLst>
          </p:nvPr>
        </p:nvGraphicFramePr>
        <p:xfrm>
          <a:off x="301625" y="1527175"/>
          <a:ext cx="8504238" cy="4729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70111"/>
                <a:gridCol w="3399381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Профессиональные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стандарты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Квалификационные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справочники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Область применения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Описание трудовых</a:t>
                      </a:r>
                      <a:r>
                        <a:rPr lang="ru-RU" sz="2000" spc="-30" dirty="0">
                          <a:latin typeface="Times New Roman"/>
                          <a:ea typeface="Noto Sans"/>
                          <a:cs typeface="Noto Sans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функций, </a:t>
                      </a:r>
                      <a:r>
                        <a:rPr lang="ru-RU" sz="2000" b="1" i="1" dirty="0">
                          <a:latin typeface="Times New Roman"/>
                          <a:ea typeface="Noto Sans"/>
                          <a:cs typeface="Noto Sans"/>
                        </a:rPr>
                        <a:t>трудовых действий,</a:t>
                      </a: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 требований к образованию и обучению работников</a:t>
                      </a:r>
                      <a:endParaRPr lang="ru-RU" sz="2000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Описание трудовых функций, требований к образованию и </a:t>
                      </a:r>
                      <a:r>
                        <a:rPr lang="ru-RU" sz="2000" dirty="0" err="1" smtClean="0">
                          <a:latin typeface="Times New Roman"/>
                          <a:ea typeface="Noto Sans"/>
                          <a:cs typeface="Noto Sans"/>
                        </a:rPr>
                        <a:t>обуче-нию</a:t>
                      </a:r>
                      <a:r>
                        <a:rPr lang="ru-RU" sz="2000" dirty="0" smtClean="0">
                          <a:latin typeface="Times New Roman"/>
                          <a:ea typeface="Noto Sans"/>
                          <a:cs typeface="Noto Sans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работников</a:t>
                      </a:r>
                      <a:endParaRPr lang="ru-RU" sz="2000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Полномочия и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ответствен-ность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специалистов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различ-ных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уровней, характер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зна-ний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 умений,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основные пути достижения уровня</a:t>
                      </a:r>
                      <a:r>
                        <a:rPr lang="ru-RU" sz="2000" b="1" i="1" spc="-15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квалификации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Должностные </a:t>
                      </a:r>
                      <a:r>
                        <a:rPr lang="ru-RU" sz="2000" dirty="0" err="1" smtClean="0">
                          <a:latin typeface="Times New Roman"/>
                          <a:ea typeface="Noto Sans"/>
                          <a:cs typeface="Noto Sans"/>
                        </a:rPr>
                        <a:t>обязан-ности</a:t>
                      </a: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, необходимые знания, требования к квалификации</a:t>
                      </a:r>
                      <a:endParaRPr lang="ru-RU" sz="2000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Наличие уровней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квалификации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Noto Sans"/>
                          <a:cs typeface="Noto Sans"/>
                        </a:rPr>
                        <a:t>Установлены </a:t>
                      </a:r>
                      <a:r>
                        <a:rPr lang="ru-RU" sz="2000" b="0" i="0" dirty="0">
                          <a:latin typeface="Times New Roman"/>
                          <a:ea typeface="Noto Sans"/>
                          <a:cs typeface="Noto Sans"/>
                        </a:rPr>
                        <a:t>различные уровни квалификации</a:t>
                      </a:r>
                      <a:endParaRPr lang="ru-RU" sz="2000" b="0" i="0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Уровни квалификации </a:t>
                      </a:r>
                      <a:r>
                        <a:rPr lang="ru-RU" sz="2000" b="1" i="1" dirty="0" smtClean="0">
                          <a:latin typeface="Times New Roman"/>
                          <a:ea typeface="Noto Sans"/>
                          <a:cs typeface="Noto Sans"/>
                        </a:rPr>
                        <a:t>отсутствуют</a:t>
                      </a:r>
                      <a:endParaRPr lang="ru-RU" sz="2000" b="1" i="1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928694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Отличия профстандартов </a:t>
            </a:r>
            <a:b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от квалификационных справочников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4745291"/>
              </p:ext>
            </p:extLst>
          </p:nvPr>
        </p:nvGraphicFramePr>
        <p:xfrm>
          <a:off x="301625" y="1527175"/>
          <a:ext cx="8504238" cy="466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14191"/>
                <a:gridCol w="3055301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Профессиональные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стандарты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Квалификационные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справочники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Наличие системы </a:t>
                      </a:r>
                      <a:r>
                        <a:rPr lang="ru-RU" sz="2000" b="1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подтверждения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соответствия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Соответствие придется </a:t>
                      </a:r>
                      <a:r>
                        <a:rPr lang="ru-RU" sz="2000" b="1" i="1" dirty="0">
                          <a:latin typeface="Times New Roman"/>
                          <a:ea typeface="Noto Sans"/>
                          <a:cs typeface="Noto Sans"/>
                        </a:rPr>
                        <a:t>подтверждать</a:t>
                      </a:r>
                      <a:r>
                        <a:rPr lang="ru-RU" sz="2000" b="1" i="1" spc="-5" dirty="0">
                          <a:latin typeface="Times New Roman"/>
                          <a:ea typeface="Noto Sans"/>
                          <a:cs typeface="Noto Sans"/>
                        </a:rPr>
                        <a:t> </a:t>
                      </a:r>
                      <a:endParaRPr lang="ru-RU" sz="2000" b="1" i="1" spc="-5" dirty="0" smtClean="0">
                        <a:latin typeface="Times New Roman"/>
                        <a:ea typeface="Noto Sans"/>
                        <a:cs typeface="Noto San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Noto Sans"/>
                          <a:cs typeface="Noto Sans"/>
                        </a:rPr>
                        <a:t>с</a:t>
                      </a:r>
                      <a:r>
                        <a:rPr lang="ru-RU" sz="2000" b="1" i="1" spc="-5" dirty="0" smtClean="0">
                          <a:latin typeface="Times New Roman"/>
                          <a:ea typeface="Noto Sans"/>
                          <a:cs typeface="Noto Sans"/>
                        </a:rPr>
                        <a:t> </a:t>
                      </a:r>
                      <a:r>
                        <a:rPr lang="ru-RU" sz="2000" b="1" i="1" dirty="0" smtClean="0">
                          <a:latin typeface="Times New Roman"/>
                          <a:ea typeface="Noto Sans"/>
                          <a:cs typeface="Noto Sans"/>
                        </a:rPr>
                        <a:t>помощью сертификата</a:t>
                      </a:r>
                      <a:endParaRPr lang="ru-RU" sz="2000" b="1" i="1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Система подтверждения соответствия </a:t>
                      </a:r>
                      <a:r>
                        <a:rPr lang="ru-RU" sz="2000" b="1" i="1" dirty="0">
                          <a:latin typeface="Times New Roman"/>
                          <a:ea typeface="Noto Sans"/>
                          <a:cs typeface="Noto Sans"/>
                        </a:rPr>
                        <a:t>отсутствует</a:t>
                      </a:r>
                      <a:endParaRPr lang="ru-RU" sz="2000" b="1" i="1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Нормативное </a:t>
                      </a:r>
                      <a:r>
                        <a:rPr lang="ru-RU" sz="2000" b="1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регулирование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На каждую профессию оформляется </a:t>
                      </a:r>
                      <a:r>
                        <a:rPr lang="ru-RU" sz="2000" b="1" i="1" dirty="0" smtClean="0">
                          <a:latin typeface="Times New Roman"/>
                          <a:ea typeface="Noto Sans"/>
                          <a:cs typeface="Noto Sans"/>
                        </a:rPr>
                        <a:t>отдельный </a:t>
                      </a: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профессиональный стандарт</a:t>
                      </a:r>
                      <a:endParaRPr lang="ru-RU" sz="2000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Noto Sans"/>
                          <a:cs typeface="Noto Sans"/>
                        </a:rPr>
                        <a:t>Регулирует </a:t>
                      </a:r>
                      <a:r>
                        <a:rPr lang="ru-RU" sz="2000" b="1" i="1" dirty="0">
                          <a:latin typeface="Times New Roman"/>
                          <a:ea typeface="Noto Sans"/>
                          <a:cs typeface="Noto Sans"/>
                        </a:rPr>
                        <a:t>несколько </a:t>
                      </a:r>
                      <a:r>
                        <a:rPr lang="ru-RU" sz="2000" b="1" i="1" dirty="0" smtClean="0">
                          <a:latin typeface="Times New Roman"/>
                          <a:ea typeface="Noto Sans"/>
                          <a:cs typeface="Noto Sans"/>
                        </a:rPr>
                        <a:t>специальностей</a:t>
                      </a:r>
                      <a:endParaRPr lang="ru-RU" sz="2000" dirty="0">
                        <a:latin typeface="Noto Sans"/>
                        <a:ea typeface="Noto Sans"/>
                        <a:cs typeface="Noto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Описание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ответственности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Есть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Возможность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использования без специальных знаний </a:t>
                      </a: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умений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Есть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Кому и зачем нужны ПС?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75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12987"/>
                <a:gridCol w="60912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 smtClean="0">
                          <a:solidFill>
                            <a:schemeClr val="tx1"/>
                          </a:solidFill>
                        </a:rPr>
                        <a:t>Кому?</a:t>
                      </a:r>
                      <a:endParaRPr lang="ru-RU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Зачем?</a:t>
                      </a:r>
                      <a:endParaRPr lang="ru-RU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b="1" dirty="0" smtClean="0"/>
                        <a:t>Работодателям</a:t>
                      </a:r>
                      <a:endParaRPr lang="ru-RU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- определить</a:t>
                      </a:r>
                      <a:r>
                        <a:rPr lang="ru-RU" sz="2100" baseline="0" dirty="0" smtClean="0"/>
                        <a:t> трудовую функцию работника;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100" baseline="0" dirty="0" smtClean="0"/>
                        <a:t> тарифицировать работы;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100" baseline="0" dirty="0" smtClean="0"/>
                        <a:t> установить систему оплаты труда;</a:t>
                      </a:r>
                    </a:p>
                    <a:p>
                      <a:pPr marL="180975" indent="-180975">
                        <a:buFontTx/>
                        <a:buChar char="-"/>
                      </a:pPr>
                      <a:r>
                        <a:rPr lang="ru-RU" sz="2100" baseline="0" dirty="0" smtClean="0"/>
                        <a:t> организовать обучение и аттестацию                работников;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100" baseline="0" dirty="0" smtClean="0"/>
                        <a:t> разработать систему мотивации;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100" baseline="0" dirty="0" smtClean="0"/>
                        <a:t> сформировать кадровую политику</a:t>
                      </a:r>
                      <a:endParaRPr lang="ru-RU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b="1" dirty="0" smtClean="0"/>
                        <a:t>Работникам</a:t>
                      </a:r>
                      <a:endParaRPr lang="ru-RU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100" dirty="0" smtClean="0"/>
                        <a:t> выяснить  свой профессиональный уровень;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100" dirty="0" smtClean="0"/>
                        <a:t> повысить квалификационный</a:t>
                      </a:r>
                      <a:r>
                        <a:rPr lang="ru-RU" sz="2100" baseline="0" dirty="0" smtClean="0"/>
                        <a:t> уровень;</a:t>
                      </a:r>
                    </a:p>
                    <a:p>
                      <a:pPr marL="180975" indent="-180975">
                        <a:buFontTx/>
                        <a:buChar char="-"/>
                      </a:pPr>
                      <a:r>
                        <a:rPr lang="ru-RU" sz="2100" baseline="0" dirty="0" smtClean="0"/>
                        <a:t> оценить свои потребности и возможности в  дополнительном образовании;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100" baseline="0" dirty="0" smtClean="0"/>
                        <a:t> планировать карьерный рост;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100" baseline="0" dirty="0" smtClean="0"/>
                        <a:t> быть востребованным на рынке труда</a:t>
                      </a:r>
                      <a:endParaRPr lang="ru-RU" sz="2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Кому и зачем нужны ПС?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7287"/>
              </p:ext>
            </p:extLst>
          </p:nvPr>
        </p:nvGraphicFramePr>
        <p:xfrm>
          <a:off x="301625" y="1527175"/>
          <a:ext cx="8504238" cy="463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84491"/>
                <a:gridCol w="55197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Кому?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Зачем?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Образовательным организациям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/>
                      <a:r>
                        <a:rPr lang="ru-RU" sz="2200" dirty="0" smtClean="0"/>
                        <a:t>-  обновить образовательные    программы;</a:t>
                      </a:r>
                    </a:p>
                    <a:p>
                      <a:pPr marL="269875" indent="-269875" algn="l">
                        <a:buFontTx/>
                        <a:buChar char="-"/>
                      </a:pPr>
                      <a:r>
                        <a:rPr lang="ru-RU" sz="2200" dirty="0" smtClean="0"/>
                        <a:t>разработать учебные программы и учебно-методические материалы;</a:t>
                      </a:r>
                    </a:p>
                    <a:p>
                      <a:pPr marL="269875" indent="-269875">
                        <a:buFontTx/>
                        <a:buChar char="-"/>
                      </a:pPr>
                      <a:r>
                        <a:rPr lang="ru-RU" sz="2200" dirty="0" smtClean="0"/>
                        <a:t>сократить разрыв между подготовкой студентов по образовательным программам и требованиями современного работодателя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Службам </a:t>
                      </a:r>
                    </a:p>
                    <a:p>
                      <a:r>
                        <a:rPr lang="ru-RU" sz="2200" b="1" dirty="0" smtClean="0"/>
                        <a:t>занятости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Tx/>
                        <a:buChar char="-"/>
                      </a:pPr>
                      <a:r>
                        <a:rPr lang="ru-RU" sz="2200" dirty="0" smtClean="0"/>
                        <a:t>подбирать безработным подходящую работу;</a:t>
                      </a:r>
                    </a:p>
                    <a:p>
                      <a:pPr marL="265113" indent="-265113">
                        <a:buFontTx/>
                        <a:buChar char="-"/>
                      </a:pPr>
                      <a:r>
                        <a:rPr lang="ru-RU" sz="2200" dirty="0" smtClean="0"/>
                        <a:t> оказывать</a:t>
                      </a:r>
                      <a:r>
                        <a:rPr lang="ru-RU" sz="2200" baseline="0" dirty="0" smtClean="0"/>
                        <a:t> услуги по  профессиональной ориентации</a:t>
                      </a:r>
                      <a:r>
                        <a:rPr lang="ru-RU" sz="2200" dirty="0" smtClean="0"/>
                        <a:t> 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Структура ПС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428736"/>
          <a:ext cx="8718552" cy="505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16077"/>
                <a:gridCol w="3284451"/>
                <a:gridCol w="47180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ru-RU" sz="22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22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Название раздела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Общие сведения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вида профессиональной деятельности, описание основной цели вида профессиональной деятельности </a:t>
                      </a:r>
                    </a:p>
                    <a:p>
                      <a:r>
                        <a:rPr kumimoji="0"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др. 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Функциональная карта </a:t>
                      </a:r>
                    </a:p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профессиональной деятельности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обобщенных трудовых функций в виде таблицы. В состав каждой обобщенной функции входит несколько трудовых функций со своим номером уровня квалификации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569</TotalTime>
  <Words>1038</Words>
  <Application>Microsoft Office PowerPoint</Application>
  <PresentationFormat>Экран (4:3)</PresentationFormat>
  <Paragraphs>222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Официальная</vt:lpstr>
      <vt:lpstr>Профстандарты  и национальная система учительского роста</vt:lpstr>
      <vt:lpstr>Что значит быть хорошим учителем?</vt:lpstr>
      <vt:lpstr>Что значит быть хорошим учителем?</vt:lpstr>
      <vt:lpstr>Качества, формирующие отрицательное отношение к учителям:</vt:lpstr>
      <vt:lpstr>Отличия профстандартов  от квалификационных справочников</vt:lpstr>
      <vt:lpstr>Отличия профстандартов  от квалификационных справочников</vt:lpstr>
      <vt:lpstr>Кому и зачем нужны ПС?</vt:lpstr>
      <vt:lpstr>Кому и зачем нужны ПС?</vt:lpstr>
      <vt:lpstr>Структура ПС</vt:lpstr>
      <vt:lpstr>Структура ПС</vt:lpstr>
      <vt:lpstr>План мероприятий по внедрению ПС  в ГБПОУ ВО «ГПК» (приказ от 23 мая 2017 г. № 173)</vt:lpstr>
      <vt:lpstr>План мероприятий по внедрению ПС  в ГБПОУ ВО «ГПК»</vt:lpstr>
      <vt:lpstr>Что из запланированного сделано?</vt:lpstr>
      <vt:lpstr>Что из запланированного сделано?</vt:lpstr>
      <vt:lpstr>Что из запланированного сделано?</vt:lpstr>
      <vt:lpstr>Анализ кадрового состава</vt:lpstr>
      <vt:lpstr>Что из запланированного сделано?</vt:lpstr>
      <vt:lpstr>Что предстоит сделать?</vt:lpstr>
      <vt:lpstr>Презентация PowerPoint</vt:lpstr>
      <vt:lpstr>Презентация PowerPoint</vt:lpstr>
      <vt:lpstr>Шаги по запуску модели НСУР</vt:lpstr>
      <vt:lpstr>Модель уровневой оценки  компетенций учителей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Профстандарты и национальная система учительского роста</dc:title>
  <dc:creator>Admin</dc:creator>
  <cp:lastModifiedBy>Вера</cp:lastModifiedBy>
  <cp:revision>37</cp:revision>
  <dcterms:created xsi:type="dcterms:W3CDTF">2018-03-25T09:25:36Z</dcterms:created>
  <dcterms:modified xsi:type="dcterms:W3CDTF">2018-04-11T13:29:11Z</dcterms:modified>
</cp:coreProperties>
</file>