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60" r:id="rId6"/>
    <p:sldId id="272" r:id="rId7"/>
    <p:sldId id="273" r:id="rId8"/>
    <p:sldId id="261" r:id="rId9"/>
    <p:sldId id="259" r:id="rId10"/>
    <p:sldId id="263" r:id="rId11"/>
    <p:sldId id="262" r:id="rId12"/>
    <p:sldId id="264" r:id="rId13"/>
    <p:sldId id="265" r:id="rId14"/>
    <p:sldId id="271" r:id="rId15"/>
    <p:sldId id="267" r:id="rId16"/>
    <p:sldId id="270" r:id="rId17"/>
    <p:sldId id="269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Вопрос 1</c:v>
                </c:pt>
                <c:pt idx="1">
                  <c:v>Вопрос 2</c:v>
                </c:pt>
                <c:pt idx="2">
                  <c:v>Вопрос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</c:v>
                </c:pt>
                <c:pt idx="1">
                  <c:v>1</c:v>
                </c:pt>
                <c:pt idx="2">
                  <c:v>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Вопрос 1</c:v>
                </c:pt>
                <c:pt idx="1">
                  <c:v>Вопрос 2</c:v>
                </c:pt>
                <c:pt idx="2">
                  <c:v>Вопрос 3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11</c:v>
                </c:pt>
                <c:pt idx="1">
                  <c:v>13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02324096"/>
        <c:axId val="102325632"/>
        <c:axId val="0"/>
      </c:bar3DChart>
      <c:catAx>
        <c:axId val="102324096"/>
        <c:scaling>
          <c:orientation val="minMax"/>
        </c:scaling>
        <c:delete val="0"/>
        <c:axPos val="b"/>
        <c:majorTickMark val="out"/>
        <c:minorTickMark val="none"/>
        <c:tickLblPos val="nextTo"/>
        <c:crossAx val="102325632"/>
        <c:crosses val="autoZero"/>
        <c:auto val="1"/>
        <c:lblAlgn val="ctr"/>
        <c:lblOffset val="100"/>
        <c:noMultiLvlLbl val="0"/>
      </c:catAx>
      <c:valAx>
        <c:axId val="102325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23240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Вопрос 1</c:v>
                </c:pt>
                <c:pt idx="1">
                  <c:v>Вопрос 2</c:v>
                </c:pt>
                <c:pt idx="2">
                  <c:v>Вопрос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</c:v>
                </c:pt>
                <c:pt idx="1">
                  <c:v>8</c:v>
                </c:pt>
                <c:pt idx="2">
                  <c:v>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Вопрос 1</c:v>
                </c:pt>
                <c:pt idx="1">
                  <c:v>Вопрос 2</c:v>
                </c:pt>
                <c:pt idx="2">
                  <c:v>Вопрос 3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14</c:v>
                </c:pt>
                <c:pt idx="1">
                  <c:v>11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43581824"/>
        <c:axId val="43583360"/>
        <c:axId val="0"/>
      </c:bar3DChart>
      <c:catAx>
        <c:axId val="43581824"/>
        <c:scaling>
          <c:orientation val="minMax"/>
        </c:scaling>
        <c:delete val="0"/>
        <c:axPos val="b"/>
        <c:majorTickMark val="out"/>
        <c:minorTickMark val="none"/>
        <c:tickLblPos val="nextTo"/>
        <c:crossAx val="43583360"/>
        <c:crosses val="autoZero"/>
        <c:auto val="1"/>
        <c:lblAlgn val="ctr"/>
        <c:lblOffset val="100"/>
        <c:noMultiLvlLbl val="0"/>
      </c:catAx>
      <c:valAx>
        <c:axId val="43583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35818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3"/>
    </mc:Choice>
    <mc:Fallback>
      <c:style val="33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Вопрос 1</c:v>
                </c:pt>
                <c:pt idx="1">
                  <c:v>Вопрос 2</c:v>
                </c:pt>
                <c:pt idx="2">
                  <c:v>Вопрос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</c:v>
                </c:pt>
                <c:pt idx="1">
                  <c:v>10</c:v>
                </c:pt>
                <c:pt idx="2">
                  <c:v>32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Вопрос 1</c:v>
                </c:pt>
                <c:pt idx="1">
                  <c:v>Вопрос 2</c:v>
                </c:pt>
                <c:pt idx="2">
                  <c:v>Вопрос 3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21</c:v>
                </c:pt>
                <c:pt idx="1">
                  <c:v>26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47716992"/>
        <c:axId val="47722880"/>
        <c:axId val="0"/>
      </c:bar3DChart>
      <c:catAx>
        <c:axId val="47716992"/>
        <c:scaling>
          <c:orientation val="minMax"/>
        </c:scaling>
        <c:delete val="0"/>
        <c:axPos val="b"/>
        <c:majorTickMark val="out"/>
        <c:minorTickMark val="none"/>
        <c:tickLblPos val="nextTo"/>
        <c:crossAx val="47722880"/>
        <c:crosses val="autoZero"/>
        <c:auto val="1"/>
        <c:lblAlgn val="ctr"/>
        <c:lblOffset val="100"/>
        <c:noMultiLvlLbl val="0"/>
      </c:catAx>
      <c:valAx>
        <c:axId val="47722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77169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Вопрос 1</c:v>
                </c:pt>
                <c:pt idx="1">
                  <c:v>Вопрос 2</c:v>
                </c:pt>
                <c:pt idx="2">
                  <c:v>Вопрос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23</c:v>
                </c:pt>
                <c:pt idx="1">
                  <c:v>19</c:v>
                </c:pt>
                <c:pt idx="2">
                  <c:v>60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Вопрос 1</c:v>
                </c:pt>
                <c:pt idx="1">
                  <c:v>Вопрос 2</c:v>
                </c:pt>
                <c:pt idx="2">
                  <c:v>Вопрос 3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46</c:v>
                </c:pt>
                <c:pt idx="1">
                  <c:v>50</c:v>
                </c:pt>
                <c:pt idx="2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47775744"/>
        <c:axId val="47777280"/>
        <c:axId val="0"/>
      </c:bar3DChart>
      <c:catAx>
        <c:axId val="47775744"/>
        <c:scaling>
          <c:orientation val="minMax"/>
        </c:scaling>
        <c:delete val="0"/>
        <c:axPos val="b"/>
        <c:majorTickMark val="out"/>
        <c:minorTickMark val="none"/>
        <c:tickLblPos val="nextTo"/>
        <c:crossAx val="47777280"/>
        <c:crosses val="autoZero"/>
        <c:auto val="1"/>
        <c:lblAlgn val="ctr"/>
        <c:lblOffset val="100"/>
        <c:noMultiLvlLbl val="0"/>
      </c:catAx>
      <c:valAx>
        <c:axId val="47777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77757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xamchemistry.com/content/lesson/primenenie/estestvoznanie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61304" y="260648"/>
            <a:ext cx="7342331" cy="60016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ГБПОУ «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Фроловский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промышленно-экономический техникум»</a:t>
            </a:r>
          </a:p>
          <a:p>
            <a:pPr algn="ctr"/>
            <a:endParaRPr lang="ru-RU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  <a:p>
            <a:pPr algn="ctr"/>
            <a:endParaRPr lang="ru-RU" sz="20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  <a:p>
            <a:pPr algn="ctr"/>
            <a:endParaRPr lang="ru-RU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  <a:p>
            <a:pPr algn="ctr"/>
            <a:endParaRPr lang="ru-RU" sz="20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  <a:p>
            <a:pPr algn="ctr"/>
            <a:endParaRPr lang="ru-RU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  <a:p>
            <a:pPr algn="ctr"/>
            <a:r>
              <a:rPr lang="ru-RU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«Химия на стыке наук»</a:t>
            </a:r>
          </a:p>
          <a:p>
            <a:pPr algn="ctr"/>
            <a:endParaRPr lang="ru-RU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  <a:p>
            <a:pPr algn="ctr"/>
            <a:endParaRPr lang="ru-RU" sz="20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  <a:p>
            <a:pPr algn="r"/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Работу выполнила:</a:t>
            </a:r>
          </a:p>
          <a:p>
            <a:pPr algn="r"/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студентка </a:t>
            </a:r>
            <a:r>
              <a:rPr lang="en-US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I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курса ,группы П-17</a:t>
            </a:r>
          </a:p>
          <a:p>
            <a:pPr algn="r"/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Склеменова</a:t>
            </a:r>
            <a:r>
              <a:rPr lang="ru-RU" sz="2000" b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000" b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А.А.</a:t>
            </a:r>
            <a:endParaRPr lang="ru-RU" sz="20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  <a:p>
            <a:pPr algn="r"/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Руководитель 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проекта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:.</a:t>
            </a:r>
            <a:endParaRPr lang="ru-RU" sz="20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  <a:p>
            <a:pPr algn="r"/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Игитян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О.А.</a:t>
            </a:r>
          </a:p>
          <a:p>
            <a:pPr algn="r"/>
            <a:endParaRPr lang="ru-RU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  <a:p>
            <a:pPr algn="r"/>
            <a:endParaRPr lang="ru-RU" sz="20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  <a:p>
            <a:pPr algn="r"/>
            <a:endParaRPr lang="ru-RU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  <a:p>
            <a:pPr algn="ctr"/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Фролово,2018 г.</a:t>
            </a:r>
            <a:endParaRPr lang="ru-RU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72177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676" y="160925"/>
            <a:ext cx="9251351" cy="411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05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3768" y="116632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химия</a:t>
            </a:r>
            <a:endParaRPr lang="ru-RU" sz="28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806" y="791669"/>
            <a:ext cx="6338388" cy="233818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6" t="8086" r="7376" b="13565"/>
          <a:stretch/>
        </p:blipFill>
        <p:spPr bwMode="auto">
          <a:xfrm>
            <a:off x="4406846" y="3368761"/>
            <a:ext cx="4655127" cy="320092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9" r="24805" b="4392"/>
          <a:stretch/>
        </p:blipFill>
        <p:spPr bwMode="auto">
          <a:xfrm>
            <a:off x="308604" y="3346135"/>
            <a:ext cx="3241964" cy="335507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81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20318"/>
            <a:ext cx="3565639" cy="252141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87824" y="141736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Биохимия</a:t>
            </a:r>
            <a:endParaRPr lang="ru-RU" sz="28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22771" y="3597098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крови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41846"/>
            <a:ext cx="3416413" cy="383918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1878" y="701733"/>
            <a:ext cx="4716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Гемоглобин как основа процесса дыхания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701733"/>
            <a:ext cx="3889145" cy="291685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244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67744" y="404664"/>
            <a:ext cx="4590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Экохимия</a:t>
            </a:r>
            <a:endParaRPr lang="ru-RU" sz="28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404" y="1206236"/>
            <a:ext cx="4814595" cy="361094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652032"/>
            <a:ext cx="3196145" cy="165618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26" y="2564904"/>
            <a:ext cx="4081636" cy="408163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743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99792" y="476672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Геохимия</a:t>
            </a:r>
            <a:endParaRPr lang="ru-RU" sz="28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304" y="1344944"/>
            <a:ext cx="4403037" cy="230425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61048"/>
            <a:ext cx="7571558" cy="282671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59" y="1203307"/>
            <a:ext cx="4390941" cy="242202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7834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99792" y="116632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Космохимия</a:t>
            </a:r>
            <a:endParaRPr lang="ru-RU" sz="28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8706">
            <a:off x="4773435" y="1096399"/>
            <a:ext cx="4723725" cy="2952328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3488">
            <a:off x="-190440" y="859202"/>
            <a:ext cx="5071308" cy="323839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23640"/>
            <a:ext cx="5334000" cy="273367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5647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1720" y="404664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Теоретическая химия</a:t>
            </a:r>
            <a:endParaRPr lang="ru-RU" sz="28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80528" y="1124744"/>
            <a:ext cx="93245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любой науке столько истины, сколько в ней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математики.</a:t>
            </a:r>
          </a:p>
          <a:p>
            <a:pPr algn="r"/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Иммануил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Кант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0" t="21482" r="5690" b="1417"/>
          <a:stretch/>
        </p:blipFill>
        <p:spPr bwMode="auto">
          <a:xfrm>
            <a:off x="89181" y="1652900"/>
            <a:ext cx="4859699" cy="242417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8" t="23703" r="6924" b="1588"/>
          <a:stretch/>
        </p:blipFill>
        <p:spPr bwMode="auto">
          <a:xfrm>
            <a:off x="3203848" y="3938398"/>
            <a:ext cx="6049769" cy="294155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202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332656"/>
            <a:ext cx="89644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Благодаря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этому проекту я и мои однокурсники узнали, что современная химия представлена множеством различных направлений развития знаний о природе вещества и способах его преобразования. В то же время химия является не просто суммой знаний о веществах, а высоко упорядоченной,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развивающейся системой знаний, имеющей свое место в ряду других естественных наук.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55776" y="5805264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527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620688"/>
            <a:ext cx="64624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3"/>
              </a:rPr>
              <a:t>Литература: </a:t>
            </a:r>
          </a:p>
          <a:p>
            <a:r>
              <a:rPr lang="ru-RU" dirty="0">
                <a:hlinkClick r:id="rId3"/>
              </a:rPr>
              <a:t>1. </a:t>
            </a:r>
            <a:r>
              <a:rPr lang="ru-RU">
                <a:hlinkClick r:id="rId3"/>
              </a:rPr>
              <a:t>«Химия и жизнь» №5, 2009</a:t>
            </a:r>
            <a:endParaRPr lang="ru-RU" dirty="0" smtClean="0">
              <a:hlinkClick r:id="rId3"/>
            </a:endParaRPr>
          </a:p>
          <a:p>
            <a:endParaRPr lang="ru-RU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examchemistry.com/content/lesson/primenenie/estestvoznanie.html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0159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940104" y="260648"/>
            <a:ext cx="18473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0"/>
            <a:ext cx="889248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удивительная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наука… С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стороны, она очень конкретная и имеет дело с бесчисленными полезными и вредными веществами вокруг нас и внутри нас. Поэтому химия нужна всем: повару, нефтянику, электрику, строителю. С другой стороны, эта наука весьма абстрактная: она изучает мельчайшие частицы, которые не увидишь в самый сильный микроскоп, рассматривает громоздкие формулы и сложные законы. </a:t>
            </a:r>
          </a:p>
        </p:txBody>
      </p:sp>
    </p:spTree>
    <p:extLst>
      <p:ext uri="{BB962C8B-B14F-4D97-AF65-F5344CB8AC3E}">
        <p14:creationId xmlns:p14="http://schemas.microsoft.com/office/powerpoint/2010/main" val="261033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5536" y="116632"/>
            <a:ext cx="874846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 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Проследить взаимосвязь химии и других наук, понять на каком принципе она построена;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исследования: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и анализ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научной литературы, учебников и пособий по исследуемой проблеме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93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91" y="1638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7788" y="116632"/>
            <a:ext cx="838842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социологический опрос студентов техникума «Химия 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я»;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полученных результатов, составить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диаграмму;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Проследить взаимосвязь химии и других наук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презентацию.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03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332656"/>
            <a:ext cx="90364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нашем техникуме был проведен социологический опрос среди студентов I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курса с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выявления интереса и отношения к химии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Анкета состояла из трех вопросов: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Интересна ли вам химия?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Считаете ли вы, что знания по химии пригодятся в вашей будущей профессии?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вы считаете, связана ли химия с другими науками? Какими именно?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18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16416" y="332657"/>
            <a:ext cx="7200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507584888"/>
              </p:ext>
            </p:extLst>
          </p:nvPr>
        </p:nvGraphicFramePr>
        <p:xfrm>
          <a:off x="-5649" y="908720"/>
          <a:ext cx="4848200" cy="2248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690284596"/>
              </p:ext>
            </p:extLst>
          </p:nvPr>
        </p:nvGraphicFramePr>
        <p:xfrm>
          <a:off x="4943872" y="783814"/>
          <a:ext cx="4200128" cy="3472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631073298"/>
              </p:ext>
            </p:extLst>
          </p:nvPr>
        </p:nvGraphicFramePr>
        <p:xfrm>
          <a:off x="0" y="3861048"/>
          <a:ext cx="5280248" cy="275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0" y="116632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Программисты: 14 человек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76056" y="116632"/>
            <a:ext cx="406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Электрики: 19 человек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3388350"/>
            <a:ext cx="5076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сеть: 36 человек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0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16416" y="332657"/>
            <a:ext cx="7200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186392023"/>
              </p:ext>
            </p:extLst>
          </p:nvPr>
        </p:nvGraphicFramePr>
        <p:xfrm>
          <a:off x="1524000" y="620688"/>
          <a:ext cx="7296472" cy="4840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91680" y="332657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Сводная таблица опроса «Химия и Я»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46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559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82" y="783868"/>
            <a:ext cx="3802336" cy="250954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47664" y="260648"/>
            <a:ext cx="278530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784" y="1189598"/>
            <a:ext cx="3836683" cy="268567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580112" y="557981"/>
            <a:ext cx="32223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автомобиля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2" t="424" r="18039" b="-1"/>
          <a:stretch/>
        </p:blipFill>
        <p:spPr bwMode="auto">
          <a:xfrm>
            <a:off x="333829" y="4136886"/>
            <a:ext cx="2012295" cy="246005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50175" y="3613666"/>
            <a:ext cx="31918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Химия в кулинарии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2463">
            <a:off x="1923655" y="4246367"/>
            <a:ext cx="3136670" cy="176437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739730" y="225241"/>
            <a:ext cx="24011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Добыча нефти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784" y="4505565"/>
            <a:ext cx="3941058" cy="221684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004047" y="3944474"/>
            <a:ext cx="40412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Химия в электричестве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44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этапы в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истории химической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науки: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1-й этап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С древних времен до конца XVIII века. Алхимический период, Работы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Р.Бойля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2-й этап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Химия как наука. Работы Ломоносова,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Лавуазье.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3-й этап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XIX и.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Атомо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-молекулярная теория, формирование фундаментальных теоретических основ химии. Открытие Менделеевым Д.И. периодическою закона 1809 году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4-й этап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Современный период успешного возрождения химии. Научные и практические исследования в области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5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339</Words>
  <Application>Microsoft Office PowerPoint</Application>
  <PresentationFormat>Экран (4:3)</PresentationFormat>
  <Paragraphs>56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Рабочая</dc:creator>
  <cp:lastModifiedBy>User</cp:lastModifiedBy>
  <cp:revision>33</cp:revision>
  <dcterms:created xsi:type="dcterms:W3CDTF">2018-03-02T17:20:15Z</dcterms:created>
  <dcterms:modified xsi:type="dcterms:W3CDTF">2018-06-25T04:10:24Z</dcterms:modified>
</cp:coreProperties>
</file>