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5" r:id="rId5"/>
    <p:sldId id="258" r:id="rId6"/>
    <p:sldId id="259" r:id="rId7"/>
    <p:sldId id="260" r:id="rId8"/>
    <p:sldId id="262" r:id="rId9"/>
    <p:sldId id="264" r:id="rId10"/>
    <p:sldId id="263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D3E29-F49A-4412-BB35-4E7161D0453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20777-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9" y="1556792"/>
            <a:ext cx="6408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Экологические проблемы </a:t>
            </a: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микрорайона Южный </a:t>
            </a: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                 г. Лобня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20777-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4077072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412776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Экология является очень важным моментом для благополучного проживания всех граждан, населяющих наш город и его окрестности, и об этом всегда стоит помнить!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21510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формирование экологической компетенции школьников; улучшение экологической ситуации в Лобне путем осуществления экологической пропаганды, просветительской и практической деятельности.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 создание организационно-педагогических условий для: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совершенствования внеурочной и внешкольной работы по экологическому воспитанию;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организации социально-активного досуга детей и подростков.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7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работы: 1.Познавательное.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2.Природоохранное.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3.Здоровьесберегающее.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работы: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Участие в городских, областных   российских экологических программах и проектах;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Создание и распространение экологических информационных систем;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Участие в системе экологического воспитания и образования, ведение работы по пропаганде знаний в области охраны окружающей среды;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4. Природоохранная работа на территории школьного двора, прилегающей территории, в городе.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Исследовательская работа с природными объектами (водоемы, лесные массивы, пришкольная территория).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0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ocuments\Работа\18-19\экология\сделаем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14290"/>
            <a:ext cx="3929091" cy="2946818"/>
          </a:xfrm>
          <a:prstGeom prst="rect">
            <a:avLst/>
          </a:prstGeom>
          <a:noFill/>
        </p:spPr>
      </p:pic>
      <p:pic>
        <p:nvPicPr>
          <p:cNvPr id="2051" name="Picture 3" descr="C:\Users\1\Documents\Работа\18-19\экология\эко-квест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679033" cy="4905377"/>
          </a:xfrm>
          <a:prstGeom prst="rect">
            <a:avLst/>
          </a:prstGeom>
          <a:noFill/>
        </p:spPr>
      </p:pic>
      <p:pic>
        <p:nvPicPr>
          <p:cNvPr id="7" name="Picture 4" descr="C:\Users\1\Documents\Работа\18-19\экология\мусор 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22" y="3429000"/>
            <a:ext cx="5409465" cy="3042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92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ÐÐ° Ð´Ð°Ð½Ð½Ð¾Ð¼ Ð¸Ð·Ð¾Ð±ÑÐ°Ð¶ÐµÐ½Ð¸Ð¸ Ð¼Ð¾Ð¶ÐµÑ Ð½Ð°ÑÐ¾Ð´Ð¸ÑÑÑÑ: 11 ÑÐµÐ»Ð¾Ð²ÐµÐº, Ð»ÑÐ´Ð¸ ÑÐ»ÑÐ±Ð°ÑÑÑÑ, Ð½Ð° ÑÐ»Ð¸ÑÐµ Ð¸ ÑÐµÐºÑ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3714744"/>
          </a:xfrm>
          <a:prstGeom prst="rect">
            <a:avLst/>
          </a:prstGeom>
          <a:noFill/>
        </p:spPr>
      </p:pic>
      <p:pic>
        <p:nvPicPr>
          <p:cNvPr id="18436" name="Picture 4" descr="ÐÐ° Ð´Ð°Ð½Ð½Ð¾Ð¼ Ð¸Ð·Ð¾Ð±ÑÐ°Ð¶ÐµÐ½Ð¸Ð¸ Ð¼Ð¾Ð¶ÐµÑ Ð½Ð°ÑÐ¾Ð´Ð¸ÑÑÑÑ: 9 ÑÐµÐ»Ð¾Ð²ÐµÐº, Ð»ÑÐ´Ð¸ ÑÐ¸Ð´ÑÑ Ð¸ ÑÑÐ¾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9785" y="3000372"/>
            <a:ext cx="5414215" cy="3857628"/>
          </a:xfrm>
          <a:prstGeom prst="rect">
            <a:avLst/>
          </a:prstGeom>
          <a:noFill/>
        </p:spPr>
      </p:pic>
      <p:pic>
        <p:nvPicPr>
          <p:cNvPr id="18438" name="Picture 6" descr="ÐÐ° Ð´Ð°Ð½Ð½Ð¾Ð¼ Ð¸Ð·Ð¾Ð±ÑÐ°Ð¶ÐµÐ½Ð¸Ð¸ Ð¼Ð¾Ð¶ÐµÑ Ð½Ð°ÑÐ¾Ð´Ð¸ÑÑÑÑ: 17 ÑÐµÐ»Ð¾Ð²ÐµÐ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7"/>
            <a:ext cx="3786182" cy="3786183"/>
          </a:xfrm>
          <a:prstGeom prst="rect">
            <a:avLst/>
          </a:prstGeom>
          <a:noFill/>
        </p:spPr>
      </p:pic>
      <p:pic>
        <p:nvPicPr>
          <p:cNvPr id="18442" name="Picture 10" descr="ÐÐ° Ð´Ð°Ð½Ð½Ð¾Ð¼ Ð¸Ð·Ð¾Ð±ÑÐ°Ð¶ÐµÐ½Ð¸Ð¸ Ð¼Ð¾Ð¶ÐµÑ Ð½Ð°ÑÐ¾Ð´Ð¸ÑÑÑÑ: Ð¾Ð´Ð¸Ð½ Ð¸Ð»Ð¸ Ð½ÐµÑÐºÐ¾Ð»ÑÐºÐ¾ ÑÐµÐ»Ð¾Ð²ÐµÐº, Ð»ÑÐ´Ð¸ ÑÐ¸Ð´ÑÑ, ÑÑÐ¾Ð» Ð¸ Ð² Ð¿Ð¾Ð¼ÐµÑÐµÐ½Ð¸Ð¸"/>
          <p:cNvPicPr>
            <a:picLocks noChangeAspect="1" noChangeArrowheads="1"/>
          </p:cNvPicPr>
          <p:nvPr/>
        </p:nvPicPr>
        <p:blipFill>
          <a:blip r:embed="rId5" cstate="print"/>
          <a:srcRect l="23864" t="36364" r="13636" b="12121"/>
          <a:stretch>
            <a:fillRect/>
          </a:stretch>
        </p:blipFill>
        <p:spPr bwMode="auto">
          <a:xfrm>
            <a:off x="3786182" y="-1"/>
            <a:ext cx="5357818" cy="3135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15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ÐÐ° Ð´Ð°Ð½Ð½Ð¾Ð¼ Ð¸Ð·Ð¾Ð±ÑÐ°Ð¶ÐµÐ½Ð¸Ð¸ Ð¼Ð¾Ð¶ÐµÑ Ð½Ð°ÑÐ¾Ð´Ð¸ÑÑÑÑ: 14 ÑÐµÐ»Ð¾Ð²ÐµÐº, Ð»ÑÐ´Ð¸ ÑÐ»ÑÐ±Ð°ÑÑÑ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4357687"/>
          </a:xfrm>
          <a:prstGeom prst="rect">
            <a:avLst/>
          </a:prstGeom>
          <a:noFill/>
        </p:spPr>
      </p:pic>
      <p:pic>
        <p:nvPicPr>
          <p:cNvPr id="19462" name="Picture 6" descr="ÐÐ° Ð´Ð°Ð½Ð½Ð¾Ð¼ Ð¸Ð·Ð¾Ð±ÑÐ°Ð¶ÐµÐ½Ð¸Ð¸ Ð¼Ð¾Ð¶ÐµÑ Ð½Ð°ÑÐ¾Ð´Ð¸ÑÑÑÑ: 2 ÑÐµÐ»Ð¾Ð²ÐµÐºÐ°, Ð»ÑÐ´Ð¸ ÑÑÐ¾ÑÑ Ð¸ ÑÐºÑÐ°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4786314" cy="2571744"/>
          </a:xfrm>
          <a:prstGeom prst="rect">
            <a:avLst/>
          </a:prstGeom>
          <a:noFill/>
        </p:spPr>
      </p:pic>
      <p:pic>
        <p:nvPicPr>
          <p:cNvPr id="19464" name="Picture 8" descr="ÐÐ° Ð´Ð°Ð½Ð½Ð¾Ð¼ Ð¸Ð·Ð¾Ð±ÑÐ°Ð¶ÐµÐ½Ð¸Ð¸ Ð¼Ð¾Ð¶ÐµÑ Ð½Ð°ÑÐ¾Ð´Ð¸ÑÑÑÑ: 3 ÑÐµÐ»Ð¾Ð²ÐµÐºÐ°, Ð»ÑÐ´Ð¸ ÑÐ»ÑÐ±Ð°ÑÑÑÑ, Ð½Ð° ÑÐ»Ð¸ÑÐµ Ð¸ Ð¿ÑÐ¸ÑÐ¾Ð´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0"/>
            <a:ext cx="4643438" cy="3714777"/>
          </a:xfrm>
          <a:prstGeom prst="rect">
            <a:avLst/>
          </a:prstGeom>
          <a:noFill/>
        </p:spPr>
      </p:pic>
      <p:pic>
        <p:nvPicPr>
          <p:cNvPr id="19460" name="Picture 4" descr="ÐÐ° Ð´Ð°Ð½Ð½Ð¾Ð¼ Ð¸Ð·Ð¾Ð±ÑÐ°Ð¶ÐµÐ½Ð¸Ð¸ Ð¼Ð¾Ð¶ÐµÑ Ð½Ð°ÑÐ¾Ð´Ð¸ÑÑÑÑ: 12 ÑÐµÐ»Ð¾Ð²ÐµÐ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214686"/>
            <a:ext cx="4429124" cy="364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0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ля\Desktop\20777-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04800" y="980728"/>
            <a:ext cx="8839200" cy="473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b="1" dirty="0">
                <a:solidFill>
                  <a:srgbClr val="800000"/>
                </a:solidFill>
                <a:latin typeface="Georgia" pitchFamily="18" charset="0"/>
              </a:rPr>
              <a:t>Цель работы</a:t>
            </a:r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ru-RU" sz="2400" dirty="0">
                <a:solidFill>
                  <a:srgbClr val="003300"/>
                </a:solidFill>
                <a:latin typeface="Georgia" pitchFamily="18" charset="0"/>
              </a:rPr>
              <a:t>привлечение внимания общественности к проблемам экологии </a:t>
            </a: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микрорайона Южный.</a:t>
            </a:r>
            <a:endParaRPr lang="ru-RU" sz="2400" dirty="0">
              <a:solidFill>
                <a:srgbClr val="003300"/>
              </a:solidFill>
              <a:latin typeface="Georgia" pitchFamily="18" charset="0"/>
            </a:endParaRPr>
          </a:p>
          <a:p>
            <a:pPr>
              <a:lnSpc>
                <a:spcPct val="130000"/>
              </a:lnSpc>
            </a:pPr>
            <a:endParaRPr lang="ru-RU" sz="2400" b="1" dirty="0">
              <a:solidFill>
                <a:srgbClr val="003300"/>
              </a:solidFill>
              <a:latin typeface="Georgia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800" b="1" dirty="0">
                <a:solidFill>
                  <a:srgbClr val="800000"/>
                </a:solidFill>
                <a:latin typeface="Georgia" pitchFamily="18" charset="0"/>
              </a:rPr>
              <a:t>Задачи: </a:t>
            </a:r>
            <a:endParaRPr lang="ru-RU" sz="2800" dirty="0">
              <a:solidFill>
                <a:srgbClr val="800000"/>
              </a:solidFill>
              <a:latin typeface="Georgia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400" dirty="0">
                <a:solidFill>
                  <a:srgbClr val="003300"/>
                </a:solidFill>
                <a:latin typeface="Georgia" pitchFamily="18" charset="0"/>
              </a:rPr>
              <a:t>1. Рассмотреть особенности экологического состояния </a:t>
            </a: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в микрорайоне Южный . </a:t>
            </a:r>
            <a:endParaRPr lang="ru-RU" sz="2400" dirty="0">
              <a:solidFill>
                <a:srgbClr val="003300"/>
              </a:solidFill>
              <a:latin typeface="Georgia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400" dirty="0">
                <a:solidFill>
                  <a:srgbClr val="003300"/>
                </a:solidFill>
                <a:latin typeface="Georgia" pitchFamily="18" charset="0"/>
              </a:rPr>
              <a:t>2. Выявить источники загрязнения и их влияние на ухудшение экологической обстановки </a:t>
            </a: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микрорайона.</a:t>
            </a:r>
            <a:endParaRPr lang="ru-RU" sz="2400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20777-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1720" y="908720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1556792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Защита окружающей среды является очень серьезной задачей, над решением которой постоянно работает такая наука как «экология». 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20777-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764704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Географическое положение микрорайона Южный: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988840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Микрорайон находится в южной части г.Лобня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10 минутах  от станции Лобня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Координаты:  </a:t>
            </a:r>
            <a:r>
              <a:rPr lang="ru-RU" sz="2400" b="1" dirty="0" smtClean="0">
                <a:solidFill>
                  <a:schemeClr val="tx2"/>
                </a:solidFill>
              </a:rPr>
              <a:t>56°0' с. </a:t>
            </a:r>
            <a:r>
              <a:rPr lang="ru-RU" sz="2400" b="1" dirty="0" err="1" smtClean="0">
                <a:solidFill>
                  <a:schemeClr val="tx2"/>
                </a:solidFill>
              </a:rPr>
              <a:t>ш</a:t>
            </a:r>
            <a:r>
              <a:rPr lang="ru-RU" sz="2400" b="1" dirty="0" smtClean="0">
                <a:solidFill>
                  <a:schemeClr val="tx2"/>
                </a:solidFill>
              </a:rPr>
              <a:t>.  37°28' в. д.</a:t>
            </a:r>
          </a:p>
          <a:p>
            <a:r>
              <a:rPr lang="ru-RU" sz="2400" b="1" dirty="0" smtClean="0"/>
              <a:t>В составе района улицы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: Кольцевая, Первая, Силикатная, Калинина, Космонавтов, 40 лет Октября, Фестивальная, Западная, Окружная.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 микрорайону проходят маршруты автобусов №2 и №21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20777-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474" cy="68560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0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             Первая проблема :</a:t>
            </a: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Аэропорт «Шереметьево», который находится на юге города, способствует загрязнению воздуха.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8" name="Picture 4" descr="Фото аэропорта Шереметьево - Лоцман Путешеств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36912"/>
            <a:ext cx="6120680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20777-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476672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 микрорайоне Южный окружающая среда страдает и от выбросов от городского транспорта (такие выбросы составляют приблизительно 30% загрязненности воздуха в городе.)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Вторая проблема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Газета Гродненская правда, новости в Гродно :: Транспорт :: &quot;День без автомобиля&quot; гродненцы встретили в проб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068960"/>
            <a:ext cx="6207742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20777-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0"/>
            <a:ext cx="56886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        Третья проблема: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Загрязнение лесного массива за школой №2 бытовым мусором.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http://www.rkam.pnzreg.ru/files/kameshkir_pnzreg_ru/profilaktika_pravonarusheniy/ubor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547260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20777-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2 . Фотографии Лобненский городской пруд в Лобне (Лобня). Ро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5066159" cy="37880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764704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Четвертая проблема: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Загрязнение пруда у станции Лобня бытовым мусором.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Оля\Desktop\_AIFHv04r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24944"/>
            <a:ext cx="5054222" cy="3744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20777-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844824"/>
            <a:ext cx="711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            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476672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43608" y="2974916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980728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Для улучшения экологической ситуации в городе и микрорайоне необходимо производить комплексные работы не только по сохранению имеющихся «зеленых» достопримечательностей, но и по их расширению.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338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roman</cp:lastModifiedBy>
  <cp:revision>57</cp:revision>
  <dcterms:created xsi:type="dcterms:W3CDTF">2014-04-05T09:30:17Z</dcterms:created>
  <dcterms:modified xsi:type="dcterms:W3CDTF">2019-04-06T11:07:50Z</dcterms:modified>
</cp:coreProperties>
</file>