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314" r:id="rId3"/>
    <p:sldId id="283" r:id="rId4"/>
    <p:sldId id="284" r:id="rId5"/>
    <p:sldId id="285" r:id="rId6"/>
    <p:sldId id="286" r:id="rId7"/>
    <p:sldId id="287" r:id="rId8"/>
    <p:sldId id="259" r:id="rId9"/>
    <p:sldId id="295" r:id="rId10"/>
    <p:sldId id="293" r:id="rId11"/>
    <p:sldId id="298" r:id="rId12"/>
    <p:sldId id="299" r:id="rId13"/>
    <p:sldId id="296" r:id="rId14"/>
    <p:sldId id="280" r:id="rId15"/>
    <p:sldId id="272" r:id="rId16"/>
    <p:sldId id="297" r:id="rId17"/>
    <p:sldId id="292" r:id="rId18"/>
    <p:sldId id="317" r:id="rId19"/>
    <p:sldId id="290" r:id="rId20"/>
    <p:sldId id="300" r:id="rId21"/>
    <p:sldId id="302" r:id="rId22"/>
    <p:sldId id="279" r:id="rId23"/>
    <p:sldId id="303" r:id="rId24"/>
    <p:sldId id="305" r:id="rId25"/>
    <p:sldId id="304" r:id="rId26"/>
    <p:sldId id="313" r:id="rId27"/>
    <p:sldId id="312" r:id="rId28"/>
    <p:sldId id="311" r:id="rId29"/>
    <p:sldId id="309" r:id="rId30"/>
    <p:sldId id="310" r:id="rId31"/>
    <p:sldId id="324" r:id="rId32"/>
    <p:sldId id="320" r:id="rId33"/>
    <p:sldId id="318" r:id="rId34"/>
    <p:sldId id="319" r:id="rId35"/>
    <p:sldId id="323" r:id="rId3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0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6C499-9A5C-487E-A659-1F04EF1E6C04}" type="datetimeFigureOut">
              <a:rPr lang="ru-RU"/>
              <a:pPr>
                <a:defRPr/>
              </a:pPr>
              <a:t>28.10.2019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5D430-A95E-4C46-A04D-B788597D52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99C9F-63E9-4946-8FDA-E0868BA2C11D}" type="datetimeFigureOut">
              <a:rPr lang="ru-RU"/>
              <a:pPr>
                <a:defRPr/>
              </a:pPr>
              <a:t>28.10.2019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3D3A4-60C8-4FC2-B568-0967CAAB27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20D25-3895-42A2-AFBD-B64E6AC814B3}" type="datetimeFigureOut">
              <a:rPr lang="ru-RU"/>
              <a:pPr>
                <a:defRPr/>
              </a:pPr>
              <a:t>28.10.2019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8DE62-9C70-4DBF-A678-095FB6DD5A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5807E-245F-4EE8-97E8-BA16DFE6DCB1}" type="datetimeFigureOut">
              <a:rPr lang="ru-RU"/>
              <a:pPr>
                <a:defRPr/>
              </a:pPr>
              <a:t>28.10.2019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823C2-BFFD-4C6D-B9F5-E6F09DB9F1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AB375-8649-46A3-9195-F8532E138797}" type="datetimeFigureOut">
              <a:rPr lang="ru-RU"/>
              <a:pPr>
                <a:defRPr/>
              </a:pPr>
              <a:t>28.10.2019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FFA48-1300-4390-AA22-88F9E75733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A120B-AD93-4339-AD3E-72DF7A8A9355}" type="datetimeFigureOut">
              <a:rPr lang="ru-RU"/>
              <a:pPr>
                <a:defRPr/>
              </a:pPr>
              <a:t>28.10.2019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3A139-9031-4A24-B178-3039FA5623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163A8-8E52-4052-963C-30A1E4942935}" type="datetimeFigureOut">
              <a:rPr lang="ru-RU"/>
              <a:pPr>
                <a:defRPr/>
              </a:pPr>
              <a:t>28.10.2019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1D452-1AB5-4699-9D5C-27A1EF160C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AB458-FB63-49B5-B144-EED5F52AF824}" type="datetimeFigureOut">
              <a:rPr lang="ru-RU"/>
              <a:pPr>
                <a:defRPr/>
              </a:pPr>
              <a:t>28.10.2019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7F8BF-5CBB-4268-99BF-E5B7AD4C8B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274A1-D99E-4F2F-A2CD-7BF91C55727C}" type="datetimeFigureOut">
              <a:rPr lang="ru-RU"/>
              <a:pPr>
                <a:defRPr/>
              </a:pPr>
              <a:t>28.10.2019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EAFB6-B956-49B2-BC48-A5F8C1658F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5DD12-CA72-4067-A2AF-800022974025}" type="datetimeFigureOut">
              <a:rPr lang="ru-RU"/>
              <a:pPr>
                <a:defRPr/>
              </a:pPr>
              <a:t>28.10.2019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4C7DA-8176-494B-9AA0-DD30EAA50C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0B740-3406-46C8-926B-14F3513E0810}" type="datetimeFigureOut">
              <a:rPr lang="ru-RU"/>
              <a:pPr>
                <a:defRPr/>
              </a:pPr>
              <a:t>28.10.2019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5D7CD-AFDA-4BD9-B346-9F4491094C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6CB9804-1397-4313-9575-62C1A73EEF54}" type="datetimeFigureOut">
              <a:rPr lang="ru-RU"/>
              <a:pPr>
                <a:defRPr/>
              </a:pPr>
              <a:t>28.10.2019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96ADFB7-CC82-4418-AFB0-2E4C4C024A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slide" Target="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hyperlink" Target="9_Vidi_rasbora.ppt#-1,3,&#1057;&#1083;&#1072;&#1081;&#1076; 3" TargetMode="External"/><Relationship Id="rId4" Type="http://schemas.openxmlformats.org/officeDocument/2006/relationships/image" Target="../media/image4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hyperlink" Target="9_Vidi_rasbora.ppt#-1,3,&#1057;&#1083;&#1072;&#1081;&#1076; 3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85800" y="1916113"/>
            <a:ext cx="7772400" cy="1512887"/>
          </a:xfrm>
        </p:spPr>
        <p:txBody>
          <a:bodyPr/>
          <a:lstStyle/>
          <a:p>
            <a:pPr eaLnBrk="1" hangingPunct="1"/>
            <a:r>
              <a:rPr lang="ru-RU" sz="6000" b="1" dirty="0" smtClean="0">
                <a:solidFill>
                  <a:srgbClr val="0070C0"/>
                </a:solidFill>
              </a:rPr>
              <a:t>ВИДЫ РАЗБОРОВ </a:t>
            </a:r>
            <a:br>
              <a:rPr lang="ru-RU" sz="6000" b="1" dirty="0" smtClean="0">
                <a:solidFill>
                  <a:srgbClr val="0070C0"/>
                </a:solidFill>
              </a:rPr>
            </a:br>
            <a:r>
              <a:rPr lang="ru-RU" sz="6000" b="1" dirty="0" smtClean="0">
                <a:solidFill>
                  <a:srgbClr val="0070C0"/>
                </a:solidFill>
              </a:rPr>
              <a:t>на уроках</a:t>
            </a:r>
            <a:br>
              <a:rPr lang="ru-RU" sz="6000" b="1" dirty="0" smtClean="0">
                <a:solidFill>
                  <a:srgbClr val="0070C0"/>
                </a:solidFill>
              </a:rPr>
            </a:br>
            <a:r>
              <a:rPr lang="ru-RU" sz="6000" b="1" dirty="0" smtClean="0">
                <a:solidFill>
                  <a:srgbClr val="0070C0"/>
                </a:solidFill>
              </a:rPr>
              <a:t> русского языка</a:t>
            </a: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420888"/>
            <a:ext cx="6400800" cy="714375"/>
          </a:xfrm>
        </p:spPr>
        <p:txBody>
          <a:bodyPr/>
          <a:lstStyle/>
          <a:p>
            <a:pPr eaLnBrk="1" hangingPunct="1"/>
            <a:r>
              <a:rPr lang="ru-RU" i="1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052" name="TextBox 3"/>
          <p:cNvSpPr txBox="1">
            <a:spLocks noChangeArrowheads="1"/>
          </p:cNvSpPr>
          <p:nvPr/>
        </p:nvSpPr>
        <p:spPr bwMode="auto">
          <a:xfrm>
            <a:off x="5072063" y="5429250"/>
            <a:ext cx="37147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p81_glod_l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79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 descr="p81_glod_l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6038" y="0"/>
            <a:ext cx="20796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4" descr="p81_glod_l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9525"/>
            <a:ext cx="878522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5" descr="p81_glod_l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589713"/>
            <a:ext cx="8785225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WordArt 6"/>
          <p:cNvSpPr>
            <a:spLocks noChangeArrowheads="1" noChangeShapeType="1" noTextEdit="1"/>
          </p:cNvSpPr>
          <p:nvPr/>
        </p:nvSpPr>
        <p:spPr bwMode="auto">
          <a:xfrm>
            <a:off x="395288" y="404813"/>
            <a:ext cx="6552976" cy="1871662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50021"/>
                </a:solidFill>
                <a:latin typeface="Impact" panose="020B0806030902050204" pitchFamily="34" charset="0"/>
              </a:rPr>
              <a:t>Морфологический разбор </a:t>
            </a:r>
          </a:p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50021"/>
                </a:solidFill>
                <a:latin typeface="Impact" panose="020B0806030902050204" pitchFamily="34" charset="0"/>
              </a:rPr>
              <a:t>имени прилагательного</a:t>
            </a:r>
          </a:p>
        </p:txBody>
      </p:sp>
      <p:sp>
        <p:nvSpPr>
          <p:cNvPr id="164871" name="AutoShape 7"/>
          <p:cNvSpPr>
            <a:spLocks noChangeArrowheads="1"/>
          </p:cNvSpPr>
          <p:nvPr/>
        </p:nvSpPr>
        <p:spPr bwMode="auto">
          <a:xfrm>
            <a:off x="539750" y="2133600"/>
            <a:ext cx="8064500" cy="42481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164872" name="Text Box 8"/>
          <p:cNvSpPr txBox="1">
            <a:spLocks noChangeArrowheads="1"/>
          </p:cNvSpPr>
          <p:nvPr/>
        </p:nvSpPr>
        <p:spPr bwMode="auto">
          <a:xfrm>
            <a:off x="827088" y="2133600"/>
            <a:ext cx="7920037" cy="420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ru-RU" sz="28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                   </a:t>
            </a:r>
            <a:r>
              <a:rPr lang="ru-RU" sz="2800" b="1" i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План разбора</a:t>
            </a:r>
            <a:endParaRPr lang="en-US" sz="2800" b="1" i="1">
              <a:solidFill>
                <a:srgbClr val="00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defRPr/>
            </a:pPr>
            <a:r>
              <a:rPr lang="en-US" sz="2200" b="1" i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ru-RU" sz="2200" b="1" i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Часть речи.</a:t>
            </a:r>
            <a:r>
              <a:rPr lang="ru-RU" sz="2200" b="1" i="1"/>
              <a:t> Общее значение. </a:t>
            </a:r>
            <a:br>
              <a:rPr lang="ru-RU" sz="2200" b="1" i="1"/>
            </a:br>
            <a:r>
              <a:rPr lang="en-US" sz="2200" b="1" i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II</a:t>
            </a:r>
            <a:r>
              <a:rPr lang="ru-RU" sz="2200" b="1" i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Морфологические признаки.</a:t>
            </a:r>
          </a:p>
          <a:p>
            <a:pPr marL="342900" indent="-342900">
              <a:defRPr/>
            </a:pPr>
            <a:r>
              <a:rPr lang="ru-RU" sz="2200" b="1" i="1"/>
              <a:t>1. Начальная форма (именительный падеж единственного числа мужского рода).</a:t>
            </a:r>
          </a:p>
          <a:p>
            <a:pPr marL="342900" indent="-342900">
              <a:defRPr/>
            </a:pPr>
            <a:r>
              <a:rPr lang="ru-RU" sz="2200" b="1" i="1"/>
              <a:t>2</a:t>
            </a:r>
            <a:r>
              <a:rPr lang="en-US" sz="2200" b="1" i="1"/>
              <a:t>.</a:t>
            </a:r>
            <a:r>
              <a:rPr lang="en-US" sz="2200" b="1" i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 b="1" i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Постоянные признаки:</a:t>
            </a:r>
            <a:r>
              <a:rPr lang="ru-RU" sz="2200" b="1" i="1"/>
              <a:t> качественное, относительное или притяжательное.</a:t>
            </a:r>
          </a:p>
          <a:p>
            <a:pPr marL="342900" indent="-342900">
              <a:defRPr/>
            </a:pPr>
            <a:r>
              <a:rPr lang="ru-RU" sz="2200" b="1" i="1"/>
              <a:t>3</a:t>
            </a:r>
            <a:r>
              <a:rPr lang="en-US" sz="2200" b="1" i="1"/>
              <a:t>.</a:t>
            </a:r>
            <a:r>
              <a:rPr lang="en-US" sz="2200" b="1" i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 b="1" i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Непостоянные признаки:</a:t>
            </a:r>
            <a:r>
              <a:rPr lang="ru-RU" sz="2200" b="1" i="1"/>
              <a:t> 1) у качественных: </a:t>
            </a:r>
            <a:br>
              <a:rPr lang="ru-RU" sz="2200" b="1" i="1"/>
            </a:br>
            <a:r>
              <a:rPr lang="ru-RU" sz="2200" b="1" i="1"/>
              <a:t>а) степень сравнения, б) краткая и полная форма; 2) у всех прилагательных: а) падеж, б) число, в) род (в ед. числе).</a:t>
            </a:r>
            <a:endParaRPr lang="en-US" sz="2200" b="1" i="1"/>
          </a:p>
          <a:p>
            <a:pPr marL="342900" indent="-342900">
              <a:defRPr/>
            </a:pPr>
            <a:r>
              <a:rPr lang="en-US" sz="2200" b="1" i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III</a:t>
            </a:r>
            <a:r>
              <a:rPr lang="ru-RU" sz="2200" b="1" i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Синтаксическая роль.</a:t>
            </a:r>
          </a:p>
        </p:txBody>
      </p:sp>
      <p:sp>
        <p:nvSpPr>
          <p:cNvPr id="164874" name="AutoShape 10"/>
          <p:cNvSpPr>
            <a:spLocks noChangeArrowheads="1"/>
          </p:cNvSpPr>
          <p:nvPr/>
        </p:nvSpPr>
        <p:spPr bwMode="auto">
          <a:xfrm rot="10800000">
            <a:off x="539750" y="2271713"/>
            <a:ext cx="8135938" cy="4176712"/>
          </a:xfrm>
          <a:prstGeom prst="wedgeRoundRectCallout">
            <a:avLst>
              <a:gd name="adj1" fmla="val 20417"/>
              <a:gd name="adj2" fmla="val 59042"/>
              <a:gd name="adj3" fmla="val 16667"/>
            </a:avLst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ru-RU"/>
          </a:p>
        </p:txBody>
      </p:sp>
      <p:sp>
        <p:nvSpPr>
          <p:cNvPr id="164875" name="Text Box 11"/>
          <p:cNvSpPr txBox="1">
            <a:spLocks noChangeArrowheads="1"/>
          </p:cNvSpPr>
          <p:nvPr/>
        </p:nvSpPr>
        <p:spPr bwMode="auto">
          <a:xfrm>
            <a:off x="684213" y="2565400"/>
            <a:ext cx="7488237" cy="350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ru-RU" sz="2400" b="1" i="1"/>
              <a:t>              </a:t>
            </a:r>
            <a:r>
              <a:rPr lang="ru-RU" sz="2800" b="1" i="1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Образец письменного разбора</a:t>
            </a:r>
            <a:br>
              <a:rPr lang="ru-RU" sz="2800" b="1" i="1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400" b="1" i="1"/>
              <a:t/>
            </a:r>
            <a:br>
              <a:rPr lang="ru-RU" sz="2400" b="1" i="1"/>
            </a:br>
            <a:r>
              <a:rPr lang="ru-RU" sz="2800" b="1" i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Чиста небесная лазурь.</a:t>
            </a:r>
            <a:r>
              <a:rPr lang="ru-RU" sz="2400" b="1" i="1"/>
              <a:t> </a:t>
            </a:r>
            <a:br>
              <a:rPr lang="ru-RU" sz="2400" b="1" i="1"/>
            </a:br>
            <a:r>
              <a:rPr lang="ru-RU" sz="2400" b="1" i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Небесная</a:t>
            </a:r>
            <a:r>
              <a:rPr lang="ru-RU" sz="2400" b="1" i="1"/>
              <a:t>  (лазурь) — прилаг.</a:t>
            </a:r>
            <a:br>
              <a:rPr lang="ru-RU" sz="2400" b="1" i="1"/>
            </a:br>
            <a:r>
              <a:rPr lang="en-US" sz="2400" b="1" i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ru-RU" sz="2400" b="1" i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r>
              <a:rPr lang="ru-RU" sz="2400" b="1" i="1"/>
              <a:t> Лазурь  (какая?) </a:t>
            </a:r>
            <a:r>
              <a:rPr lang="ru-RU" sz="2400" b="1" i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небесная</a:t>
            </a:r>
            <a:r>
              <a:rPr lang="ru-RU" sz="2400" b="1" i="1"/>
              <a:t>.</a:t>
            </a:r>
            <a:br>
              <a:rPr lang="ru-RU" sz="2400" b="1" i="1"/>
            </a:br>
            <a:r>
              <a:rPr lang="ru-RU" sz="2400" b="1" i="1"/>
              <a:t>Н. ф. — </a:t>
            </a:r>
            <a:r>
              <a:rPr lang="ru-RU" sz="2400" b="1" i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небесный</a:t>
            </a:r>
            <a:r>
              <a:rPr lang="ru-RU" sz="2400" b="1" i="1"/>
              <a:t>.</a:t>
            </a:r>
            <a:br>
              <a:rPr lang="ru-RU" sz="2400" b="1" i="1"/>
            </a:br>
            <a:r>
              <a:rPr lang="en-US" sz="2400" b="1" i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II</a:t>
            </a:r>
            <a:r>
              <a:rPr lang="ru-RU" sz="2400" b="1" i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r>
              <a:rPr lang="ru-RU" sz="2400" b="1" i="1"/>
              <a:t> Пост.— относит.; непост. — в    им. пад., ед. ч., ж. р.</a:t>
            </a:r>
            <a:br>
              <a:rPr lang="ru-RU" sz="2400" b="1" i="1"/>
            </a:br>
            <a:r>
              <a:rPr lang="en-US" sz="2400" b="1" i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III</a:t>
            </a:r>
            <a:r>
              <a:rPr lang="ru-RU" sz="2400" b="1" i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r>
              <a:rPr lang="ru-RU" sz="2400" b="1" i="1"/>
              <a:t> Лазурь (какая?) </a:t>
            </a:r>
            <a:r>
              <a:rPr lang="ru-RU" sz="2400" b="1" i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небесная</a:t>
            </a:r>
            <a:r>
              <a:rPr lang="ru-RU" sz="2400" b="1" i="1"/>
              <a:t>.</a:t>
            </a:r>
          </a:p>
        </p:txBody>
      </p:sp>
      <p:sp>
        <p:nvSpPr>
          <p:cNvPr id="10251" name="Freeform 12"/>
          <p:cNvSpPr>
            <a:spLocks/>
          </p:cNvSpPr>
          <p:nvPr/>
        </p:nvSpPr>
        <p:spPr bwMode="auto">
          <a:xfrm>
            <a:off x="10044113" y="6640513"/>
            <a:ext cx="1355725" cy="217487"/>
          </a:xfrm>
          <a:custGeom>
            <a:avLst/>
            <a:gdLst>
              <a:gd name="T0" fmla="*/ 0 w 510"/>
              <a:gd name="T1" fmla="*/ 35 h 120"/>
              <a:gd name="T2" fmla="*/ 29 w 510"/>
              <a:gd name="T3" fmla="*/ 16 h 120"/>
              <a:gd name="T4" fmla="*/ 48 w 510"/>
              <a:gd name="T5" fmla="*/ 73 h 120"/>
              <a:gd name="T6" fmla="*/ 76 w 510"/>
              <a:gd name="T7" fmla="*/ 63 h 120"/>
              <a:gd name="T8" fmla="*/ 104 w 510"/>
              <a:gd name="T9" fmla="*/ 44 h 120"/>
              <a:gd name="T10" fmla="*/ 123 w 510"/>
              <a:gd name="T11" fmla="*/ 73 h 120"/>
              <a:gd name="T12" fmla="*/ 142 w 510"/>
              <a:gd name="T13" fmla="*/ 44 h 120"/>
              <a:gd name="T14" fmla="*/ 151 w 510"/>
              <a:gd name="T15" fmla="*/ 16 h 120"/>
              <a:gd name="T16" fmla="*/ 189 w 510"/>
              <a:gd name="T17" fmla="*/ 26 h 120"/>
              <a:gd name="T18" fmla="*/ 218 w 510"/>
              <a:gd name="T19" fmla="*/ 54 h 120"/>
              <a:gd name="T20" fmla="*/ 246 w 510"/>
              <a:gd name="T21" fmla="*/ 35 h 120"/>
              <a:gd name="T22" fmla="*/ 293 w 510"/>
              <a:gd name="T23" fmla="*/ 44 h 120"/>
              <a:gd name="T24" fmla="*/ 303 w 510"/>
              <a:gd name="T25" fmla="*/ 92 h 120"/>
              <a:gd name="T26" fmla="*/ 331 w 510"/>
              <a:gd name="T27" fmla="*/ 35 h 120"/>
              <a:gd name="T28" fmla="*/ 416 w 510"/>
              <a:gd name="T29" fmla="*/ 44 h 120"/>
              <a:gd name="T30" fmla="*/ 454 w 510"/>
              <a:gd name="T31" fmla="*/ 73 h 120"/>
              <a:gd name="T32" fmla="*/ 463 w 510"/>
              <a:gd name="T33" fmla="*/ 44 h 120"/>
              <a:gd name="T34" fmla="*/ 510 w 510"/>
              <a:gd name="T35" fmla="*/ 101 h 12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10"/>
              <a:gd name="T55" fmla="*/ 0 h 120"/>
              <a:gd name="T56" fmla="*/ 510 w 510"/>
              <a:gd name="T57" fmla="*/ 120 h 120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10" h="120">
                <a:moveTo>
                  <a:pt x="0" y="35"/>
                </a:moveTo>
                <a:cubicBezTo>
                  <a:pt x="10" y="29"/>
                  <a:pt x="20" y="9"/>
                  <a:pt x="29" y="16"/>
                </a:cubicBezTo>
                <a:cubicBezTo>
                  <a:pt x="45" y="28"/>
                  <a:pt x="48" y="73"/>
                  <a:pt x="48" y="73"/>
                </a:cubicBezTo>
                <a:cubicBezTo>
                  <a:pt x="57" y="70"/>
                  <a:pt x="67" y="68"/>
                  <a:pt x="76" y="63"/>
                </a:cubicBezTo>
                <a:cubicBezTo>
                  <a:pt x="86" y="58"/>
                  <a:pt x="93" y="42"/>
                  <a:pt x="104" y="44"/>
                </a:cubicBezTo>
                <a:cubicBezTo>
                  <a:pt x="115" y="46"/>
                  <a:pt x="117" y="63"/>
                  <a:pt x="123" y="73"/>
                </a:cubicBezTo>
                <a:cubicBezTo>
                  <a:pt x="129" y="63"/>
                  <a:pt x="137" y="54"/>
                  <a:pt x="142" y="44"/>
                </a:cubicBezTo>
                <a:cubicBezTo>
                  <a:pt x="146" y="35"/>
                  <a:pt x="142" y="20"/>
                  <a:pt x="151" y="16"/>
                </a:cubicBezTo>
                <a:cubicBezTo>
                  <a:pt x="163" y="11"/>
                  <a:pt x="176" y="23"/>
                  <a:pt x="189" y="26"/>
                </a:cubicBezTo>
                <a:cubicBezTo>
                  <a:pt x="205" y="113"/>
                  <a:pt x="186" y="86"/>
                  <a:pt x="218" y="54"/>
                </a:cubicBezTo>
                <a:cubicBezTo>
                  <a:pt x="226" y="46"/>
                  <a:pt x="237" y="41"/>
                  <a:pt x="246" y="35"/>
                </a:cubicBezTo>
                <a:cubicBezTo>
                  <a:pt x="262" y="38"/>
                  <a:pt x="282" y="33"/>
                  <a:pt x="293" y="44"/>
                </a:cubicBezTo>
                <a:cubicBezTo>
                  <a:pt x="305" y="56"/>
                  <a:pt x="289" y="83"/>
                  <a:pt x="303" y="92"/>
                </a:cubicBezTo>
                <a:cubicBezTo>
                  <a:pt x="311" y="97"/>
                  <a:pt x="330" y="36"/>
                  <a:pt x="331" y="35"/>
                </a:cubicBezTo>
                <a:cubicBezTo>
                  <a:pt x="359" y="38"/>
                  <a:pt x="392" y="29"/>
                  <a:pt x="416" y="44"/>
                </a:cubicBezTo>
                <a:cubicBezTo>
                  <a:pt x="469" y="76"/>
                  <a:pt x="382" y="120"/>
                  <a:pt x="454" y="73"/>
                </a:cubicBezTo>
                <a:cubicBezTo>
                  <a:pt x="457" y="63"/>
                  <a:pt x="456" y="51"/>
                  <a:pt x="463" y="44"/>
                </a:cubicBezTo>
                <a:cubicBezTo>
                  <a:pt x="506" y="0"/>
                  <a:pt x="510" y="84"/>
                  <a:pt x="510" y="101"/>
                </a:cubicBezTo>
              </a:path>
            </a:pathLst>
          </a:custGeom>
          <a:noFill/>
          <a:ln w="38100" cmpd="sng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877" name="Freeform 13"/>
          <p:cNvSpPr>
            <a:spLocks/>
          </p:cNvSpPr>
          <p:nvPr/>
        </p:nvSpPr>
        <p:spPr bwMode="auto">
          <a:xfrm>
            <a:off x="4140200" y="5942013"/>
            <a:ext cx="1368425" cy="150812"/>
          </a:xfrm>
          <a:custGeom>
            <a:avLst/>
            <a:gdLst>
              <a:gd name="T0" fmla="*/ 1 w 783"/>
              <a:gd name="T1" fmla="*/ 72 h 93"/>
              <a:gd name="T2" fmla="*/ 11 w 783"/>
              <a:gd name="T3" fmla="*/ 25 h 93"/>
              <a:gd name="T4" fmla="*/ 67 w 783"/>
              <a:gd name="T5" fmla="*/ 6 h 93"/>
              <a:gd name="T6" fmla="*/ 105 w 783"/>
              <a:gd name="T7" fmla="*/ 15 h 93"/>
              <a:gd name="T8" fmla="*/ 143 w 783"/>
              <a:gd name="T9" fmla="*/ 62 h 93"/>
              <a:gd name="T10" fmla="*/ 171 w 783"/>
              <a:gd name="T11" fmla="*/ 43 h 93"/>
              <a:gd name="T12" fmla="*/ 181 w 783"/>
              <a:gd name="T13" fmla="*/ 15 h 93"/>
              <a:gd name="T14" fmla="*/ 200 w 783"/>
              <a:gd name="T15" fmla="*/ 43 h 93"/>
              <a:gd name="T16" fmla="*/ 228 w 783"/>
              <a:gd name="T17" fmla="*/ 62 h 93"/>
              <a:gd name="T18" fmla="*/ 332 w 783"/>
              <a:gd name="T19" fmla="*/ 34 h 93"/>
              <a:gd name="T20" fmla="*/ 341 w 783"/>
              <a:gd name="T21" fmla="*/ 72 h 93"/>
              <a:gd name="T22" fmla="*/ 360 w 783"/>
              <a:gd name="T23" fmla="*/ 43 h 93"/>
              <a:gd name="T24" fmla="*/ 417 w 783"/>
              <a:gd name="T25" fmla="*/ 15 h 93"/>
              <a:gd name="T26" fmla="*/ 474 w 783"/>
              <a:gd name="T27" fmla="*/ 62 h 93"/>
              <a:gd name="T28" fmla="*/ 559 w 783"/>
              <a:gd name="T29" fmla="*/ 15 h 93"/>
              <a:gd name="T30" fmla="*/ 625 w 783"/>
              <a:gd name="T31" fmla="*/ 62 h 93"/>
              <a:gd name="T32" fmla="*/ 681 w 783"/>
              <a:gd name="T33" fmla="*/ 43 h 93"/>
              <a:gd name="T34" fmla="*/ 691 w 783"/>
              <a:gd name="T35" fmla="*/ 81 h 93"/>
              <a:gd name="T36" fmla="*/ 728 w 783"/>
              <a:gd name="T37" fmla="*/ 25 h 93"/>
              <a:gd name="T38" fmla="*/ 757 w 783"/>
              <a:gd name="T39" fmla="*/ 15 h 93"/>
              <a:gd name="T40" fmla="*/ 776 w 783"/>
              <a:gd name="T41" fmla="*/ 81 h 9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783"/>
              <a:gd name="T64" fmla="*/ 0 h 93"/>
              <a:gd name="T65" fmla="*/ 783 w 783"/>
              <a:gd name="T66" fmla="*/ 93 h 9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783" h="93">
                <a:moveTo>
                  <a:pt x="1" y="72"/>
                </a:moveTo>
                <a:cubicBezTo>
                  <a:pt x="4" y="56"/>
                  <a:pt x="0" y="36"/>
                  <a:pt x="11" y="25"/>
                </a:cubicBezTo>
                <a:cubicBezTo>
                  <a:pt x="25" y="11"/>
                  <a:pt x="67" y="6"/>
                  <a:pt x="67" y="6"/>
                </a:cubicBezTo>
                <a:cubicBezTo>
                  <a:pt x="80" y="9"/>
                  <a:pt x="96" y="6"/>
                  <a:pt x="105" y="15"/>
                </a:cubicBezTo>
                <a:cubicBezTo>
                  <a:pt x="171" y="80"/>
                  <a:pt x="62" y="36"/>
                  <a:pt x="143" y="62"/>
                </a:cubicBezTo>
                <a:cubicBezTo>
                  <a:pt x="152" y="56"/>
                  <a:pt x="164" y="52"/>
                  <a:pt x="171" y="43"/>
                </a:cubicBezTo>
                <a:cubicBezTo>
                  <a:pt x="177" y="35"/>
                  <a:pt x="171" y="15"/>
                  <a:pt x="181" y="15"/>
                </a:cubicBezTo>
                <a:cubicBezTo>
                  <a:pt x="192" y="15"/>
                  <a:pt x="192" y="35"/>
                  <a:pt x="200" y="43"/>
                </a:cubicBezTo>
                <a:cubicBezTo>
                  <a:pt x="208" y="51"/>
                  <a:pt x="219" y="56"/>
                  <a:pt x="228" y="62"/>
                </a:cubicBezTo>
                <a:cubicBezTo>
                  <a:pt x="260" y="15"/>
                  <a:pt x="275" y="25"/>
                  <a:pt x="332" y="34"/>
                </a:cubicBezTo>
                <a:cubicBezTo>
                  <a:pt x="335" y="47"/>
                  <a:pt x="329" y="68"/>
                  <a:pt x="341" y="72"/>
                </a:cubicBezTo>
                <a:cubicBezTo>
                  <a:pt x="352" y="76"/>
                  <a:pt x="352" y="51"/>
                  <a:pt x="360" y="43"/>
                </a:cubicBezTo>
                <a:cubicBezTo>
                  <a:pt x="376" y="27"/>
                  <a:pt x="397" y="22"/>
                  <a:pt x="417" y="15"/>
                </a:cubicBezTo>
                <a:cubicBezTo>
                  <a:pt x="431" y="58"/>
                  <a:pt x="424" y="79"/>
                  <a:pt x="474" y="62"/>
                </a:cubicBezTo>
                <a:cubicBezTo>
                  <a:pt x="514" y="0"/>
                  <a:pt x="473" y="1"/>
                  <a:pt x="559" y="15"/>
                </a:cubicBezTo>
                <a:cubicBezTo>
                  <a:pt x="582" y="88"/>
                  <a:pt x="557" y="76"/>
                  <a:pt x="625" y="62"/>
                </a:cubicBezTo>
                <a:cubicBezTo>
                  <a:pt x="633" y="36"/>
                  <a:pt x="633" y="4"/>
                  <a:pt x="681" y="43"/>
                </a:cubicBezTo>
                <a:cubicBezTo>
                  <a:pt x="691" y="51"/>
                  <a:pt x="688" y="68"/>
                  <a:pt x="691" y="81"/>
                </a:cubicBezTo>
                <a:cubicBezTo>
                  <a:pt x="755" y="60"/>
                  <a:pt x="683" y="93"/>
                  <a:pt x="728" y="25"/>
                </a:cubicBezTo>
                <a:cubicBezTo>
                  <a:pt x="734" y="16"/>
                  <a:pt x="747" y="18"/>
                  <a:pt x="757" y="15"/>
                </a:cubicBezTo>
                <a:cubicBezTo>
                  <a:pt x="783" y="53"/>
                  <a:pt x="776" y="32"/>
                  <a:pt x="776" y="81"/>
                </a:cubicBezTo>
              </a:path>
            </a:pathLst>
          </a:custGeom>
          <a:noFill/>
          <a:ln w="38100" cmpd="sng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4" name="AutoShape 1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79388" y="6237288"/>
            <a:ext cx="539750" cy="404812"/>
          </a:xfrm>
          <a:prstGeom prst="actionButtonBackPrevious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389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4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64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48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48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4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48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48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4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48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48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4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71" grpId="0" animBg="1"/>
      <p:bldP spid="164872" grpId="0"/>
      <p:bldP spid="164874" grpId="0" animBg="1"/>
      <p:bldP spid="164875" grpId="0"/>
      <p:bldP spid="16487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/>
              <a:t>Дремлет на стене моей ивы кружевная(3)тень.(</a:t>
            </a:r>
            <a:r>
              <a:rPr lang="ru-RU" sz="4000" dirty="0" err="1" smtClean="0"/>
              <a:t>Н.Рубцов</a:t>
            </a:r>
            <a:r>
              <a:rPr lang="ru-RU" sz="4000" dirty="0" smtClean="0"/>
              <a:t>)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32822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268760"/>
            <a:ext cx="69847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Синтаксический разбор включает в себя разбор словосочетаний, простых и сложных предложений. Его задача – научить выделять и характеризовать эти единицы. В частности, синтаксический разбор простых предложений предполагает умение выделять их из сложных предложений или текста (если они не даны отдельно), давать им общую характеристику, разбирать по членам предложения, а дополнительно членить простые </a:t>
            </a:r>
            <a:r>
              <a:rPr lang="ru-RU" sz="2000" dirty="0" smtClean="0"/>
              <a:t>предложения </a:t>
            </a:r>
            <a:r>
              <a:rPr lang="ru-RU" sz="2000" dirty="0"/>
              <a:t>на простые словосочетания и сочетания знаменательных слов, не являющиеся словосочетаниями, характеризовать их отношение к тому целому, из которого они выделены.</a:t>
            </a:r>
          </a:p>
        </p:txBody>
      </p:sp>
    </p:spTree>
    <p:extLst>
      <p:ext uri="{BB962C8B-B14F-4D97-AF65-F5344CB8AC3E}">
        <p14:creationId xmlns:p14="http://schemas.microsoft.com/office/powerpoint/2010/main" val="370406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p81_glod_l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79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7" name="Picture 3" descr="p81_glod_l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6038" y="0"/>
            <a:ext cx="20796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Picture 4" descr="p81_glod_l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9525"/>
            <a:ext cx="878522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5" descr="p81_glod_l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594475"/>
            <a:ext cx="878522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0" name="AutoShape 7"/>
          <p:cNvSpPr>
            <a:spLocks noChangeArrowheads="1"/>
          </p:cNvSpPr>
          <p:nvPr/>
        </p:nvSpPr>
        <p:spPr bwMode="auto">
          <a:xfrm>
            <a:off x="684213" y="2060575"/>
            <a:ext cx="7775575" cy="439102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173065" name="Text Box 9"/>
          <p:cNvSpPr txBox="1">
            <a:spLocks noChangeArrowheads="1"/>
          </p:cNvSpPr>
          <p:nvPr/>
        </p:nvSpPr>
        <p:spPr bwMode="auto">
          <a:xfrm>
            <a:off x="900113" y="2060575"/>
            <a:ext cx="7559675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ru-RU" sz="2400" b="1" i="1"/>
              <a:t>                               </a:t>
            </a:r>
            <a:r>
              <a:rPr lang="ru-RU" sz="2400" b="1" i="1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План  разбора</a:t>
            </a:r>
          </a:p>
          <a:p>
            <a:pPr marL="342900" indent="-342900">
              <a:defRPr/>
            </a:pPr>
            <a:r>
              <a:rPr lang="ru-RU" sz="2000" b="1" i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 Выделить словосочетание из предложения.</a:t>
            </a:r>
          </a:p>
          <a:p>
            <a:pPr marL="342900" indent="-342900">
              <a:defRPr/>
            </a:pPr>
            <a:r>
              <a:rPr lang="ru-RU" sz="2000" b="1" i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Рассказать о строении словосочетания: найти главное и зависимое слова и указать, какими частями речи они выражены; определить способ синтаксической связи.</a:t>
            </a:r>
          </a:p>
          <a:p>
            <a:pPr marL="342900" indent="-342900">
              <a:defRPr/>
            </a:pPr>
            <a:r>
              <a:rPr lang="ru-RU" sz="2000" b="1" i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Указать грамматическое значение словосочетания.</a:t>
            </a:r>
            <a:br>
              <a:rPr lang="ru-RU" sz="2000" b="1" i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400" b="1" i="1"/>
              <a:t>              </a:t>
            </a:r>
            <a:r>
              <a:rPr lang="ru-RU" sz="2400" b="1" i="1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Образец письменного разбора </a:t>
            </a:r>
            <a:br>
              <a:rPr lang="ru-RU" sz="2400" b="1" i="1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400" b="1" i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Мокрый снег падал с крыш хлопьями.</a:t>
            </a:r>
          </a:p>
        </p:txBody>
      </p:sp>
      <p:sp>
        <p:nvSpPr>
          <p:cNvPr id="173066" name="Text Box 10"/>
          <p:cNvSpPr txBox="1">
            <a:spLocks noChangeArrowheads="1"/>
          </p:cNvSpPr>
          <p:nvPr/>
        </p:nvSpPr>
        <p:spPr bwMode="auto">
          <a:xfrm>
            <a:off x="900113" y="5084763"/>
            <a:ext cx="3527425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b="1" i="1"/>
              <a:t/>
            </a:r>
            <a:br>
              <a:rPr lang="ru-RU" b="1" i="1"/>
            </a:br>
            <a:r>
              <a:rPr lang="ru-RU" b="1" i="1"/>
              <a:t>    </a:t>
            </a:r>
            <a:r>
              <a:rPr lang="ru-RU" sz="2400" b="1" i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Мокрый снег</a:t>
            </a:r>
            <a:r>
              <a:rPr lang="ru-RU" b="1" i="1"/>
              <a:t>     </a:t>
            </a:r>
            <a:br>
              <a:rPr lang="ru-RU" b="1" i="1"/>
            </a:br>
            <a:r>
              <a:rPr lang="ru-RU" b="1" i="1"/>
              <a:t>      </a:t>
            </a:r>
            <a:r>
              <a:rPr lang="ru-RU" b="1" i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b="1" i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b="1" i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(прил.)       (сущ.)</a:t>
            </a:r>
          </a:p>
        </p:txBody>
      </p:sp>
      <p:sp>
        <p:nvSpPr>
          <p:cNvPr id="21513" name="Line 11"/>
          <p:cNvSpPr>
            <a:spLocks noChangeShapeType="1"/>
          </p:cNvSpPr>
          <p:nvPr/>
        </p:nvSpPr>
        <p:spPr bwMode="auto">
          <a:xfrm>
            <a:off x="1763713" y="5734050"/>
            <a:ext cx="0" cy="358775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14" name="Line 12"/>
          <p:cNvSpPr>
            <a:spLocks noChangeShapeType="1"/>
          </p:cNvSpPr>
          <p:nvPr/>
        </p:nvSpPr>
        <p:spPr bwMode="auto">
          <a:xfrm>
            <a:off x="2843213" y="5734050"/>
            <a:ext cx="0" cy="358775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15" name="Line 13"/>
          <p:cNvSpPr>
            <a:spLocks noChangeShapeType="1"/>
          </p:cNvSpPr>
          <p:nvPr/>
        </p:nvSpPr>
        <p:spPr bwMode="auto">
          <a:xfrm flipH="1">
            <a:off x="2987675" y="5373688"/>
            <a:ext cx="144463" cy="142875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16" name="Line 14"/>
          <p:cNvSpPr>
            <a:spLocks noChangeShapeType="1"/>
          </p:cNvSpPr>
          <p:nvPr/>
        </p:nvSpPr>
        <p:spPr bwMode="auto">
          <a:xfrm>
            <a:off x="2987675" y="5373688"/>
            <a:ext cx="144463" cy="142875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17" name="Line 15"/>
          <p:cNvSpPr>
            <a:spLocks noChangeShapeType="1"/>
          </p:cNvSpPr>
          <p:nvPr/>
        </p:nvSpPr>
        <p:spPr bwMode="auto">
          <a:xfrm flipH="1">
            <a:off x="1547813" y="5373688"/>
            <a:ext cx="1368425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18" name="Line 16"/>
          <p:cNvSpPr>
            <a:spLocks noChangeShapeType="1"/>
          </p:cNvSpPr>
          <p:nvPr/>
        </p:nvSpPr>
        <p:spPr bwMode="auto">
          <a:xfrm>
            <a:off x="1547813" y="5373688"/>
            <a:ext cx="0" cy="142875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19" name="Text Box 17"/>
          <p:cNvSpPr txBox="1">
            <a:spLocks noChangeArrowheads="1"/>
          </p:cNvSpPr>
          <p:nvPr/>
        </p:nvSpPr>
        <p:spPr bwMode="auto">
          <a:xfrm>
            <a:off x="1835150" y="5013325"/>
            <a:ext cx="1584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 i="1"/>
              <a:t>какой?</a:t>
            </a:r>
          </a:p>
        </p:txBody>
      </p:sp>
      <p:sp>
        <p:nvSpPr>
          <p:cNvPr id="173074" name="Text Box 18"/>
          <p:cNvSpPr txBox="1">
            <a:spLocks noChangeArrowheads="1"/>
          </p:cNvSpPr>
          <p:nvPr/>
        </p:nvSpPr>
        <p:spPr bwMode="auto">
          <a:xfrm>
            <a:off x="4356100" y="5084763"/>
            <a:ext cx="3527425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b="1" i="1"/>
              <a:t/>
            </a:r>
            <a:br>
              <a:rPr lang="ru-RU" b="1" i="1"/>
            </a:br>
            <a:r>
              <a:rPr lang="ru-RU" b="1" i="1"/>
              <a:t>    </a:t>
            </a:r>
            <a:r>
              <a:rPr lang="ru-RU" sz="2400" b="1" i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падал с крыш </a:t>
            </a:r>
            <a:r>
              <a:rPr lang="ru-RU" b="1" i="1"/>
              <a:t/>
            </a:r>
            <a:br>
              <a:rPr lang="ru-RU" b="1" i="1"/>
            </a:br>
            <a:r>
              <a:rPr lang="ru-RU" b="1" i="1"/>
              <a:t>      </a:t>
            </a:r>
            <a:r>
              <a:rPr lang="ru-RU" b="1" i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b="1" i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b="1" i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(глаг.)       (сущ. с предл.)</a:t>
            </a:r>
          </a:p>
        </p:txBody>
      </p:sp>
      <p:sp>
        <p:nvSpPr>
          <p:cNvPr id="21521" name="Line 19"/>
          <p:cNvSpPr>
            <a:spLocks noChangeShapeType="1"/>
          </p:cNvSpPr>
          <p:nvPr/>
        </p:nvSpPr>
        <p:spPr bwMode="auto">
          <a:xfrm>
            <a:off x="5219700" y="5734050"/>
            <a:ext cx="0" cy="358775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22" name="Line 20"/>
          <p:cNvSpPr>
            <a:spLocks noChangeShapeType="1"/>
          </p:cNvSpPr>
          <p:nvPr/>
        </p:nvSpPr>
        <p:spPr bwMode="auto">
          <a:xfrm>
            <a:off x="6443663" y="5734050"/>
            <a:ext cx="0" cy="358775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23" name="Line 21"/>
          <p:cNvSpPr>
            <a:spLocks noChangeShapeType="1"/>
          </p:cNvSpPr>
          <p:nvPr/>
        </p:nvSpPr>
        <p:spPr bwMode="auto">
          <a:xfrm flipH="1">
            <a:off x="4787900" y="5300663"/>
            <a:ext cx="144463" cy="142875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24" name="Line 22"/>
          <p:cNvSpPr>
            <a:spLocks noChangeShapeType="1"/>
          </p:cNvSpPr>
          <p:nvPr/>
        </p:nvSpPr>
        <p:spPr bwMode="auto">
          <a:xfrm>
            <a:off x="4787900" y="5300663"/>
            <a:ext cx="144463" cy="142875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25" name="Line 23"/>
          <p:cNvSpPr>
            <a:spLocks noChangeShapeType="1"/>
          </p:cNvSpPr>
          <p:nvPr/>
        </p:nvSpPr>
        <p:spPr bwMode="auto">
          <a:xfrm>
            <a:off x="4932363" y="5373688"/>
            <a:ext cx="1584325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26" name="Line 24"/>
          <p:cNvSpPr>
            <a:spLocks noChangeShapeType="1"/>
          </p:cNvSpPr>
          <p:nvPr/>
        </p:nvSpPr>
        <p:spPr bwMode="auto">
          <a:xfrm>
            <a:off x="6516688" y="5373688"/>
            <a:ext cx="0" cy="142875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27" name="Text Box 25"/>
          <p:cNvSpPr txBox="1">
            <a:spLocks noChangeArrowheads="1"/>
          </p:cNvSpPr>
          <p:nvPr/>
        </p:nvSpPr>
        <p:spPr bwMode="auto">
          <a:xfrm>
            <a:off x="5148263" y="5013325"/>
            <a:ext cx="1584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 i="1"/>
              <a:t>откуда?</a:t>
            </a:r>
          </a:p>
        </p:txBody>
      </p:sp>
      <p:sp>
        <p:nvSpPr>
          <p:cNvPr id="21528" name="WordArt 26"/>
          <p:cNvSpPr>
            <a:spLocks noChangeArrowheads="1" noChangeShapeType="1" noTextEdit="1"/>
          </p:cNvSpPr>
          <p:nvPr/>
        </p:nvSpPr>
        <p:spPr bwMode="auto">
          <a:xfrm>
            <a:off x="395289" y="404813"/>
            <a:ext cx="6697662" cy="136842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50021"/>
                </a:solidFill>
                <a:latin typeface="Impact" panose="020B0806030902050204" pitchFamily="34" charset="0"/>
              </a:rPr>
              <a:t>Словосочетание</a:t>
            </a:r>
          </a:p>
        </p:txBody>
      </p:sp>
      <p:sp>
        <p:nvSpPr>
          <p:cNvPr id="21529" name="AutoShape 2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79388" y="6237288"/>
            <a:ext cx="539750" cy="404812"/>
          </a:xfrm>
          <a:prstGeom prst="actionButtonBackPrevious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290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3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73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7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65" grpId="0"/>
      <p:bldP spid="173066" grpId="0"/>
      <p:bldP spid="17307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323850" y="1916113"/>
            <a:ext cx="84963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>
                <a:solidFill>
                  <a:srgbClr val="0070C0"/>
                </a:solidFill>
              </a:rPr>
              <a:t>Синтаксический разбор</a:t>
            </a:r>
          </a:p>
          <a:p>
            <a:pPr algn="ctr"/>
            <a:r>
              <a:rPr lang="ru-RU" sz="4800" b="1">
                <a:solidFill>
                  <a:srgbClr val="0070C0"/>
                </a:solidFill>
              </a:rPr>
              <a:t>предложения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62725" cy="1143000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0070C0"/>
                </a:solidFill>
              </a:rPr>
              <a:t>Алгоритм  анализа: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055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dirty="0" smtClean="0"/>
              <a:t> </a:t>
            </a:r>
            <a:r>
              <a:rPr lang="ru-RU" sz="2800" i="1" dirty="0" smtClean="0">
                <a:solidFill>
                  <a:srgbClr val="FF0000"/>
                </a:solidFill>
              </a:rPr>
              <a:t>1.</a:t>
            </a:r>
            <a:r>
              <a:rPr lang="ru-RU" sz="2800" i="1" dirty="0" smtClean="0"/>
              <a:t> </a:t>
            </a:r>
            <a:r>
              <a:rPr lang="ru-RU" sz="2800" i="1" dirty="0" smtClean="0">
                <a:solidFill>
                  <a:srgbClr val="FF0000"/>
                </a:solidFill>
              </a:rPr>
              <a:t>Цель высказывания</a:t>
            </a:r>
            <a:r>
              <a:rPr lang="ru-RU" sz="2800" i="1" dirty="0" smtClean="0"/>
              <a:t>: повествовательное, вопросительное, побудительное.</a:t>
            </a:r>
          </a:p>
          <a:p>
            <a:pPr eaLnBrk="1" hangingPunct="1">
              <a:buFont typeface="Arial" charset="0"/>
              <a:buNone/>
            </a:pPr>
            <a:r>
              <a:rPr lang="ru-RU" sz="2800" i="1" dirty="0" smtClean="0">
                <a:solidFill>
                  <a:srgbClr val="FF0000"/>
                </a:solidFill>
              </a:rPr>
              <a:t>2.</a:t>
            </a:r>
            <a:r>
              <a:rPr lang="ru-RU" sz="2800" i="1" dirty="0" smtClean="0"/>
              <a:t> </a:t>
            </a:r>
            <a:r>
              <a:rPr lang="ru-RU" sz="2800" i="1" dirty="0" smtClean="0">
                <a:solidFill>
                  <a:srgbClr val="FF0000"/>
                </a:solidFill>
              </a:rPr>
              <a:t>По эмоциональной окраске</a:t>
            </a:r>
            <a:r>
              <a:rPr lang="ru-RU" sz="2800" i="1" dirty="0" smtClean="0"/>
              <a:t>: восклицательное, невосклицательное.</a:t>
            </a:r>
          </a:p>
          <a:p>
            <a:pPr eaLnBrk="1" hangingPunct="1">
              <a:buFont typeface="Arial" charset="0"/>
              <a:buNone/>
            </a:pPr>
            <a:r>
              <a:rPr lang="ru-RU" sz="2800" i="1" dirty="0" smtClean="0">
                <a:solidFill>
                  <a:srgbClr val="FF0000"/>
                </a:solidFill>
              </a:rPr>
              <a:t>3.</a:t>
            </a:r>
            <a:r>
              <a:rPr lang="ru-RU" sz="2800" i="1" dirty="0" smtClean="0"/>
              <a:t> </a:t>
            </a:r>
            <a:r>
              <a:rPr lang="ru-RU" sz="2800" i="1" dirty="0" smtClean="0">
                <a:solidFill>
                  <a:srgbClr val="FF0000"/>
                </a:solidFill>
              </a:rPr>
              <a:t>По наличию главных </a:t>
            </a:r>
            <a:r>
              <a:rPr lang="ru-RU" sz="2800" i="1" dirty="0" err="1" smtClean="0">
                <a:solidFill>
                  <a:srgbClr val="FF0000"/>
                </a:solidFill>
              </a:rPr>
              <a:t>членов</a:t>
            </a:r>
            <a:r>
              <a:rPr lang="ru-RU" sz="2800" i="1" dirty="0" err="1" smtClean="0"/>
              <a:t>:простое,сложное</a:t>
            </a:r>
            <a:r>
              <a:rPr lang="ru-RU" sz="2800" i="1" dirty="0" smtClean="0"/>
              <a:t>.</a:t>
            </a:r>
          </a:p>
          <a:p>
            <a:pPr eaLnBrk="1" hangingPunct="1">
              <a:buFont typeface="Arial" charset="0"/>
              <a:buNone/>
            </a:pPr>
            <a:r>
              <a:rPr lang="ru-RU" sz="2800" i="1" dirty="0" smtClean="0">
                <a:solidFill>
                  <a:srgbClr val="FF0000"/>
                </a:solidFill>
              </a:rPr>
              <a:t>4. По наличию второстепенных </a:t>
            </a:r>
            <a:r>
              <a:rPr lang="ru-RU" sz="2800" i="1" dirty="0" err="1" smtClean="0">
                <a:solidFill>
                  <a:srgbClr val="FF0000"/>
                </a:solidFill>
              </a:rPr>
              <a:t>членов:</a:t>
            </a:r>
            <a:r>
              <a:rPr lang="ru-RU" sz="2800" i="1" dirty="0" err="1" smtClean="0"/>
              <a:t>распространённое,нераспространённое</a:t>
            </a:r>
            <a:r>
              <a:rPr lang="ru-RU" sz="2800" i="1" dirty="0" smtClean="0"/>
              <a:t>.</a:t>
            </a:r>
          </a:p>
          <a:p>
            <a:pPr eaLnBrk="1" hangingPunct="1">
              <a:buFont typeface="Arial" charset="0"/>
              <a:buNone/>
            </a:pPr>
            <a:r>
              <a:rPr lang="ru-RU" sz="2800" i="1" dirty="0" smtClean="0">
                <a:solidFill>
                  <a:srgbClr val="FF0000"/>
                </a:solidFill>
              </a:rPr>
              <a:t>5.Осложнено</a:t>
            </a:r>
            <a:r>
              <a:rPr lang="ru-RU" sz="2800" i="1" dirty="0" smtClean="0"/>
              <a:t>:……..</a:t>
            </a:r>
            <a:endParaRPr lang="ru-RU" sz="2800" i="1" dirty="0" smtClean="0">
              <a:solidFill>
                <a:srgbClr val="FF0000"/>
              </a:solidFill>
            </a:endParaRPr>
          </a:p>
        </p:txBody>
      </p:sp>
      <p:sp>
        <p:nvSpPr>
          <p:cNvPr id="14340" name="TextBox 5"/>
          <p:cNvSpPr txBox="1">
            <a:spLocks noChangeArrowheads="1"/>
          </p:cNvSpPr>
          <p:nvPr/>
        </p:nvSpPr>
        <p:spPr bwMode="auto">
          <a:xfrm>
            <a:off x="5364163" y="5157788"/>
            <a:ext cx="2857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p81_glod_l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79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1" name="Picture 3" descr="p81_glod_l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6038" y="0"/>
            <a:ext cx="20796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2" name="Picture 4" descr="p81_glod_l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9525"/>
            <a:ext cx="878522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Picture 5" descr="p81_glod_l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594475"/>
            <a:ext cx="878522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4" name="WordArt 6"/>
          <p:cNvSpPr>
            <a:spLocks noChangeArrowheads="1" noChangeShapeType="1" noTextEdit="1"/>
          </p:cNvSpPr>
          <p:nvPr/>
        </p:nvSpPr>
        <p:spPr bwMode="auto">
          <a:xfrm>
            <a:off x="395288" y="404813"/>
            <a:ext cx="6769099" cy="1439862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50021"/>
                </a:solidFill>
                <a:latin typeface="Impact" panose="020B0806030902050204" pitchFamily="34" charset="0"/>
              </a:rPr>
              <a:t>Простое предложение</a:t>
            </a:r>
          </a:p>
        </p:txBody>
      </p:sp>
      <p:sp>
        <p:nvSpPr>
          <p:cNvPr id="22536" name="AutoShape 8"/>
          <p:cNvSpPr>
            <a:spLocks noChangeArrowheads="1"/>
          </p:cNvSpPr>
          <p:nvPr/>
        </p:nvSpPr>
        <p:spPr bwMode="auto">
          <a:xfrm>
            <a:off x="395288" y="1700213"/>
            <a:ext cx="8353425" cy="4751387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145417" name="Text Box 9"/>
          <p:cNvSpPr txBox="1">
            <a:spLocks noChangeArrowheads="1"/>
          </p:cNvSpPr>
          <p:nvPr/>
        </p:nvSpPr>
        <p:spPr bwMode="auto">
          <a:xfrm>
            <a:off x="107950" y="1773238"/>
            <a:ext cx="8353425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ru-RU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r>
              <a:rPr lang="ru-RU" sz="1600" dirty="0"/>
              <a:t>1. Назвать вид предложения по цели высказывания (повествовательное, вопросительное, побудительное); если предложение восклицательное, отметить это.</a:t>
            </a:r>
          </a:p>
          <a:p>
            <a:pPr marL="342900" indent="-342900">
              <a:defRPr/>
            </a:pPr>
            <a:r>
              <a:rPr lang="ru-RU" sz="1600" dirty="0"/>
              <a:t>      2. Найти грамматическую основу предложения и установить, что оно простое.</a:t>
            </a:r>
          </a:p>
          <a:p>
            <a:pPr marL="342900" indent="-342900">
              <a:defRPr/>
            </a:pPr>
            <a:r>
              <a:rPr lang="ru-RU" sz="1600" dirty="0"/>
              <a:t>      3. Рассказать о строении предложения: а) двусоставное или односоставное; если односоставное – какого типа (определенно-личное, неопределенно-личное, безличное, назывное); б) нераспространенное или распространенное; в) полное или неполное (если неполное, указать, какой член предложения в нем опущен).</a:t>
            </a:r>
            <a:br>
              <a:rPr lang="ru-RU" sz="1600" dirty="0"/>
            </a:br>
            <a:r>
              <a:rPr lang="ru-RU" sz="1600" dirty="0"/>
              <a:t>4. Отметить, если предложение осложнено однородными членами (однородными предложениями с обобщающим словом) или обособленными членами предложения, обращением, вводными словами и др.</a:t>
            </a:r>
          </a:p>
          <a:p>
            <a:pPr marL="342900" indent="-342900">
              <a:defRPr/>
            </a:pPr>
            <a:r>
              <a:rPr lang="ru-RU" sz="1600" dirty="0"/>
              <a:t>      5. Разобрать предложение по членам и указать, чем они выражены (сначала разбираются подлежащее и сказуемое, далее - второстепенные члены, входящие в состав подлежащего, затем - в состав сказуемого).</a:t>
            </a:r>
          </a:p>
          <a:p>
            <a:pPr marL="342900" indent="-342900">
              <a:defRPr/>
            </a:pPr>
            <a:r>
              <a:rPr lang="ru-RU" sz="1600" dirty="0"/>
              <a:t>          6. Объяснить расстановку знаков препинания.</a:t>
            </a:r>
          </a:p>
        </p:txBody>
      </p:sp>
    </p:spTree>
    <p:extLst>
      <p:ext uri="{BB962C8B-B14F-4D97-AF65-F5344CB8AC3E}">
        <p14:creationId xmlns:p14="http://schemas.microsoft.com/office/powerpoint/2010/main" val="1616826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5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5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5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>
            <a:prstDash val="sysDot"/>
          </a:ln>
        </p:spPr>
        <p:txBody>
          <a:bodyPr/>
          <a:lstStyle/>
          <a:p>
            <a:pPr marL="0" indent="0">
              <a:buNone/>
            </a:pPr>
            <a:r>
              <a:rPr lang="ru-RU" sz="4000" dirty="0" smtClean="0"/>
              <a:t>Две </a:t>
            </a:r>
            <a:r>
              <a:rPr lang="ru-RU" sz="4000" dirty="0"/>
              <a:t>березки и сосенка росли возле дома, стоящего на берегу </a:t>
            </a:r>
            <a:r>
              <a:rPr lang="ru-RU" sz="4000" dirty="0" smtClean="0"/>
              <a:t>пруда</a:t>
            </a:r>
            <a:r>
              <a:rPr lang="ru-RU" sz="1400" dirty="0" smtClean="0"/>
              <a:t>(4)</a:t>
            </a:r>
            <a:r>
              <a:rPr lang="ru-RU" sz="4000" dirty="0" smtClean="0"/>
              <a:t>. </a:t>
            </a:r>
          </a:p>
          <a:p>
            <a:pPr marL="0" indent="0">
              <a:buNone/>
            </a:pP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59386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4234482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Морфемный разбор слова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67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997838"/>
            <a:ext cx="74888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/>
              <a:t>Цель морфемного анализа, или разбора слова по составу, – определить морфемную структуру слова. Основные задачи этого вида анализа: </a:t>
            </a:r>
            <a:endParaRPr lang="ru-RU" sz="2400" i="1" dirty="0" smtClean="0"/>
          </a:p>
          <a:p>
            <a:pPr marL="342900" indent="-342900">
              <a:buAutoNum type="arabicParenR"/>
            </a:pPr>
            <a:r>
              <a:rPr lang="ru-RU" sz="2400" i="1" dirty="0" smtClean="0"/>
              <a:t>определить </a:t>
            </a:r>
            <a:r>
              <a:rPr lang="ru-RU" sz="2400" i="1" dirty="0"/>
              <a:t>тип слова по морфемному составу; </a:t>
            </a:r>
            <a:endParaRPr lang="ru-RU" sz="2400" i="1" dirty="0" smtClean="0"/>
          </a:p>
          <a:p>
            <a:pPr marL="342900" indent="-342900">
              <a:buAutoNum type="arabicParenR"/>
            </a:pPr>
            <a:r>
              <a:rPr lang="ru-RU" sz="2400" i="1" dirty="0" smtClean="0"/>
              <a:t> </a:t>
            </a:r>
            <a:r>
              <a:rPr lang="ru-RU" sz="2400" i="1" dirty="0"/>
              <a:t>указать количество морфем в </a:t>
            </a:r>
            <a:r>
              <a:rPr lang="ru-RU" sz="2400" i="1" dirty="0" smtClean="0"/>
              <a:t>слове;</a:t>
            </a:r>
          </a:p>
          <a:p>
            <a:pPr marL="342900" indent="-342900">
              <a:buAutoNum type="arabicParenR"/>
            </a:pPr>
            <a:r>
              <a:rPr lang="ru-RU" sz="2400" i="1" dirty="0" smtClean="0"/>
              <a:t> </a:t>
            </a:r>
            <a:r>
              <a:rPr lang="ru-RU" sz="2400" i="1" dirty="0"/>
              <a:t>определить их функции; </a:t>
            </a:r>
            <a:endParaRPr lang="ru-RU" sz="2400" i="1" dirty="0" smtClean="0"/>
          </a:p>
          <a:p>
            <a:pPr marL="342900" indent="-342900">
              <a:buAutoNum type="arabicParenR"/>
            </a:pPr>
            <a:r>
              <a:rPr lang="ru-RU" sz="2400" i="1" dirty="0" smtClean="0"/>
              <a:t>дать </a:t>
            </a:r>
            <a:r>
              <a:rPr lang="ru-RU" sz="2400" i="1" dirty="0"/>
              <a:t>их семантическую характеристику. </a:t>
            </a:r>
          </a:p>
        </p:txBody>
      </p:sp>
    </p:spTree>
    <p:extLst>
      <p:ext uri="{BB962C8B-B14F-4D97-AF65-F5344CB8AC3E}">
        <p14:creationId xmlns:p14="http://schemas.microsoft.com/office/powerpoint/2010/main" val="332853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000" b="1" i="1" dirty="0" smtClean="0"/>
              <a:t>«Скажи </a:t>
            </a:r>
            <a:r>
              <a:rPr lang="ru-RU" sz="4000" b="1" i="1" dirty="0"/>
              <a:t>мне, и я забуду.</a:t>
            </a:r>
            <a:r>
              <a:rPr lang="ru-RU" sz="4000" i="1" dirty="0"/>
              <a:t> </a:t>
            </a:r>
            <a:r>
              <a:rPr lang="ru-RU" sz="4000" b="1" i="1" dirty="0"/>
              <a:t>Покажи мне, - я смогу запомнить.</a:t>
            </a:r>
            <a:r>
              <a:rPr lang="ru-RU" sz="4000" i="1" dirty="0"/>
              <a:t> </a:t>
            </a:r>
            <a:r>
              <a:rPr lang="ru-RU" sz="4000" b="1" i="1" dirty="0"/>
              <a:t>Позволь мне это сделать самому,</a:t>
            </a:r>
            <a:r>
              <a:rPr lang="ru-RU" sz="4000" i="1" dirty="0"/>
              <a:t> </a:t>
            </a:r>
            <a:r>
              <a:rPr lang="ru-RU" sz="4000" b="1" i="1" dirty="0"/>
              <a:t>И это станет моим навсегда</a:t>
            </a:r>
            <a:r>
              <a:rPr lang="ru-RU" sz="4000" b="1" i="1" dirty="0" smtClean="0"/>
              <a:t>».</a:t>
            </a:r>
          </a:p>
          <a:p>
            <a:pPr marL="0" indent="0" algn="r">
              <a:buNone/>
            </a:pPr>
            <a:r>
              <a:rPr lang="ru-RU" dirty="0"/>
              <a:t> </a:t>
            </a:r>
            <a:r>
              <a:rPr lang="ru-RU" b="1" i="1" dirty="0"/>
              <a:t>Древняя мудрость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75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p81_glod_l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79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 descr="p81_glod_l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6038" y="0"/>
            <a:ext cx="20796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 descr="p81_glod_l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9525"/>
            <a:ext cx="878522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 descr="p81_glod_l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594475"/>
            <a:ext cx="878522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WordArt 6"/>
          <p:cNvSpPr>
            <a:spLocks noChangeArrowheads="1" noChangeShapeType="1" noTextEdit="1"/>
          </p:cNvSpPr>
          <p:nvPr/>
        </p:nvSpPr>
        <p:spPr bwMode="auto">
          <a:xfrm>
            <a:off x="468313" y="404813"/>
            <a:ext cx="6624637" cy="1081087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50021"/>
                </a:solidFill>
                <a:latin typeface="Impact" panose="020B0806030902050204" pitchFamily="34" charset="0"/>
              </a:rPr>
              <a:t>Порядок разбора слов по составу</a:t>
            </a:r>
          </a:p>
        </p:txBody>
      </p:sp>
      <p:pic>
        <p:nvPicPr>
          <p:cNvPr id="7177" name="Picture 10" descr="e94b5159560f0f3608b957de350a5e0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2565400"/>
            <a:ext cx="1439863" cy="131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8251" name="AutoShape 11"/>
          <p:cNvSpPr>
            <a:spLocks noChangeArrowheads="1"/>
          </p:cNvSpPr>
          <p:nvPr/>
        </p:nvSpPr>
        <p:spPr bwMode="auto">
          <a:xfrm rot="10800000">
            <a:off x="755650" y="2205037"/>
            <a:ext cx="7848798" cy="3673475"/>
          </a:xfrm>
          <a:prstGeom prst="wedgeRoundRectCallout">
            <a:avLst>
              <a:gd name="adj1" fmla="val -39333"/>
              <a:gd name="adj2" fmla="val 73204"/>
              <a:gd name="adj3" fmla="val 16667"/>
            </a:avLst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ru-RU"/>
          </a:p>
        </p:txBody>
      </p:sp>
      <p:sp>
        <p:nvSpPr>
          <p:cNvPr id="138252" name="Text Box 12"/>
          <p:cNvSpPr txBox="1">
            <a:spLocks noChangeArrowheads="1"/>
          </p:cNvSpPr>
          <p:nvPr/>
        </p:nvSpPr>
        <p:spPr bwMode="auto">
          <a:xfrm>
            <a:off x="1187450" y="2420938"/>
            <a:ext cx="6840538" cy="31956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dirty="0"/>
              <a:t>               </a:t>
            </a:r>
            <a:r>
              <a:rPr lang="ru-RU" sz="2400" b="1" i="1" dirty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Образец письменного разбора</a:t>
            </a:r>
            <a:endParaRPr lang="ru-RU" sz="2400" b="1" i="1" dirty="0">
              <a:solidFill>
                <a:srgbClr val="00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50000"/>
              </a:spcBef>
              <a:defRPr/>
            </a:pPr>
            <a:r>
              <a:rPr lang="ru-RU" sz="24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 Приморский</a:t>
            </a:r>
            <a:br>
              <a:rPr lang="ru-RU" sz="24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4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24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4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Садовый</a:t>
            </a:r>
            <a:br>
              <a:rPr lang="ru-RU" sz="24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4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24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4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Парник</a:t>
            </a:r>
            <a:br>
              <a:rPr lang="ru-RU" sz="24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4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24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400" b="1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4. Принесли</a:t>
            </a:r>
            <a:endParaRPr lang="ru-RU" sz="2400" b="1" i="1" dirty="0">
              <a:solidFill>
                <a:srgbClr val="00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8253" name="Line 13"/>
          <p:cNvSpPr>
            <a:spLocks noChangeShapeType="1"/>
          </p:cNvSpPr>
          <p:nvPr/>
        </p:nvSpPr>
        <p:spPr bwMode="auto">
          <a:xfrm>
            <a:off x="1692275" y="2997200"/>
            <a:ext cx="503238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8255" name="Arc 15"/>
          <p:cNvSpPr>
            <a:spLocks/>
          </p:cNvSpPr>
          <p:nvPr/>
        </p:nvSpPr>
        <p:spPr bwMode="auto">
          <a:xfrm rot="11986997" flipV="1">
            <a:off x="2268538" y="2997200"/>
            <a:ext cx="687387" cy="373063"/>
          </a:xfrm>
          <a:custGeom>
            <a:avLst/>
            <a:gdLst>
              <a:gd name="T0" fmla="*/ 162270 w 20240"/>
              <a:gd name="T1" fmla="*/ 0 h 21065"/>
              <a:gd name="T2" fmla="*/ 687387 w 20240"/>
              <a:gd name="T3" fmla="*/ 239476 h 21065"/>
              <a:gd name="T4" fmla="*/ 0 w 20240"/>
              <a:gd name="T5" fmla="*/ 373063 h 21065"/>
              <a:gd name="T6" fmla="*/ 0 60000 65536"/>
              <a:gd name="T7" fmla="*/ 0 60000 65536"/>
              <a:gd name="T8" fmla="*/ 0 60000 65536"/>
              <a:gd name="T9" fmla="*/ 0 w 20240"/>
              <a:gd name="T10" fmla="*/ 0 h 21065"/>
              <a:gd name="T11" fmla="*/ 20240 w 20240"/>
              <a:gd name="T12" fmla="*/ 21065 h 2106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240" h="21065" fill="none" extrusionOk="0">
                <a:moveTo>
                  <a:pt x="4777" y="0"/>
                </a:moveTo>
                <a:cubicBezTo>
                  <a:pt x="11882" y="1611"/>
                  <a:pt x="17696" y="6695"/>
                  <a:pt x="20240" y="13521"/>
                </a:cubicBezTo>
              </a:path>
              <a:path w="20240" h="21065" stroke="0" extrusionOk="0">
                <a:moveTo>
                  <a:pt x="4777" y="0"/>
                </a:moveTo>
                <a:cubicBezTo>
                  <a:pt x="11882" y="1611"/>
                  <a:pt x="17696" y="6695"/>
                  <a:pt x="20240" y="13521"/>
                </a:cubicBezTo>
                <a:lnTo>
                  <a:pt x="0" y="21065"/>
                </a:lnTo>
                <a:close/>
              </a:path>
            </a:pathLst>
          </a:cu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8257" name="Line 17"/>
          <p:cNvSpPr>
            <a:spLocks noChangeShapeType="1"/>
          </p:cNvSpPr>
          <p:nvPr/>
        </p:nvSpPr>
        <p:spPr bwMode="auto">
          <a:xfrm>
            <a:off x="2195513" y="2997200"/>
            <a:ext cx="0" cy="71438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8265" name="Line 25"/>
          <p:cNvSpPr>
            <a:spLocks noChangeShapeType="1"/>
          </p:cNvSpPr>
          <p:nvPr/>
        </p:nvSpPr>
        <p:spPr bwMode="auto">
          <a:xfrm>
            <a:off x="3132138" y="2997200"/>
            <a:ext cx="0" cy="360363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8266" name="Line 26"/>
          <p:cNvSpPr>
            <a:spLocks noChangeShapeType="1"/>
          </p:cNvSpPr>
          <p:nvPr/>
        </p:nvSpPr>
        <p:spPr bwMode="auto">
          <a:xfrm>
            <a:off x="3132138" y="3357563"/>
            <a:ext cx="4318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8267" name="Line 27"/>
          <p:cNvSpPr>
            <a:spLocks noChangeShapeType="1"/>
          </p:cNvSpPr>
          <p:nvPr/>
        </p:nvSpPr>
        <p:spPr bwMode="auto">
          <a:xfrm>
            <a:off x="3132138" y="2997200"/>
            <a:ext cx="4318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8268" name="Line 28"/>
          <p:cNvSpPr>
            <a:spLocks noChangeShapeType="1"/>
          </p:cNvSpPr>
          <p:nvPr/>
        </p:nvSpPr>
        <p:spPr bwMode="auto">
          <a:xfrm>
            <a:off x="3563938" y="2997200"/>
            <a:ext cx="0" cy="360363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8269" name="Line 29"/>
          <p:cNvSpPr>
            <a:spLocks noChangeShapeType="1"/>
          </p:cNvSpPr>
          <p:nvPr/>
        </p:nvSpPr>
        <p:spPr bwMode="auto">
          <a:xfrm flipV="1">
            <a:off x="2843213" y="2997200"/>
            <a:ext cx="144462" cy="144463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8270" name="Line 30"/>
          <p:cNvSpPr>
            <a:spLocks noChangeShapeType="1"/>
          </p:cNvSpPr>
          <p:nvPr/>
        </p:nvSpPr>
        <p:spPr bwMode="auto">
          <a:xfrm>
            <a:off x="2987675" y="2997200"/>
            <a:ext cx="144463" cy="144463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8271" name="Arc 31"/>
          <p:cNvSpPr>
            <a:spLocks/>
          </p:cNvSpPr>
          <p:nvPr/>
        </p:nvSpPr>
        <p:spPr bwMode="auto">
          <a:xfrm rot="11986997" flipV="1">
            <a:off x="1619250" y="3716338"/>
            <a:ext cx="687388" cy="373062"/>
          </a:xfrm>
          <a:custGeom>
            <a:avLst/>
            <a:gdLst>
              <a:gd name="T0" fmla="*/ 162270 w 20240"/>
              <a:gd name="T1" fmla="*/ 0 h 21065"/>
              <a:gd name="T2" fmla="*/ 687388 w 20240"/>
              <a:gd name="T3" fmla="*/ 239475 h 21065"/>
              <a:gd name="T4" fmla="*/ 0 w 20240"/>
              <a:gd name="T5" fmla="*/ 373062 h 21065"/>
              <a:gd name="T6" fmla="*/ 0 60000 65536"/>
              <a:gd name="T7" fmla="*/ 0 60000 65536"/>
              <a:gd name="T8" fmla="*/ 0 60000 65536"/>
              <a:gd name="T9" fmla="*/ 0 w 20240"/>
              <a:gd name="T10" fmla="*/ 0 h 21065"/>
              <a:gd name="T11" fmla="*/ 20240 w 20240"/>
              <a:gd name="T12" fmla="*/ 21065 h 2106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240" h="21065" fill="none" extrusionOk="0">
                <a:moveTo>
                  <a:pt x="4777" y="0"/>
                </a:moveTo>
                <a:cubicBezTo>
                  <a:pt x="11882" y="1611"/>
                  <a:pt x="17696" y="6695"/>
                  <a:pt x="20240" y="13521"/>
                </a:cubicBezTo>
              </a:path>
              <a:path w="20240" h="21065" stroke="0" extrusionOk="0">
                <a:moveTo>
                  <a:pt x="4777" y="0"/>
                </a:moveTo>
                <a:cubicBezTo>
                  <a:pt x="11882" y="1611"/>
                  <a:pt x="17696" y="6695"/>
                  <a:pt x="20240" y="13521"/>
                </a:cubicBezTo>
                <a:lnTo>
                  <a:pt x="0" y="21065"/>
                </a:lnTo>
                <a:close/>
              </a:path>
            </a:pathLst>
          </a:cu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8275" name="Line 35"/>
          <p:cNvSpPr>
            <a:spLocks noChangeShapeType="1"/>
          </p:cNvSpPr>
          <p:nvPr/>
        </p:nvSpPr>
        <p:spPr bwMode="auto">
          <a:xfrm flipV="1">
            <a:off x="2266950" y="3716338"/>
            <a:ext cx="144463" cy="144462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8276" name="Line 36"/>
          <p:cNvSpPr>
            <a:spLocks noChangeShapeType="1"/>
          </p:cNvSpPr>
          <p:nvPr/>
        </p:nvSpPr>
        <p:spPr bwMode="auto">
          <a:xfrm>
            <a:off x="2411413" y="3716338"/>
            <a:ext cx="144462" cy="144462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8277" name="Line 37"/>
          <p:cNvSpPr>
            <a:spLocks noChangeShapeType="1"/>
          </p:cNvSpPr>
          <p:nvPr/>
        </p:nvSpPr>
        <p:spPr bwMode="auto">
          <a:xfrm>
            <a:off x="2555875" y="3789363"/>
            <a:ext cx="0" cy="360362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8278" name="Line 38"/>
          <p:cNvSpPr>
            <a:spLocks noChangeShapeType="1"/>
          </p:cNvSpPr>
          <p:nvPr/>
        </p:nvSpPr>
        <p:spPr bwMode="auto">
          <a:xfrm>
            <a:off x="2555875" y="4149725"/>
            <a:ext cx="503238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8279" name="Line 39"/>
          <p:cNvSpPr>
            <a:spLocks noChangeShapeType="1"/>
          </p:cNvSpPr>
          <p:nvPr/>
        </p:nvSpPr>
        <p:spPr bwMode="auto">
          <a:xfrm>
            <a:off x="2555875" y="3789363"/>
            <a:ext cx="503238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8280" name="Line 40"/>
          <p:cNvSpPr>
            <a:spLocks noChangeShapeType="1"/>
          </p:cNvSpPr>
          <p:nvPr/>
        </p:nvSpPr>
        <p:spPr bwMode="auto">
          <a:xfrm>
            <a:off x="3059113" y="3789363"/>
            <a:ext cx="0" cy="360362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8281" name="Arc 41"/>
          <p:cNvSpPr>
            <a:spLocks/>
          </p:cNvSpPr>
          <p:nvPr/>
        </p:nvSpPr>
        <p:spPr bwMode="auto">
          <a:xfrm rot="11986997" flipV="1">
            <a:off x="1619250" y="4437063"/>
            <a:ext cx="687388" cy="373062"/>
          </a:xfrm>
          <a:custGeom>
            <a:avLst/>
            <a:gdLst>
              <a:gd name="T0" fmla="*/ 162270 w 20240"/>
              <a:gd name="T1" fmla="*/ 0 h 21065"/>
              <a:gd name="T2" fmla="*/ 687388 w 20240"/>
              <a:gd name="T3" fmla="*/ 239475 h 21065"/>
              <a:gd name="T4" fmla="*/ 0 w 20240"/>
              <a:gd name="T5" fmla="*/ 373062 h 21065"/>
              <a:gd name="T6" fmla="*/ 0 60000 65536"/>
              <a:gd name="T7" fmla="*/ 0 60000 65536"/>
              <a:gd name="T8" fmla="*/ 0 60000 65536"/>
              <a:gd name="T9" fmla="*/ 0 w 20240"/>
              <a:gd name="T10" fmla="*/ 0 h 21065"/>
              <a:gd name="T11" fmla="*/ 20240 w 20240"/>
              <a:gd name="T12" fmla="*/ 21065 h 2106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240" h="21065" fill="none" extrusionOk="0">
                <a:moveTo>
                  <a:pt x="4777" y="0"/>
                </a:moveTo>
                <a:cubicBezTo>
                  <a:pt x="11882" y="1611"/>
                  <a:pt x="17696" y="6695"/>
                  <a:pt x="20240" y="13521"/>
                </a:cubicBezTo>
              </a:path>
              <a:path w="20240" h="21065" stroke="0" extrusionOk="0">
                <a:moveTo>
                  <a:pt x="4777" y="0"/>
                </a:moveTo>
                <a:cubicBezTo>
                  <a:pt x="11882" y="1611"/>
                  <a:pt x="17696" y="6695"/>
                  <a:pt x="20240" y="13521"/>
                </a:cubicBezTo>
                <a:lnTo>
                  <a:pt x="0" y="21065"/>
                </a:lnTo>
                <a:close/>
              </a:path>
            </a:pathLst>
          </a:cu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8282" name="Arc 42"/>
          <p:cNvSpPr>
            <a:spLocks/>
          </p:cNvSpPr>
          <p:nvPr/>
        </p:nvSpPr>
        <p:spPr bwMode="auto">
          <a:xfrm rot="11986997" flipV="1">
            <a:off x="2195513" y="5157788"/>
            <a:ext cx="687387" cy="373062"/>
          </a:xfrm>
          <a:custGeom>
            <a:avLst/>
            <a:gdLst>
              <a:gd name="T0" fmla="*/ 162270 w 20240"/>
              <a:gd name="T1" fmla="*/ 0 h 21065"/>
              <a:gd name="T2" fmla="*/ 687387 w 20240"/>
              <a:gd name="T3" fmla="*/ 239475 h 21065"/>
              <a:gd name="T4" fmla="*/ 0 w 20240"/>
              <a:gd name="T5" fmla="*/ 373062 h 21065"/>
              <a:gd name="T6" fmla="*/ 0 60000 65536"/>
              <a:gd name="T7" fmla="*/ 0 60000 65536"/>
              <a:gd name="T8" fmla="*/ 0 60000 65536"/>
              <a:gd name="T9" fmla="*/ 0 w 20240"/>
              <a:gd name="T10" fmla="*/ 0 h 21065"/>
              <a:gd name="T11" fmla="*/ 20240 w 20240"/>
              <a:gd name="T12" fmla="*/ 21065 h 2106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240" h="21065" fill="none" extrusionOk="0">
                <a:moveTo>
                  <a:pt x="4777" y="0"/>
                </a:moveTo>
                <a:cubicBezTo>
                  <a:pt x="11882" y="1611"/>
                  <a:pt x="17696" y="6695"/>
                  <a:pt x="20240" y="13521"/>
                </a:cubicBezTo>
              </a:path>
              <a:path w="20240" h="21065" stroke="0" extrusionOk="0">
                <a:moveTo>
                  <a:pt x="4777" y="0"/>
                </a:moveTo>
                <a:cubicBezTo>
                  <a:pt x="11882" y="1611"/>
                  <a:pt x="17696" y="6695"/>
                  <a:pt x="20240" y="13521"/>
                </a:cubicBezTo>
                <a:lnTo>
                  <a:pt x="0" y="21065"/>
                </a:lnTo>
                <a:close/>
              </a:path>
            </a:pathLst>
          </a:cu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8283" name="Line 43"/>
          <p:cNvSpPr>
            <a:spLocks noChangeShapeType="1"/>
          </p:cNvSpPr>
          <p:nvPr/>
        </p:nvSpPr>
        <p:spPr bwMode="auto">
          <a:xfrm>
            <a:off x="1692275" y="5229225"/>
            <a:ext cx="503238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8284" name="Line 44"/>
          <p:cNvSpPr>
            <a:spLocks noChangeShapeType="1"/>
          </p:cNvSpPr>
          <p:nvPr/>
        </p:nvSpPr>
        <p:spPr bwMode="auto">
          <a:xfrm>
            <a:off x="2195513" y="5229225"/>
            <a:ext cx="0" cy="71438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8287" name="Line 47"/>
          <p:cNvSpPr>
            <a:spLocks noChangeShapeType="1"/>
          </p:cNvSpPr>
          <p:nvPr/>
        </p:nvSpPr>
        <p:spPr bwMode="auto">
          <a:xfrm flipH="1">
            <a:off x="2771775" y="5157788"/>
            <a:ext cx="71438" cy="142875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8288" name="Line 48"/>
          <p:cNvSpPr>
            <a:spLocks noChangeShapeType="1"/>
          </p:cNvSpPr>
          <p:nvPr/>
        </p:nvSpPr>
        <p:spPr bwMode="auto">
          <a:xfrm>
            <a:off x="2843213" y="5157788"/>
            <a:ext cx="73025" cy="142875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8289" name="Line 49"/>
          <p:cNvSpPr>
            <a:spLocks noChangeShapeType="1"/>
          </p:cNvSpPr>
          <p:nvPr/>
        </p:nvSpPr>
        <p:spPr bwMode="auto">
          <a:xfrm flipV="1">
            <a:off x="2268538" y="4437063"/>
            <a:ext cx="215900" cy="144462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8290" name="Line 50"/>
          <p:cNvSpPr>
            <a:spLocks noChangeShapeType="1"/>
          </p:cNvSpPr>
          <p:nvPr/>
        </p:nvSpPr>
        <p:spPr bwMode="auto">
          <a:xfrm>
            <a:off x="2484438" y="4437063"/>
            <a:ext cx="215900" cy="144462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8291" name="Line 51"/>
          <p:cNvSpPr>
            <a:spLocks noChangeShapeType="1"/>
          </p:cNvSpPr>
          <p:nvPr/>
        </p:nvSpPr>
        <p:spPr bwMode="auto">
          <a:xfrm>
            <a:off x="2916238" y="5229225"/>
            <a:ext cx="0" cy="360363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8292" name="Line 52"/>
          <p:cNvSpPr>
            <a:spLocks noChangeShapeType="1"/>
          </p:cNvSpPr>
          <p:nvPr/>
        </p:nvSpPr>
        <p:spPr bwMode="auto">
          <a:xfrm>
            <a:off x="2916238" y="5229225"/>
            <a:ext cx="287337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8293" name="Line 53"/>
          <p:cNvSpPr>
            <a:spLocks noChangeShapeType="1"/>
          </p:cNvSpPr>
          <p:nvPr/>
        </p:nvSpPr>
        <p:spPr bwMode="auto">
          <a:xfrm>
            <a:off x="2916238" y="5589588"/>
            <a:ext cx="287337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8294" name="Line 54"/>
          <p:cNvSpPr>
            <a:spLocks noChangeShapeType="1"/>
          </p:cNvSpPr>
          <p:nvPr/>
        </p:nvSpPr>
        <p:spPr bwMode="auto">
          <a:xfrm>
            <a:off x="3203575" y="5229225"/>
            <a:ext cx="0" cy="360363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8295" name="Line 55"/>
          <p:cNvSpPr>
            <a:spLocks noChangeShapeType="1"/>
          </p:cNvSpPr>
          <p:nvPr/>
        </p:nvSpPr>
        <p:spPr bwMode="auto">
          <a:xfrm>
            <a:off x="1547813" y="3357563"/>
            <a:ext cx="1584325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8296" name="Line 56"/>
          <p:cNvSpPr>
            <a:spLocks noChangeShapeType="1"/>
          </p:cNvSpPr>
          <p:nvPr/>
        </p:nvSpPr>
        <p:spPr bwMode="auto">
          <a:xfrm>
            <a:off x="1547813" y="3284538"/>
            <a:ext cx="0" cy="73025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8297" name="Line 57"/>
          <p:cNvSpPr>
            <a:spLocks noChangeShapeType="1"/>
          </p:cNvSpPr>
          <p:nvPr/>
        </p:nvSpPr>
        <p:spPr bwMode="auto">
          <a:xfrm>
            <a:off x="1619250" y="4149725"/>
            <a:ext cx="936625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8298" name="Line 58"/>
          <p:cNvSpPr>
            <a:spLocks noChangeShapeType="1"/>
          </p:cNvSpPr>
          <p:nvPr/>
        </p:nvSpPr>
        <p:spPr bwMode="auto">
          <a:xfrm>
            <a:off x="1619250" y="4078288"/>
            <a:ext cx="0" cy="71437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8299" name="Line 59"/>
          <p:cNvSpPr>
            <a:spLocks noChangeShapeType="1"/>
          </p:cNvSpPr>
          <p:nvPr/>
        </p:nvSpPr>
        <p:spPr bwMode="auto">
          <a:xfrm>
            <a:off x="1619250" y="4797425"/>
            <a:ext cx="0" cy="71438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8300" name="Line 60"/>
          <p:cNvSpPr>
            <a:spLocks noChangeShapeType="1"/>
          </p:cNvSpPr>
          <p:nvPr/>
        </p:nvSpPr>
        <p:spPr bwMode="auto">
          <a:xfrm>
            <a:off x="1619250" y="4868863"/>
            <a:ext cx="1152525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8301" name="Line 61"/>
          <p:cNvSpPr>
            <a:spLocks noChangeShapeType="1"/>
          </p:cNvSpPr>
          <p:nvPr/>
        </p:nvSpPr>
        <p:spPr bwMode="auto">
          <a:xfrm>
            <a:off x="2771775" y="4797425"/>
            <a:ext cx="0" cy="71438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8302" name="Line 62"/>
          <p:cNvSpPr>
            <a:spLocks noChangeShapeType="1"/>
          </p:cNvSpPr>
          <p:nvPr/>
        </p:nvSpPr>
        <p:spPr bwMode="auto">
          <a:xfrm>
            <a:off x="2844800" y="4508500"/>
            <a:ext cx="0" cy="360363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8303" name="Line 63"/>
          <p:cNvSpPr>
            <a:spLocks noChangeShapeType="1"/>
          </p:cNvSpPr>
          <p:nvPr/>
        </p:nvSpPr>
        <p:spPr bwMode="auto">
          <a:xfrm>
            <a:off x="2844800" y="4508500"/>
            <a:ext cx="287338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8304" name="Line 64"/>
          <p:cNvSpPr>
            <a:spLocks noChangeShapeType="1"/>
          </p:cNvSpPr>
          <p:nvPr/>
        </p:nvSpPr>
        <p:spPr bwMode="auto">
          <a:xfrm>
            <a:off x="2844800" y="4868863"/>
            <a:ext cx="287338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8305" name="Line 65"/>
          <p:cNvSpPr>
            <a:spLocks noChangeShapeType="1"/>
          </p:cNvSpPr>
          <p:nvPr/>
        </p:nvSpPr>
        <p:spPr bwMode="auto">
          <a:xfrm>
            <a:off x="3132138" y="4508500"/>
            <a:ext cx="0" cy="360363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8306" name="Line 66"/>
          <p:cNvSpPr>
            <a:spLocks noChangeShapeType="1"/>
          </p:cNvSpPr>
          <p:nvPr/>
        </p:nvSpPr>
        <p:spPr bwMode="auto">
          <a:xfrm flipV="1">
            <a:off x="1619250" y="5543007"/>
            <a:ext cx="1152525" cy="46581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8307" name="Line 67"/>
          <p:cNvSpPr>
            <a:spLocks noChangeShapeType="1"/>
          </p:cNvSpPr>
          <p:nvPr/>
        </p:nvSpPr>
        <p:spPr bwMode="auto">
          <a:xfrm>
            <a:off x="1619250" y="5516563"/>
            <a:ext cx="0" cy="73025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7222" name="Picture 69" descr="Рисунок42">
            <a:hlinkClick r:id="rId5" action="ppaction://hlinkpres?slideindex=3&amp;slidetitle=Слайд 3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333375"/>
            <a:ext cx="68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3149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8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8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8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8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8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8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8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8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8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8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8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8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8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8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8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8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8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8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8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8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8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8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8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8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8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8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8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8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38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8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83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38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8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8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38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38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38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38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8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38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38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38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38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38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38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38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38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38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382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38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38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38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38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38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38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38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38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38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38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38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38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38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38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38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38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38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38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38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38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38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138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38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38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138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38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38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138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38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38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138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38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38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138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38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38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138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38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38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138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138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138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138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138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38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138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138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138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138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138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138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138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138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138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138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138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138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138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138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138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138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138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138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spTgt spid="138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138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138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138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138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138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1000"/>
                                        <p:tgtEl>
                                          <p:spTgt spid="138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138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138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9" dur="1000"/>
                                        <p:tgtEl>
                                          <p:spTgt spid="138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138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138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4" dur="1000"/>
                                        <p:tgtEl>
                                          <p:spTgt spid="138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138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1382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1000"/>
                                        <p:tgtEl>
                                          <p:spTgt spid="138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51" grpId="0" animBg="1"/>
      <p:bldP spid="138252" grpId="0"/>
      <p:bldP spid="138253" grpId="0" animBg="1"/>
      <p:bldP spid="138255" grpId="0" animBg="1"/>
      <p:bldP spid="138257" grpId="0" animBg="1"/>
      <p:bldP spid="138265" grpId="0" animBg="1"/>
      <p:bldP spid="138266" grpId="0" animBg="1"/>
      <p:bldP spid="138267" grpId="0" animBg="1"/>
      <p:bldP spid="138268" grpId="0" animBg="1"/>
      <p:bldP spid="138269" grpId="0" animBg="1"/>
      <p:bldP spid="138270" grpId="0" animBg="1"/>
      <p:bldP spid="138271" grpId="0" animBg="1"/>
      <p:bldP spid="138275" grpId="0" animBg="1"/>
      <p:bldP spid="138276" grpId="0" animBg="1"/>
      <p:bldP spid="138277" grpId="0" animBg="1"/>
      <p:bldP spid="138278" grpId="0" animBg="1"/>
      <p:bldP spid="138279" grpId="0" animBg="1"/>
      <p:bldP spid="138280" grpId="0" animBg="1"/>
      <p:bldP spid="138281" grpId="0" animBg="1"/>
      <p:bldP spid="138282" grpId="0" animBg="1"/>
      <p:bldP spid="138283" grpId="0" animBg="1"/>
      <p:bldP spid="138284" grpId="0" animBg="1"/>
      <p:bldP spid="138287" grpId="0" animBg="1"/>
      <p:bldP spid="138288" grpId="0" animBg="1"/>
      <p:bldP spid="138289" grpId="0" animBg="1"/>
      <p:bldP spid="138290" grpId="0" animBg="1"/>
      <p:bldP spid="138291" grpId="0" animBg="1"/>
      <p:bldP spid="138292" grpId="0" animBg="1"/>
      <p:bldP spid="138293" grpId="0" animBg="1"/>
      <p:bldP spid="138294" grpId="0" animBg="1"/>
      <p:bldP spid="138295" grpId="0" animBg="1"/>
      <p:bldP spid="138296" grpId="0" animBg="1"/>
      <p:bldP spid="138297" grpId="0" animBg="1"/>
      <p:bldP spid="138298" grpId="0" animBg="1"/>
      <p:bldP spid="138299" grpId="0" animBg="1"/>
      <p:bldP spid="138300" grpId="0" animBg="1"/>
      <p:bldP spid="138301" grpId="0" animBg="1"/>
      <p:bldP spid="138302" grpId="0" animBg="1"/>
      <p:bldP spid="138303" grpId="0" animBg="1"/>
      <p:bldP spid="138304" grpId="0" animBg="1"/>
      <p:bldP spid="138305" grpId="0" animBg="1"/>
      <p:bldP spid="138306" grpId="0" animBg="1"/>
      <p:bldP spid="13830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p81_glod_l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79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 descr="p81_glod_l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6038" y="0"/>
            <a:ext cx="20796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 descr="p81_glod_l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9525"/>
            <a:ext cx="878522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 descr="p81_glod_l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594475"/>
            <a:ext cx="878522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WordArt 11"/>
          <p:cNvSpPr>
            <a:spLocks noChangeArrowheads="1" noChangeShapeType="1" noTextEdit="1"/>
          </p:cNvSpPr>
          <p:nvPr/>
        </p:nvSpPr>
        <p:spPr bwMode="auto">
          <a:xfrm>
            <a:off x="900113" y="404813"/>
            <a:ext cx="5976143" cy="1081087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50021"/>
                </a:solidFill>
                <a:latin typeface="Impact" panose="020B0806030902050204" pitchFamily="34" charset="0"/>
              </a:rPr>
              <a:t>Порядок словообразовательного разбора</a:t>
            </a:r>
          </a:p>
        </p:txBody>
      </p:sp>
      <p:sp>
        <p:nvSpPr>
          <p:cNvPr id="137230" name="Text Box 14"/>
          <p:cNvSpPr txBox="1">
            <a:spLocks noChangeArrowheads="1"/>
          </p:cNvSpPr>
          <p:nvPr/>
        </p:nvSpPr>
        <p:spPr bwMode="auto">
          <a:xfrm>
            <a:off x="900113" y="1773238"/>
            <a:ext cx="7667625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defRPr/>
            </a:pPr>
            <a:r>
              <a:rPr lang="ru-RU" sz="28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28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8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Изменить слово, выделить его окончание.</a:t>
            </a:r>
          </a:p>
          <a:p>
            <a:pPr marL="342900" indent="-342900">
              <a:defRPr/>
            </a:pPr>
            <a:r>
              <a:rPr lang="ru-RU" sz="28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Найти слово (или его основу), от которого образовано данное слово.</a:t>
            </a:r>
          </a:p>
          <a:p>
            <a:pPr marL="342900" indent="-342900">
              <a:defRPr/>
            </a:pPr>
            <a:r>
              <a:rPr lang="ru-RU" sz="28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4. Определить, с помощью какой приставки, суффикса и т. д. образовано данное слово.</a:t>
            </a:r>
          </a:p>
          <a:p>
            <a:pPr marL="342900" indent="-342900">
              <a:defRPr/>
            </a:pPr>
            <a:r>
              <a:rPr lang="ru-RU" sz="28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5. Назвать способ образования.</a:t>
            </a:r>
          </a:p>
        </p:txBody>
      </p:sp>
      <p:sp>
        <p:nvSpPr>
          <p:cNvPr id="137232" name="AutoShape 16"/>
          <p:cNvSpPr>
            <a:spLocks noChangeArrowheads="1"/>
          </p:cNvSpPr>
          <p:nvPr/>
        </p:nvSpPr>
        <p:spPr bwMode="auto">
          <a:xfrm rot="10800000">
            <a:off x="755650" y="2205038"/>
            <a:ext cx="7632700" cy="3673475"/>
          </a:xfrm>
          <a:prstGeom prst="wedgeRoundRectCallout">
            <a:avLst>
              <a:gd name="adj1" fmla="val -39333"/>
              <a:gd name="adj2" fmla="val 73204"/>
              <a:gd name="adj3" fmla="val 16667"/>
            </a:avLst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ru-RU"/>
          </a:p>
        </p:txBody>
      </p:sp>
      <p:sp>
        <p:nvSpPr>
          <p:cNvPr id="137233" name="Text Box 17"/>
          <p:cNvSpPr txBox="1">
            <a:spLocks noChangeArrowheads="1"/>
          </p:cNvSpPr>
          <p:nvPr/>
        </p:nvSpPr>
        <p:spPr bwMode="auto">
          <a:xfrm>
            <a:off x="1547813" y="2276475"/>
            <a:ext cx="6337300" cy="356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b="1" i="1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Образец письменного разбора</a:t>
            </a:r>
            <a:endParaRPr lang="ru-RU" sz="2400" b="1" i="1">
              <a:solidFill>
                <a:srgbClr val="00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50000"/>
              </a:spcBef>
              <a:defRPr/>
            </a:pPr>
            <a:r>
              <a:rPr lang="ru-RU" sz="2400" b="1" i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Слушатель – это тот, кто слушает кого-нибудь.</a:t>
            </a:r>
            <a:br>
              <a:rPr lang="ru-RU" sz="2400" b="1" i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400" b="1" i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Слушатель – слушать.</a:t>
            </a:r>
            <a:br>
              <a:rPr lang="ru-RU" sz="2400" b="1" i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400" b="1" i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2400" b="1" i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400" b="1" i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Слушатель.</a:t>
            </a:r>
            <a:br>
              <a:rPr lang="ru-RU" sz="2400" b="1" i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400" b="1" i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Слуша-        слушать.</a:t>
            </a:r>
            <a:br>
              <a:rPr lang="ru-RU" sz="2400" b="1" i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400" b="1" i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2400" b="1" i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400" b="1" i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Слушатель – суффиксальный способ.</a:t>
            </a:r>
          </a:p>
        </p:txBody>
      </p:sp>
      <p:sp>
        <p:nvSpPr>
          <p:cNvPr id="137236" name="Line 20"/>
          <p:cNvSpPr>
            <a:spLocks noChangeShapeType="1"/>
          </p:cNvSpPr>
          <p:nvPr/>
        </p:nvSpPr>
        <p:spPr bwMode="auto">
          <a:xfrm flipV="1">
            <a:off x="2700338" y="4221163"/>
            <a:ext cx="503237" cy="2159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7237" name="Line 21"/>
          <p:cNvSpPr>
            <a:spLocks noChangeShapeType="1"/>
          </p:cNvSpPr>
          <p:nvPr/>
        </p:nvSpPr>
        <p:spPr bwMode="auto">
          <a:xfrm>
            <a:off x="3203575" y="4221163"/>
            <a:ext cx="288925" cy="2159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7239" name="Line 23"/>
          <p:cNvSpPr>
            <a:spLocks noChangeShapeType="1"/>
          </p:cNvSpPr>
          <p:nvPr/>
        </p:nvSpPr>
        <p:spPr bwMode="auto">
          <a:xfrm flipH="1">
            <a:off x="2843213" y="4941888"/>
            <a:ext cx="504825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7240" name="Line 24"/>
          <p:cNvSpPr>
            <a:spLocks noChangeShapeType="1"/>
          </p:cNvSpPr>
          <p:nvPr/>
        </p:nvSpPr>
        <p:spPr bwMode="auto">
          <a:xfrm>
            <a:off x="1547813" y="5013325"/>
            <a:ext cx="0" cy="71438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7241" name="Line 25"/>
          <p:cNvSpPr>
            <a:spLocks noChangeShapeType="1"/>
          </p:cNvSpPr>
          <p:nvPr/>
        </p:nvSpPr>
        <p:spPr bwMode="auto">
          <a:xfrm>
            <a:off x="1547813" y="5084763"/>
            <a:ext cx="1152525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7242" name="Line 26"/>
          <p:cNvSpPr>
            <a:spLocks noChangeShapeType="1"/>
          </p:cNvSpPr>
          <p:nvPr/>
        </p:nvSpPr>
        <p:spPr bwMode="auto">
          <a:xfrm>
            <a:off x="2700338" y="5013325"/>
            <a:ext cx="0" cy="71438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6163" name="Picture 28" descr="Рисунок42">
            <a:hlinkClick r:id="rId4" action="ppaction://hlinkpres?slideindex=3&amp;slidetitle=Слайд 3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404813"/>
            <a:ext cx="68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7739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7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7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7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7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7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7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7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7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7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7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7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7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7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7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7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7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7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7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7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7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7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37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7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7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7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30" grpId="0"/>
      <p:bldP spid="137232" grpId="0" animBg="1"/>
      <p:bldP spid="137233" grpId="0"/>
      <p:bldP spid="137236" grpId="0" animBg="1"/>
      <p:bldP spid="137237" grpId="0" animBg="1"/>
      <p:bldP spid="137239" grpId="0" animBg="1"/>
      <p:bldP spid="137240" grpId="0" animBg="1"/>
      <p:bldP spid="137241" grpId="0" animBg="1"/>
      <p:bldP spid="13724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323850" y="1916113"/>
            <a:ext cx="84963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>
                <a:solidFill>
                  <a:srgbClr val="0070C0"/>
                </a:solidFill>
              </a:rPr>
              <a:t>Фонетический разбор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166843"/>
            <a:ext cx="748883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Цель фонетического разбора в школе – установить звуковой состав слова, дать характеристику гласных и согласных звуков в соответствии с тем объемом сведений, который запланирован школьной программой, указать соотношение между звуками и буквами. Фонетический анализ позволяет обобщить и систематизировать знания учащихся по фонетике, проверить, насколько у них развит фонетический слух, сформировано умение анализировать гласные и согласные звуки в речевом потоке с учетом их изменения. Под фонетическим разбором в практике средней школы традиционно </a:t>
            </a:r>
          </a:p>
        </p:txBody>
      </p:sp>
    </p:spTree>
    <p:extLst>
      <p:ext uri="{BB962C8B-B14F-4D97-AF65-F5344CB8AC3E}">
        <p14:creationId xmlns:p14="http://schemas.microsoft.com/office/powerpoint/2010/main" val="205764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450329"/>
              </p:ext>
            </p:extLst>
          </p:nvPr>
        </p:nvGraphicFramePr>
        <p:xfrm>
          <a:off x="539552" y="1772816"/>
          <a:ext cx="7552887" cy="407475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845282"/>
                <a:gridCol w="2992107"/>
                <a:gridCol w="2715498"/>
              </a:tblGrid>
              <a:tr h="46805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Гласные звуки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Согласные звуки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80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Звонкие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Глухие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05937"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[</a:t>
                      </a:r>
                      <a:r>
                        <a:rPr lang="ru-RU" sz="1800" b="0" dirty="0">
                          <a:effectLst/>
                        </a:rPr>
                        <a:t>а], </a:t>
                      </a:r>
                      <a:r>
                        <a:rPr lang="ru-RU" sz="1800" b="0" dirty="0" smtClean="0">
                          <a:effectLst/>
                        </a:rPr>
                        <a:t>[о], [у], [ы], </a:t>
                      </a:r>
                      <a:r>
                        <a:rPr lang="ru-RU" sz="1800" b="0" dirty="0">
                          <a:effectLst/>
                        </a:rPr>
                        <a:t>[э], [и]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u="sng" dirty="0">
                          <a:effectLst/>
                        </a:rPr>
                        <a:t>Парные:</a:t>
                      </a:r>
                      <a:endParaRPr lang="ru-RU" sz="1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[б], [б'], [в], [в'], [г], [г'], [д], [д'], [з], [з'], [ж]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u="sng" dirty="0">
                          <a:effectLst/>
                        </a:rPr>
                        <a:t>Непарные:</a:t>
                      </a:r>
                      <a:r>
                        <a:rPr lang="ru-RU" sz="1800" dirty="0">
                          <a:effectLst/>
                        </a:rPr>
                        <a:t> слово-подсказка  </a:t>
                      </a:r>
                      <a:r>
                        <a:rPr lang="ru-RU" sz="1800" dirty="0" err="1">
                          <a:effectLst/>
                        </a:rPr>
                        <a:t>лимонарий</a:t>
                      </a:r>
                      <a:endParaRPr lang="ru-RU" sz="1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[л], [л'], [м], [м'], [н], [н'], [р], [р'], [й']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u="sng" dirty="0">
                          <a:solidFill>
                            <a:schemeClr val="tx1"/>
                          </a:solidFill>
                          <a:effectLst/>
                        </a:rPr>
                        <a:t>Парные: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[п], [п'], [ф], [ф'], [к], [к'], [т], [т'], [с], [с'], [ш]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u="sng" dirty="0">
                          <a:solidFill>
                            <a:schemeClr val="tx1"/>
                          </a:solidFill>
                          <a:effectLst/>
                        </a:rPr>
                        <a:t>Непарные: 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[х], [х'], [ц],  [ч'], [щ']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11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Из них  </a:t>
                      </a:r>
                      <a:r>
                        <a:rPr lang="ru-RU" sz="2400" u="sng" dirty="0">
                          <a:effectLst/>
                        </a:rPr>
                        <a:t>всегда мягкие</a:t>
                      </a:r>
                      <a:r>
                        <a:rPr lang="ru-RU" sz="2400" dirty="0">
                          <a:effectLst/>
                        </a:rPr>
                        <a:t> - [й], [ч], [щ],   </a:t>
                      </a:r>
                      <a:r>
                        <a:rPr lang="ru-RU" sz="2400" u="sng" dirty="0">
                          <a:effectLst/>
                        </a:rPr>
                        <a:t>всегда твёрдые</a:t>
                      </a:r>
                      <a:r>
                        <a:rPr lang="ru-RU" sz="2400" dirty="0">
                          <a:effectLst/>
                        </a:rPr>
                        <a:t>  - [ж] , [ш], [ц] 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11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Шипящие звуки: [ж], [ш], [ч'], [щ']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267743" y="946236"/>
            <a:ext cx="446449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ПАМЯТКА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5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412776"/>
            <a:ext cx="5881090" cy="42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75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836712"/>
            <a:ext cx="5472608" cy="547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9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836712"/>
            <a:ext cx="7632848" cy="5402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62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860" y="1033272"/>
            <a:ext cx="6812280" cy="479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9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93852"/>
            <a:ext cx="4572000" cy="56628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ts val="2400"/>
              </a:lnSpc>
              <a:spcAft>
                <a:spcPts val="0"/>
              </a:spcAft>
            </a:pPr>
            <a:r>
              <a:rPr lang="ru-RU" sz="1400" b="1" dirty="0">
                <a:solidFill>
                  <a:srgbClr val="339966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Порядок фонетического разбора слова</a:t>
            </a:r>
            <a:br>
              <a:rPr lang="ru-RU" sz="1400" b="1" dirty="0">
                <a:solidFill>
                  <a:srgbClr val="339966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1400" b="1" dirty="0">
                <a:solidFill>
                  <a:srgbClr val="339966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(по школьной традиции):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950"/>
              </a:lnSpc>
              <a:spcAft>
                <a:spcPts val="1125"/>
              </a:spcAft>
            </a:pPr>
            <a:r>
              <a:rPr lang="ru-RU" sz="1400" dirty="0">
                <a:solidFill>
                  <a:srgbClr val="03437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Запишите данное слово, разделите его на слоги, устно укажите количество слогов.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950"/>
              </a:lnSpc>
              <a:spcAft>
                <a:spcPts val="1125"/>
              </a:spcAft>
            </a:pPr>
            <a:r>
              <a:rPr lang="ru-RU" sz="1400" dirty="0">
                <a:solidFill>
                  <a:srgbClr val="03437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Поставьте ударение в слове.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950"/>
              </a:lnSpc>
              <a:spcAft>
                <a:spcPts val="1125"/>
              </a:spcAft>
            </a:pPr>
            <a:r>
              <a:rPr lang="ru-RU" sz="1400" dirty="0">
                <a:solidFill>
                  <a:srgbClr val="03437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Запишите фонетическую транскрипцию слова (пишем слово буквами в столбик, напротив каждой буквы записываем звук в квадратных скобках).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950"/>
              </a:lnSpc>
              <a:spcAft>
                <a:spcPts val="1125"/>
              </a:spcAft>
            </a:pPr>
            <a:r>
              <a:rPr lang="ru-RU" sz="1400" dirty="0">
                <a:solidFill>
                  <a:srgbClr val="03437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Охарактеризуйте звуки (напротив каждого звука ставим тире и пишем его характеристики, разделяя их запятыми):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400" dirty="0">
                <a:solidFill>
                  <a:srgbClr val="581E1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характеристики гласного звука: указываем, что звук </a:t>
            </a:r>
            <a:r>
              <a:rPr lang="ru-RU" sz="1400" b="1" dirty="0">
                <a:solidFill>
                  <a:srgbClr val="581E1E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гласный</a:t>
            </a:r>
            <a:r>
              <a:rPr lang="ru-RU" sz="1400" dirty="0">
                <a:solidFill>
                  <a:srgbClr val="581E1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 </a:t>
            </a:r>
            <a:r>
              <a:rPr lang="ru-RU" sz="1400" b="1" i="1" dirty="0">
                <a:solidFill>
                  <a:srgbClr val="993300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ударный</a:t>
            </a:r>
            <a:r>
              <a:rPr lang="ru-RU" sz="1400" dirty="0">
                <a:solidFill>
                  <a:srgbClr val="581E1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или </a:t>
            </a:r>
            <a:r>
              <a:rPr lang="ru-RU" sz="1400" b="1" i="1" dirty="0">
                <a:solidFill>
                  <a:srgbClr val="993300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без­ударный</a:t>
            </a:r>
            <a:r>
              <a:rPr lang="ru-RU" sz="1400" dirty="0">
                <a:solidFill>
                  <a:srgbClr val="581E1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400" dirty="0">
                <a:solidFill>
                  <a:srgbClr val="581E1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характеристики согласного звука: указываем, что звук </a:t>
            </a:r>
            <a:r>
              <a:rPr lang="ru-RU" sz="1400" b="1" dirty="0">
                <a:solidFill>
                  <a:srgbClr val="581E1E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согласный</a:t>
            </a:r>
            <a:r>
              <a:rPr lang="ru-RU" sz="1400" dirty="0">
                <a:solidFill>
                  <a:srgbClr val="581E1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 </a:t>
            </a:r>
            <a:r>
              <a:rPr lang="ru-RU" sz="1400" b="1" i="1" dirty="0">
                <a:solidFill>
                  <a:srgbClr val="993300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твёрдый</a:t>
            </a:r>
            <a:r>
              <a:rPr lang="ru-RU" sz="1400" b="1" i="1" dirty="0">
                <a:solidFill>
                  <a:srgbClr val="581E1E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ru-RU" sz="1400" dirty="0">
                <a:solidFill>
                  <a:srgbClr val="581E1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ru-RU" sz="1400" b="1" i="1" dirty="0">
                <a:solidFill>
                  <a:srgbClr val="993300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 мягкий</a:t>
            </a:r>
            <a:r>
              <a:rPr lang="ru-RU" sz="1400" dirty="0">
                <a:solidFill>
                  <a:srgbClr val="581E1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sz="1400" b="1" i="1" dirty="0">
                <a:solidFill>
                  <a:srgbClr val="993300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звонкий</a:t>
            </a:r>
            <a:r>
              <a:rPr lang="ru-RU" sz="1400" dirty="0">
                <a:solidFill>
                  <a:srgbClr val="581E1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или </a:t>
            </a:r>
            <a:r>
              <a:rPr lang="ru-RU" sz="1400" b="1" i="1" dirty="0">
                <a:solidFill>
                  <a:srgbClr val="993300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глухой</a:t>
            </a:r>
            <a:r>
              <a:rPr lang="ru-RU" sz="1400" dirty="0">
                <a:solidFill>
                  <a:srgbClr val="581E1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Можно ещё указать </a:t>
            </a:r>
            <a:r>
              <a:rPr lang="ru-RU" sz="1400" b="1" i="1" dirty="0">
                <a:solidFill>
                  <a:srgbClr val="581E1E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парный</a:t>
            </a:r>
            <a:r>
              <a:rPr lang="ru-RU" sz="1400" dirty="0">
                <a:solidFill>
                  <a:srgbClr val="581E1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или </a:t>
            </a:r>
            <a:r>
              <a:rPr lang="ru-RU" sz="1400" b="1" i="1" dirty="0">
                <a:solidFill>
                  <a:srgbClr val="581E1E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непарный</a:t>
            </a:r>
            <a:r>
              <a:rPr lang="ru-RU" sz="1400" dirty="0">
                <a:solidFill>
                  <a:srgbClr val="581E1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по твер­дости-мягкости, звонкости-глухости.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950"/>
              </a:lnSpc>
              <a:spcAft>
                <a:spcPts val="1125"/>
              </a:spcAft>
            </a:pPr>
            <a:r>
              <a:rPr lang="ru-RU" sz="1400" dirty="0">
                <a:solidFill>
                  <a:srgbClr val="03437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Укажите количество звуков и букв.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98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Языкознание – это сложная система взаимосвязанных разделов русского языка: фонетика, орфография,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морфемика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, морфология, синтаксис, пунктуация, лексикология и т. д. Они отличаются друг от друга ориентацией на изучения различных единиц разных уровней языка. Дать точную характеристику той или иной единицы помогает ее разбор с точки зрения определенного раздела языкознания.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492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7744" y="1124744"/>
            <a:ext cx="4572000" cy="509921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ts val="2400"/>
              </a:lnSpc>
              <a:spcAft>
                <a:spcPts val="0"/>
              </a:spcAft>
            </a:pPr>
            <a:r>
              <a:rPr lang="ru-RU" sz="2250" b="1" dirty="0">
                <a:solidFill>
                  <a:srgbClr val="339966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Образец фонетического разбора слова</a:t>
            </a:r>
            <a:br>
              <a:rPr lang="ru-RU" sz="2250" b="1" dirty="0">
                <a:solidFill>
                  <a:srgbClr val="339966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250" dirty="0">
                <a:solidFill>
                  <a:srgbClr val="3399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(базовый уровень)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b="1" i="1" dirty="0">
                <a:solidFill>
                  <a:srgbClr val="464242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Чернеют — </a:t>
            </a:r>
            <a:r>
              <a:rPr lang="ru-RU" sz="2400" b="1" i="1" dirty="0" err="1" smtClean="0">
                <a:solidFill>
                  <a:srgbClr val="464242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чер</a:t>
            </a:r>
            <a:r>
              <a:rPr lang="ru-RU" sz="2400" b="1" i="1" dirty="0" smtClean="0">
                <a:solidFill>
                  <a:srgbClr val="464242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-</a:t>
            </a:r>
            <a:r>
              <a:rPr lang="ru-RU" sz="2400" b="1" i="1" dirty="0" err="1" smtClean="0">
                <a:solidFill>
                  <a:srgbClr val="464242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нé</a:t>
            </a:r>
            <a:r>
              <a:rPr lang="ru-RU" sz="2400" b="1" i="1" dirty="0" smtClean="0">
                <a:solidFill>
                  <a:srgbClr val="464242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-ют (ч</a:t>
            </a:r>
            <a:r>
              <a:rPr lang="en-US" sz="2400" b="1" i="1" dirty="0" smtClean="0">
                <a:solidFill>
                  <a:srgbClr val="464242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’</a:t>
            </a:r>
            <a:r>
              <a:rPr lang="ru-RU" sz="2400" b="1" i="1" dirty="0" err="1" smtClean="0">
                <a:solidFill>
                  <a:srgbClr val="464242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ирн</a:t>
            </a:r>
            <a:r>
              <a:rPr lang="en-US" sz="2400" b="1" i="1" dirty="0" smtClean="0">
                <a:solidFill>
                  <a:srgbClr val="464242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’</a:t>
            </a:r>
            <a:r>
              <a:rPr lang="ru-RU" sz="2400" b="1" i="1" dirty="0" smtClean="0">
                <a:solidFill>
                  <a:srgbClr val="464242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эй</a:t>
            </a:r>
            <a:r>
              <a:rPr lang="en-US" sz="2400" b="1" i="1" dirty="0" smtClean="0">
                <a:solidFill>
                  <a:srgbClr val="464242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’</a:t>
            </a:r>
            <a:r>
              <a:rPr lang="ru-RU" sz="2400" b="1" i="1" dirty="0" err="1" smtClean="0">
                <a:solidFill>
                  <a:srgbClr val="464242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ут</a:t>
            </a:r>
            <a:r>
              <a:rPr lang="ru-RU" sz="2400" b="1" i="1" dirty="0" smtClean="0">
                <a:solidFill>
                  <a:srgbClr val="464242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r>
              <a:rPr lang="ru-RU" sz="2400" dirty="0">
                <a:solidFill>
                  <a:srgbClr val="46424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46424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46424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 [ч’] — согласный, мягкий, глухой</a:t>
            </a:r>
            <a:br>
              <a:rPr lang="ru-RU" sz="2000" dirty="0">
                <a:solidFill>
                  <a:srgbClr val="46424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46424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 [и] — гласный, безударный</a:t>
            </a:r>
            <a:br>
              <a:rPr lang="ru-RU" sz="2000" dirty="0">
                <a:solidFill>
                  <a:srgbClr val="46424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46424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 [р] — согласный, твердый, звонкий</a:t>
            </a:r>
            <a:br>
              <a:rPr lang="ru-RU" sz="2000" dirty="0">
                <a:solidFill>
                  <a:srgbClr val="46424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46424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 [н′] — согласный, мягкий, звонкий</a:t>
            </a:r>
            <a:br>
              <a:rPr lang="ru-RU" sz="2000" dirty="0">
                <a:solidFill>
                  <a:srgbClr val="46424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46424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 [э] — гласный, ударный</a:t>
            </a:r>
            <a:br>
              <a:rPr lang="ru-RU" sz="2000" dirty="0">
                <a:solidFill>
                  <a:srgbClr val="46424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46424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 [й’] — согласный, мягкий, звонкий</a:t>
            </a:r>
            <a:br>
              <a:rPr lang="ru-RU" sz="2000" dirty="0">
                <a:solidFill>
                  <a:srgbClr val="46424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46424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[у] — гласный, безударный</a:t>
            </a:r>
            <a:br>
              <a:rPr lang="ru-RU" sz="2000" dirty="0">
                <a:solidFill>
                  <a:srgbClr val="46424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46424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 [т] — согласный, твердый, глухой.</a:t>
            </a:r>
            <a:br>
              <a:rPr lang="ru-RU" sz="2000" dirty="0">
                <a:solidFill>
                  <a:srgbClr val="46424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46424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</a:t>
            </a:r>
            <a:br>
              <a:rPr lang="ru-RU" sz="2000" dirty="0">
                <a:solidFill>
                  <a:srgbClr val="46424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46424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7 букв, 8 звуков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42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282" y="692696"/>
            <a:ext cx="7385436" cy="5400600"/>
          </a:xfrm>
        </p:spPr>
      </p:pic>
    </p:spTree>
    <p:extLst>
      <p:ext uri="{BB962C8B-B14F-4D97-AF65-F5344CB8AC3E}">
        <p14:creationId xmlns:p14="http://schemas.microsoft.com/office/powerpoint/2010/main" val="20032135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751344"/>
            <a:ext cx="6264696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00B0F0"/>
                </a:solidFill>
                <a:latin typeface="Roboto"/>
              </a:rPr>
              <a:t>Йотированные гласные</a:t>
            </a:r>
          </a:p>
          <a:p>
            <a:r>
              <a:rPr lang="ru-RU" dirty="0">
                <a:solidFill>
                  <a:srgbClr val="3E3F3A"/>
                </a:solidFill>
                <a:latin typeface="Roboto"/>
              </a:rPr>
              <a:t>Значимое место занимают йотированные гласные — буквы е, ё, ю, я, которые означают два звука: е </a:t>
            </a:r>
            <a:r>
              <a:rPr lang="ru-RU" dirty="0" smtClean="0">
                <a:solidFill>
                  <a:srgbClr val="3E3F3A"/>
                </a:solidFill>
                <a:latin typeface="Roboto"/>
              </a:rPr>
              <a:t>→ [й’][э], ё </a:t>
            </a:r>
            <a:r>
              <a:rPr lang="ru-RU" dirty="0">
                <a:solidFill>
                  <a:srgbClr val="3E3F3A"/>
                </a:solidFill>
                <a:latin typeface="Roboto"/>
              </a:rPr>
              <a:t>→ [й’][о], ю → [й’][у], я → [й’][а]. Гласные являются йотированными в том случае, если:</a:t>
            </a:r>
          </a:p>
          <a:p>
            <a:pPr>
              <a:buFont typeface="+mj-lt"/>
              <a:buAutoNum type="arabicPeriod"/>
            </a:pPr>
            <a:r>
              <a:rPr lang="ru-RU" dirty="0">
                <a:solidFill>
                  <a:srgbClr val="3E3F3A"/>
                </a:solidFill>
                <a:latin typeface="Roboto"/>
              </a:rPr>
              <a:t>стоят в начале слова (ель, ёлка, юла, якорь),</a:t>
            </a:r>
          </a:p>
          <a:p>
            <a:pPr>
              <a:buFont typeface="+mj-lt"/>
              <a:buAutoNum type="arabicPeriod"/>
            </a:pPr>
            <a:r>
              <a:rPr lang="ru-RU" dirty="0">
                <a:solidFill>
                  <a:srgbClr val="3E3F3A"/>
                </a:solidFill>
                <a:latin typeface="Roboto"/>
              </a:rPr>
              <a:t>стоят после гласного (какое, поёт, заяц, каюта),</a:t>
            </a:r>
          </a:p>
          <a:p>
            <a:pPr>
              <a:buFont typeface="+mj-lt"/>
              <a:buAutoNum type="arabicPeriod"/>
            </a:pPr>
            <a:r>
              <a:rPr lang="ru-RU" dirty="0">
                <a:solidFill>
                  <a:srgbClr val="3E3F3A"/>
                </a:solidFill>
                <a:latin typeface="Roboto"/>
              </a:rPr>
              <a:t>стоят после ь или ъ (ручье, ручьём, ручью, ручья).</a:t>
            </a:r>
          </a:p>
          <a:p>
            <a:r>
              <a:rPr lang="ru-RU" dirty="0">
                <a:solidFill>
                  <a:srgbClr val="3E3F3A"/>
                </a:solidFill>
                <a:latin typeface="Roboto"/>
              </a:rPr>
              <a:t>В остальных случаях буквы е, ё, ю, я означают один звук, но однозначного соответствия нет, так как различные позиции в слове и различные сочетания с согласными этих букв рождают разные звуки.</a:t>
            </a:r>
            <a:endParaRPr lang="ru-RU" b="0" i="0" dirty="0">
              <a:solidFill>
                <a:srgbClr val="3E3F3A"/>
              </a:solidFill>
              <a:effectLst/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41048009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305342"/>
            <a:ext cx="4572000" cy="44627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3E3F3A"/>
                </a:solidFill>
                <a:latin typeface="Roboto"/>
              </a:rPr>
              <a:t>Йотированная гласная + ь</a:t>
            </a:r>
          </a:p>
          <a:p>
            <a:r>
              <a:rPr lang="ru-RU" sz="3200" dirty="0">
                <a:solidFill>
                  <a:srgbClr val="00B0F0"/>
                </a:solidFill>
                <a:latin typeface="Roboto"/>
              </a:rPr>
              <a:t>Слово: </a:t>
            </a:r>
            <a:r>
              <a:rPr lang="ru-RU" sz="3200" dirty="0" err="1">
                <a:solidFill>
                  <a:srgbClr val="00B0F0"/>
                </a:solidFill>
                <a:latin typeface="Roboto"/>
              </a:rPr>
              <a:t>е́ль</a:t>
            </a:r>
            <a:r>
              <a:rPr lang="ru-RU" sz="3200" dirty="0">
                <a:solidFill>
                  <a:srgbClr val="00B0F0"/>
                </a:solidFill>
                <a:latin typeface="Roboto"/>
              </a:rPr>
              <a:t/>
            </a:r>
            <a:br>
              <a:rPr lang="ru-RU" sz="3200" dirty="0">
                <a:solidFill>
                  <a:srgbClr val="00B0F0"/>
                </a:solidFill>
                <a:latin typeface="Roboto"/>
              </a:rPr>
            </a:br>
            <a:r>
              <a:rPr lang="ru-RU" dirty="0">
                <a:solidFill>
                  <a:srgbClr val="3E3F3A"/>
                </a:solidFill>
                <a:latin typeface="Roboto"/>
              </a:rPr>
              <a:t>Транскрипция: [</a:t>
            </a:r>
            <a:r>
              <a:rPr lang="ru-RU" dirty="0" err="1">
                <a:solidFill>
                  <a:srgbClr val="3E3F3A"/>
                </a:solidFill>
                <a:latin typeface="Roboto"/>
              </a:rPr>
              <a:t>й’эл</a:t>
            </a:r>
            <a:r>
              <a:rPr lang="ru-RU" dirty="0">
                <a:solidFill>
                  <a:srgbClr val="3E3F3A"/>
                </a:solidFill>
                <a:latin typeface="Roboto"/>
              </a:rPr>
              <a:t>’]</a:t>
            </a:r>
            <a:br>
              <a:rPr lang="ru-RU" dirty="0">
                <a:solidFill>
                  <a:srgbClr val="3E3F3A"/>
                </a:solidFill>
                <a:latin typeface="Roboto"/>
              </a:rPr>
            </a:br>
            <a:r>
              <a:rPr lang="ru-RU" dirty="0">
                <a:solidFill>
                  <a:srgbClr val="3E3F3A"/>
                </a:solidFill>
                <a:latin typeface="Roboto"/>
              </a:rPr>
              <a:t>е → [й’] — согласный, звонкий непарный (сонорный), мягкий непарный</a:t>
            </a:r>
            <a:br>
              <a:rPr lang="ru-RU" dirty="0">
                <a:solidFill>
                  <a:srgbClr val="3E3F3A"/>
                </a:solidFill>
                <a:latin typeface="Roboto"/>
              </a:rPr>
            </a:br>
            <a:r>
              <a:rPr lang="ru-RU" dirty="0">
                <a:solidFill>
                  <a:srgbClr val="3E3F3A"/>
                </a:solidFill>
                <a:latin typeface="Roboto"/>
              </a:rPr>
              <a:t> [э] — гласный, ударный</a:t>
            </a:r>
            <a:br>
              <a:rPr lang="ru-RU" dirty="0">
                <a:solidFill>
                  <a:srgbClr val="3E3F3A"/>
                </a:solidFill>
                <a:latin typeface="Roboto"/>
              </a:rPr>
            </a:br>
            <a:r>
              <a:rPr lang="ru-RU" dirty="0">
                <a:solidFill>
                  <a:srgbClr val="3E3F3A"/>
                </a:solidFill>
                <a:latin typeface="Roboto"/>
              </a:rPr>
              <a:t>л → [л’] — согласный, звонкий непарный (сонорный), мягкий парный</a:t>
            </a:r>
            <a:br>
              <a:rPr lang="ru-RU" dirty="0">
                <a:solidFill>
                  <a:srgbClr val="3E3F3A"/>
                </a:solidFill>
                <a:latin typeface="Roboto"/>
              </a:rPr>
            </a:br>
            <a:r>
              <a:rPr lang="ru-RU" dirty="0">
                <a:solidFill>
                  <a:srgbClr val="3E3F3A"/>
                </a:solidFill>
                <a:latin typeface="Roboto"/>
              </a:rPr>
              <a:t>ь — не обозначает звука</a:t>
            </a:r>
          </a:p>
          <a:p>
            <a:r>
              <a:rPr lang="ru-RU" dirty="0">
                <a:solidFill>
                  <a:srgbClr val="3E3F3A"/>
                </a:solidFill>
                <a:latin typeface="Roboto"/>
              </a:rPr>
              <a:t>В этом примере гласная е стоит в начале слова, поэтому является йотированной и образует два звука [й’] + [э]. Мягкий знак не означает звука, но смягчает согласную л. В итоге 3 буквы и 3 звука.</a:t>
            </a:r>
            <a:endParaRPr lang="ru-RU" b="0" i="0" dirty="0">
              <a:solidFill>
                <a:srgbClr val="3E3F3A"/>
              </a:solidFill>
              <a:effectLst/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114576168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1196752"/>
            <a:ext cx="52383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00B0F0"/>
                </a:solidFill>
                <a:latin typeface="Roboto"/>
              </a:rPr>
              <a:t>Слово: его́</a:t>
            </a:r>
            <a:r>
              <a:rPr lang="ru-RU" dirty="0">
                <a:solidFill>
                  <a:srgbClr val="3E3F3A"/>
                </a:solidFill>
                <a:latin typeface="Roboto"/>
              </a:rPr>
              <a:t/>
            </a:r>
            <a:br>
              <a:rPr lang="ru-RU" dirty="0">
                <a:solidFill>
                  <a:srgbClr val="3E3F3A"/>
                </a:solidFill>
                <a:latin typeface="Roboto"/>
              </a:rPr>
            </a:br>
            <a:r>
              <a:rPr lang="ru-RU" dirty="0">
                <a:solidFill>
                  <a:srgbClr val="3E3F3A"/>
                </a:solidFill>
                <a:latin typeface="Roboto"/>
              </a:rPr>
              <a:t>Транскрипция: [</a:t>
            </a:r>
            <a:r>
              <a:rPr lang="ru-RU" dirty="0" err="1">
                <a:solidFill>
                  <a:srgbClr val="3E3F3A"/>
                </a:solidFill>
                <a:latin typeface="Roboto"/>
              </a:rPr>
              <a:t>й’иво</a:t>
            </a:r>
            <a:r>
              <a:rPr lang="ru-RU" dirty="0">
                <a:solidFill>
                  <a:srgbClr val="3E3F3A"/>
                </a:solidFill>
                <a:latin typeface="Roboto"/>
              </a:rPr>
              <a:t>]</a:t>
            </a:r>
            <a:br>
              <a:rPr lang="ru-RU" dirty="0">
                <a:solidFill>
                  <a:srgbClr val="3E3F3A"/>
                </a:solidFill>
                <a:latin typeface="Roboto"/>
              </a:rPr>
            </a:br>
            <a:r>
              <a:rPr lang="ru-RU" dirty="0">
                <a:solidFill>
                  <a:srgbClr val="3E3F3A"/>
                </a:solidFill>
                <a:latin typeface="Roboto"/>
              </a:rPr>
              <a:t>е → [й’] — согласный, звонкий непарный (сонорный), мягкий непарный</a:t>
            </a:r>
            <a:br>
              <a:rPr lang="ru-RU" dirty="0">
                <a:solidFill>
                  <a:srgbClr val="3E3F3A"/>
                </a:solidFill>
                <a:latin typeface="Roboto"/>
              </a:rPr>
            </a:br>
            <a:r>
              <a:rPr lang="ru-RU" dirty="0">
                <a:solidFill>
                  <a:srgbClr val="3E3F3A"/>
                </a:solidFill>
                <a:latin typeface="Roboto"/>
              </a:rPr>
              <a:t> [и] — гласный, безударный</a:t>
            </a:r>
            <a:br>
              <a:rPr lang="ru-RU" dirty="0">
                <a:solidFill>
                  <a:srgbClr val="3E3F3A"/>
                </a:solidFill>
                <a:latin typeface="Roboto"/>
              </a:rPr>
            </a:br>
            <a:r>
              <a:rPr lang="ru-RU" dirty="0">
                <a:solidFill>
                  <a:srgbClr val="3E3F3A"/>
                </a:solidFill>
                <a:latin typeface="Roboto"/>
              </a:rPr>
              <a:t>г → [в] — согласный, звонкий парный, твёрдый парный</a:t>
            </a:r>
            <a:br>
              <a:rPr lang="ru-RU" dirty="0">
                <a:solidFill>
                  <a:srgbClr val="3E3F3A"/>
                </a:solidFill>
                <a:latin typeface="Roboto"/>
              </a:rPr>
            </a:br>
            <a:r>
              <a:rPr lang="ru-RU" dirty="0">
                <a:solidFill>
                  <a:srgbClr val="3E3F3A"/>
                </a:solidFill>
                <a:latin typeface="Roboto"/>
              </a:rPr>
              <a:t>о → [о] — гласный, ударный</a:t>
            </a:r>
          </a:p>
          <a:p>
            <a:r>
              <a:rPr lang="ru-RU" dirty="0">
                <a:solidFill>
                  <a:srgbClr val="3E3F3A"/>
                </a:solidFill>
                <a:latin typeface="Roboto"/>
              </a:rPr>
              <a:t>Гласная е является йотированной и обозначает два звука. Но в отличие от первого примера буква не под ударением, поэтому она означает звуки [й’] + [и]. Обратите внимание, что буква г в слове произносится как «в». Так как в слове нет случаев «пропадания» звуков, поэтому 3 буквы и 4 звука.</a:t>
            </a:r>
            <a:endParaRPr lang="ru-RU" b="0" i="0" dirty="0">
              <a:solidFill>
                <a:srgbClr val="3E3F3A"/>
              </a:solidFill>
              <a:effectLst/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415258055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33053"/>
            <a:ext cx="8291264" cy="142617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846138"/>
            <a:ext cx="7203640" cy="5463182"/>
          </a:xfrm>
        </p:spPr>
      </p:pic>
    </p:spTree>
    <p:extLst>
      <p:ext uri="{BB962C8B-B14F-4D97-AF65-F5344CB8AC3E}">
        <p14:creationId xmlns:p14="http://schemas.microsoft.com/office/powerpoint/2010/main" val="3392857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Виды разборов содействуют развитию мышления учащихся, побуждают бережное отношение и любовь к родной речи, вызывают интерес к занятиям по языку, развивают языковое чутье и способности к анализу языковых явлений, а также умение наблюдать факты речи.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768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Для правильного разбора того или иного вида требуется целая система знаний и умение эффективно их применять. Проведение любого вида разбора не должно вызывать у учащихся неприязни и отвращения к языку. </a:t>
            </a:r>
          </a:p>
        </p:txBody>
      </p:sp>
    </p:spTree>
    <p:extLst>
      <p:ext uri="{BB962C8B-B14F-4D97-AF65-F5344CB8AC3E}">
        <p14:creationId xmlns:p14="http://schemas.microsoft.com/office/powerpoint/2010/main" val="257950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Умение </a:t>
            </a:r>
            <a:r>
              <a:rPr lang="ru-RU" dirty="0"/>
              <a:t>вовремя переключить внимание с одного вида деятельности на другой, почувствовать предел напряжения учащихся, после которого наступает утомление и скука, определяется опытом учителя, знанием возрастных особенностей и возможностей учащихся.</a:t>
            </a:r>
          </a:p>
        </p:txBody>
      </p:sp>
    </p:spTree>
    <p:extLst>
      <p:ext uri="{BB962C8B-B14F-4D97-AF65-F5344CB8AC3E}">
        <p14:creationId xmlns:p14="http://schemas.microsoft.com/office/powerpoint/2010/main" val="174690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937"/>
            <a:ext cx="8229600" cy="1143000"/>
          </a:xfrm>
        </p:spPr>
        <p:txBody>
          <a:bodyPr/>
          <a:lstStyle/>
          <a:p>
            <a:r>
              <a:rPr lang="ru-RU" b="1" dirty="0">
                <a:solidFill>
                  <a:srgbClr val="0070C0"/>
                </a:solidFill>
              </a:rPr>
              <a:t>Морфологический разбор</a:t>
            </a:r>
            <a:br>
              <a:rPr lang="ru-RU" b="1" dirty="0">
                <a:solidFill>
                  <a:srgbClr val="0070C0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dirty="0"/>
              <a:t>Выработка навыков морфологического разбора основана на выполнении следующих требований к уровню подготовки учащихся, которые обозначены в обязательном минимуме содержания обучения по русскому языку: 1) знать существенные признаки частей речи, опознавать части речи; 2) определять морфологические признаки формы слова; 3) опираться на морфологические признаки слова при решении орфографических и речевых задач; 4) владеть морфологическими нормами. </a:t>
            </a:r>
          </a:p>
        </p:txBody>
      </p:sp>
    </p:spTree>
    <p:extLst>
      <p:ext uri="{BB962C8B-B14F-4D97-AF65-F5344CB8AC3E}">
        <p14:creationId xmlns:p14="http://schemas.microsoft.com/office/powerpoint/2010/main" val="397309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323850" y="1916113"/>
            <a:ext cx="84963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 dirty="0">
                <a:solidFill>
                  <a:srgbClr val="0070C0"/>
                </a:solidFill>
              </a:rPr>
              <a:t>Морфологический разбор</a:t>
            </a:r>
          </a:p>
          <a:p>
            <a:pPr algn="ctr"/>
            <a:r>
              <a:rPr lang="ru-RU" sz="4800" b="1" dirty="0">
                <a:solidFill>
                  <a:srgbClr val="0070C0"/>
                </a:solidFill>
              </a:rPr>
              <a:t>имени существительного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p81_glod_l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79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 descr="p81_glod_l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6038" y="0"/>
            <a:ext cx="20796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 descr="p81_glod_l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9525"/>
            <a:ext cx="878522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 descr="p81_glod_l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588125"/>
            <a:ext cx="8785225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WordArt 6"/>
          <p:cNvSpPr>
            <a:spLocks noChangeArrowheads="1" noChangeShapeType="1" noTextEdit="1"/>
          </p:cNvSpPr>
          <p:nvPr/>
        </p:nvSpPr>
        <p:spPr bwMode="auto">
          <a:xfrm>
            <a:off x="395289" y="333375"/>
            <a:ext cx="6192936" cy="180022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50021"/>
                </a:solidFill>
                <a:latin typeface="Impact" panose="020B0806030902050204" pitchFamily="34" charset="0"/>
              </a:rPr>
              <a:t>Морфологический разбор </a:t>
            </a:r>
          </a:p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50021"/>
                </a:solidFill>
                <a:latin typeface="Impact" panose="020B0806030902050204" pitchFamily="34" charset="0"/>
              </a:rPr>
              <a:t>   имени </a:t>
            </a:r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50021"/>
                </a:solidFill>
                <a:latin typeface="Impact" panose="020B0806030902050204" pitchFamily="34" charset="0"/>
              </a:rPr>
              <a:t>существительного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50021"/>
              </a:solidFill>
              <a:latin typeface="Impact" panose="020B0806030902050204" pitchFamily="34" charset="0"/>
            </a:endParaRPr>
          </a:p>
        </p:txBody>
      </p:sp>
      <p:sp>
        <p:nvSpPr>
          <p:cNvPr id="163847" name="AutoShape 7"/>
          <p:cNvSpPr>
            <a:spLocks noChangeArrowheads="1"/>
          </p:cNvSpPr>
          <p:nvPr/>
        </p:nvSpPr>
        <p:spPr bwMode="auto">
          <a:xfrm>
            <a:off x="323850" y="2133600"/>
            <a:ext cx="6553200" cy="395922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163848" name="Text Box 8"/>
          <p:cNvSpPr txBox="1">
            <a:spLocks noChangeArrowheads="1"/>
          </p:cNvSpPr>
          <p:nvPr/>
        </p:nvSpPr>
        <p:spPr bwMode="auto">
          <a:xfrm>
            <a:off x="468313" y="2133600"/>
            <a:ext cx="6481762" cy="386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i="1"/>
              <a:t>                       </a:t>
            </a:r>
            <a:r>
              <a:rPr lang="ru-RU" sz="2800" b="1" i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План разбора</a:t>
            </a:r>
            <a:endParaRPr lang="en-US" sz="2800" b="1" i="1">
              <a:solidFill>
                <a:srgbClr val="00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200" b="1" i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ru-RU" sz="2200" b="1" i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Часть речи.</a:t>
            </a:r>
            <a:r>
              <a:rPr lang="ru-RU" sz="2200" b="1" i="1"/>
              <a:t> Общее значение. </a:t>
            </a:r>
            <a:r>
              <a:rPr lang="en-US" sz="2200" b="1" i="1"/>
              <a:t/>
            </a:r>
            <a:br>
              <a:rPr lang="en-US" sz="2200" b="1" i="1"/>
            </a:br>
            <a:r>
              <a:rPr lang="en-US" sz="2200" b="1" i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II</a:t>
            </a:r>
            <a:r>
              <a:rPr lang="ru-RU" sz="2200" b="1" i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Морфологические признаки.</a:t>
            </a:r>
          </a:p>
          <a:p>
            <a:pPr>
              <a:defRPr/>
            </a:pPr>
            <a:r>
              <a:rPr lang="ru-RU" sz="2200" b="1" i="1"/>
              <a:t>1. Начальная   форма   (именительный   падеж   единственного</a:t>
            </a:r>
            <a:r>
              <a:rPr lang="en-US" sz="2200" b="1" i="1"/>
              <a:t> </a:t>
            </a:r>
            <a:r>
              <a:rPr lang="ru-RU" sz="2200" b="1" i="1"/>
              <a:t>числа).</a:t>
            </a:r>
          </a:p>
          <a:p>
            <a:pPr>
              <a:defRPr/>
            </a:pPr>
            <a:r>
              <a:rPr lang="ru-RU" sz="2200" b="1" i="1"/>
              <a:t>2. Постоянные признаки: а) собственное или нарицательное, б) одушевлённое или неодушевлённое, в) род, г) склонение.</a:t>
            </a:r>
          </a:p>
          <a:p>
            <a:pPr>
              <a:defRPr/>
            </a:pPr>
            <a:r>
              <a:rPr lang="ru-RU" sz="2200" b="1" i="1"/>
              <a:t>3. Непостоянные признаки: а) падеж, </a:t>
            </a:r>
            <a:r>
              <a:rPr lang="en-US" sz="2200" b="1" i="1"/>
              <a:t/>
            </a:r>
            <a:br>
              <a:rPr lang="en-US" sz="2200" b="1" i="1"/>
            </a:br>
            <a:r>
              <a:rPr lang="ru-RU" sz="2200" b="1" i="1"/>
              <a:t>б) число.</a:t>
            </a:r>
            <a:br>
              <a:rPr lang="ru-RU" sz="2200" b="1" i="1"/>
            </a:br>
            <a:r>
              <a:rPr lang="en-US" sz="2200" b="1" i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III</a:t>
            </a:r>
            <a:r>
              <a:rPr lang="ru-RU" sz="2200" b="1" i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Синтаксическая роль.</a:t>
            </a:r>
          </a:p>
        </p:txBody>
      </p:sp>
      <p:sp>
        <p:nvSpPr>
          <p:cNvPr id="163851" name="AutoShape 11"/>
          <p:cNvSpPr>
            <a:spLocks noChangeArrowheads="1"/>
          </p:cNvSpPr>
          <p:nvPr/>
        </p:nvSpPr>
        <p:spPr bwMode="auto">
          <a:xfrm rot="10800000">
            <a:off x="323850" y="2276475"/>
            <a:ext cx="6553200" cy="4032250"/>
          </a:xfrm>
          <a:prstGeom prst="wedgeRoundRectCallout">
            <a:avLst>
              <a:gd name="adj1" fmla="val -47602"/>
              <a:gd name="adj2" fmla="val 61810"/>
              <a:gd name="adj3" fmla="val 16667"/>
            </a:avLst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ru-RU"/>
          </a:p>
        </p:txBody>
      </p:sp>
      <p:sp>
        <p:nvSpPr>
          <p:cNvPr id="163852" name="Text Box 12"/>
          <p:cNvSpPr txBox="1">
            <a:spLocks noChangeArrowheads="1"/>
          </p:cNvSpPr>
          <p:nvPr/>
        </p:nvSpPr>
        <p:spPr bwMode="auto">
          <a:xfrm>
            <a:off x="395288" y="2349500"/>
            <a:ext cx="6408737" cy="362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i="1" dirty="0"/>
              <a:t>   </a:t>
            </a:r>
            <a:r>
              <a:rPr lang="ru-RU" sz="2800" b="1" i="1" dirty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Образец письменного разбора</a:t>
            </a:r>
            <a:r>
              <a:rPr lang="ru-RU" sz="2800" b="1" i="1" dirty="0"/>
              <a:t/>
            </a:r>
            <a:br>
              <a:rPr lang="ru-RU" sz="2800" b="1" i="1" dirty="0"/>
            </a:br>
            <a:r>
              <a:rPr lang="ru-RU" sz="2800" b="1" i="1" dirty="0"/>
              <a:t/>
            </a:r>
            <a:br>
              <a:rPr lang="ru-RU" sz="2800" b="1" i="1" dirty="0"/>
            </a:br>
            <a:r>
              <a:rPr lang="ru-RU" sz="22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 печальные поляны льёт печально свет </a:t>
            </a:r>
            <a:br>
              <a:rPr lang="ru-RU" sz="22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2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                                          она.</a:t>
            </a:r>
            <a:r>
              <a:rPr lang="ru-RU" sz="2200" b="1" i="1" dirty="0"/>
              <a:t> </a:t>
            </a:r>
            <a:br>
              <a:rPr lang="ru-RU" sz="2200" b="1" i="1" dirty="0"/>
            </a:br>
            <a:r>
              <a:rPr lang="ru-RU" sz="22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Поляны</a:t>
            </a:r>
            <a:r>
              <a:rPr lang="ru-RU" sz="2200" b="1" i="1" dirty="0"/>
              <a:t> — сущ.</a:t>
            </a:r>
            <a:br>
              <a:rPr lang="ru-RU" sz="2200" b="1" i="1" dirty="0"/>
            </a:br>
            <a:r>
              <a:rPr lang="en-US" sz="22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ru-RU" sz="22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r>
              <a:rPr lang="ru-RU" sz="2200" b="1" i="1" dirty="0"/>
              <a:t> (Что?) поляны.</a:t>
            </a:r>
            <a:br>
              <a:rPr lang="ru-RU" sz="2200" b="1" i="1" dirty="0"/>
            </a:br>
            <a:r>
              <a:rPr lang="ru-RU" sz="2200" b="1" i="1" dirty="0"/>
              <a:t>Н. ф. — поляна. </a:t>
            </a:r>
            <a:br>
              <a:rPr lang="ru-RU" sz="2200" b="1" i="1" dirty="0"/>
            </a:br>
            <a:r>
              <a:rPr lang="en-US" sz="22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II</a:t>
            </a:r>
            <a:r>
              <a:rPr lang="ru-RU" sz="22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r>
              <a:rPr lang="ru-RU" sz="2200" b="1" i="1" dirty="0"/>
              <a:t> Пост. — </a:t>
            </a:r>
            <a:r>
              <a:rPr lang="ru-RU" sz="2200" b="1" i="1" dirty="0" err="1"/>
              <a:t>нариц</a:t>
            </a:r>
            <a:r>
              <a:rPr lang="ru-RU" sz="2200" b="1" i="1" dirty="0"/>
              <a:t>., </a:t>
            </a:r>
            <a:r>
              <a:rPr lang="ru-RU" sz="2200" b="1" i="1" dirty="0" err="1"/>
              <a:t>неодуш</a:t>
            </a:r>
            <a:r>
              <a:rPr lang="ru-RU" sz="2200" b="1" i="1" dirty="0"/>
              <a:t>., ж. р., </a:t>
            </a:r>
            <a:br>
              <a:rPr lang="ru-RU" sz="2200" b="1" i="1" dirty="0"/>
            </a:br>
            <a:r>
              <a:rPr lang="ru-RU" sz="2200" b="1" i="1" dirty="0"/>
              <a:t>1-го </a:t>
            </a:r>
            <a:r>
              <a:rPr lang="ru-RU" sz="2200" b="1" i="1" dirty="0" err="1"/>
              <a:t>скл</a:t>
            </a:r>
            <a:r>
              <a:rPr lang="ru-RU" sz="2200" b="1" i="1" dirty="0"/>
              <a:t>.; </a:t>
            </a:r>
            <a:r>
              <a:rPr lang="ru-RU" sz="2200" b="1" i="1" dirty="0" err="1"/>
              <a:t>непост</a:t>
            </a:r>
            <a:r>
              <a:rPr lang="ru-RU" sz="2200" b="1" i="1" dirty="0"/>
              <a:t>. — вин. </a:t>
            </a:r>
            <a:r>
              <a:rPr lang="ru-RU" sz="2200" b="1" i="1" dirty="0" err="1"/>
              <a:t>пад</a:t>
            </a:r>
            <a:r>
              <a:rPr lang="ru-RU" sz="2200" b="1" i="1" dirty="0"/>
              <a:t>.,мн. ч.</a:t>
            </a:r>
            <a:br>
              <a:rPr lang="ru-RU" sz="2200" b="1" i="1" dirty="0"/>
            </a:br>
            <a:r>
              <a:rPr lang="en-US" sz="22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III</a:t>
            </a:r>
            <a:r>
              <a:rPr lang="ru-RU" sz="22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r>
              <a:rPr lang="ru-RU" sz="2200" b="1" i="1" dirty="0"/>
              <a:t> Льёт (на   что?) на </a:t>
            </a:r>
            <a:r>
              <a:rPr lang="ru-RU" sz="22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поляны</a:t>
            </a:r>
            <a:r>
              <a:rPr lang="ru-RU" sz="2200" b="1" i="1" dirty="0"/>
              <a:t>.</a:t>
            </a:r>
          </a:p>
        </p:txBody>
      </p:sp>
      <p:sp>
        <p:nvSpPr>
          <p:cNvPr id="163853" name="Line 13"/>
          <p:cNvSpPr>
            <a:spLocks noChangeShapeType="1"/>
          </p:cNvSpPr>
          <p:nvPr/>
        </p:nvSpPr>
        <p:spPr bwMode="auto">
          <a:xfrm>
            <a:off x="3276600" y="5949950"/>
            <a:ext cx="1582738" cy="0"/>
          </a:xfrm>
          <a:prstGeom prst="line">
            <a:avLst/>
          </a:prstGeom>
          <a:noFill/>
          <a:ln w="38100">
            <a:solidFill>
              <a:srgbClr val="A5002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687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63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38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3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38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38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3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38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38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3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7" grpId="0" animBg="1"/>
      <p:bldP spid="163848" grpId="0"/>
      <p:bldP spid="163851" grpId="0" animBg="1"/>
      <p:bldP spid="163852" grpId="0"/>
      <p:bldP spid="163853" grpId="0" animBg="1"/>
    </p:bldLst>
  </p:timing>
</p:sld>
</file>

<file path=ppt/theme/theme1.xml><?xml version="1.0" encoding="utf-8"?>
<a:theme xmlns:a="http://schemas.openxmlformats.org/drawingml/2006/main" name="3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</Template>
  <TotalTime>411</TotalTime>
  <Words>1072</Words>
  <Application>Microsoft Office PowerPoint</Application>
  <PresentationFormat>Экран (4:3)</PresentationFormat>
  <Paragraphs>110</Paragraphs>
  <Slides>35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43" baseType="lpstr">
      <vt:lpstr>Arial</vt:lpstr>
      <vt:lpstr>Calibri</vt:lpstr>
      <vt:lpstr>Impact</vt:lpstr>
      <vt:lpstr>inherit</vt:lpstr>
      <vt:lpstr>Roboto</vt:lpstr>
      <vt:lpstr>Symbol</vt:lpstr>
      <vt:lpstr>Times New Roman</vt:lpstr>
      <vt:lpstr>3</vt:lpstr>
      <vt:lpstr>ВИДЫ РАЗБОРОВ  на уроках  русского языка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Морфологический разбор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Алгоритм  анализа:</vt:lpstr>
      <vt:lpstr>Презентация PowerPoint</vt:lpstr>
      <vt:lpstr>Презентация PowerPoint</vt:lpstr>
      <vt:lpstr>Морфемный разбор слова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Окружающий мир  2 класс</dc:title>
  <dc:creator>Компас</dc:creator>
  <cp:lastModifiedBy>Полина Малышева</cp:lastModifiedBy>
  <cp:revision>50</cp:revision>
  <dcterms:created xsi:type="dcterms:W3CDTF">2011-01-12T17:46:22Z</dcterms:created>
  <dcterms:modified xsi:type="dcterms:W3CDTF">2019-10-28T20:59:03Z</dcterms:modified>
</cp:coreProperties>
</file>