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72" r:id="rId4"/>
    <p:sldId id="266" r:id="rId5"/>
    <p:sldId id="262" r:id="rId6"/>
    <p:sldId id="263" r:id="rId7"/>
    <p:sldId id="265" r:id="rId8"/>
    <p:sldId id="271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C2C717-630C-48A1-9B7E-FB4809AD3C09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FD86712-7792-4CD3-8CD7-08A85A437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776864" cy="55446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                    </a:t>
            </a:r>
            <a:r>
              <a:rPr lang="ru-RU" sz="6600" b="1" dirty="0" smtClean="0">
                <a:solidFill>
                  <a:schemeClr val="tx1"/>
                </a:solidFill>
              </a:rPr>
              <a:t>Подготовка </a:t>
            </a:r>
            <a:r>
              <a:rPr lang="ru-RU" sz="6600" b="1" dirty="0">
                <a:solidFill>
                  <a:schemeClr val="tx1"/>
                </a:solidFill>
              </a:rPr>
              <a:t>к </a:t>
            </a:r>
            <a:r>
              <a:rPr lang="ru-RU" sz="6600" b="1" dirty="0" smtClean="0">
                <a:solidFill>
                  <a:schemeClr val="tx1"/>
                </a:solidFill>
              </a:rPr>
              <a:t>ОГЭ</a:t>
            </a:r>
          </a:p>
          <a:p>
            <a:endParaRPr lang="ru-RU" sz="6600" dirty="0" smtClean="0">
              <a:solidFill>
                <a:schemeClr val="tx1"/>
              </a:solidFill>
            </a:endParaRPr>
          </a:p>
          <a:p>
            <a:r>
              <a:rPr lang="ru-RU" sz="6600" b="1" dirty="0" smtClean="0">
                <a:solidFill>
                  <a:schemeClr val="tx1"/>
                </a:solidFill>
              </a:rPr>
              <a:t>(Части А,В,С)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Автор: Иванникова В. И.,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учитель русского языка и литературы МБОУ лицея №8   г. Ставрополя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ОГЭ-201</a:t>
            </a:r>
            <a: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4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/>
            </a:r>
            <a:b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Picture 4" descr="B_card_051121curN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186452" cy="19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Найти в предложении</a:t>
            </a:r>
            <a:r>
              <a:rPr lang="ru-RU" sz="3600" dirty="0"/>
              <a:t> </a:t>
            </a:r>
            <a:r>
              <a:rPr lang="ru-RU" sz="3600" b="1" i="1" dirty="0">
                <a:solidFill>
                  <a:srgbClr val="FF0000"/>
                </a:solidFill>
              </a:rPr>
              <a:t>эпитет, сравнение, метафору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b="1" dirty="0"/>
              <a:t>и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b="1" i="1" dirty="0">
                <a:solidFill>
                  <a:srgbClr val="FF0000"/>
                </a:solidFill>
              </a:rPr>
              <a:t>олицетворение</a:t>
            </a:r>
            <a:r>
              <a:rPr lang="ru-RU" b="1" i="1" dirty="0" smtClean="0"/>
              <a:t>.</a:t>
            </a:r>
            <a:br>
              <a:rPr lang="ru-RU" b="1" i="1" dirty="0" smtClean="0"/>
            </a:br>
            <a:r>
              <a:rPr lang="ru-RU" sz="4400" b="1" i="1" dirty="0" smtClean="0">
                <a:solidFill>
                  <a:srgbClr val="FF0000"/>
                </a:solidFill>
              </a:rPr>
              <a:t>(А3)</a:t>
            </a:r>
            <a:endParaRPr lang="ru-RU" sz="44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80928"/>
            <a:ext cx="84046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Кругом</a:t>
            </a:r>
            <a:r>
              <a:rPr lang="ru-RU" sz="3200" b="1" dirty="0" smtClean="0"/>
              <a:t>,</a:t>
            </a:r>
            <a:r>
              <a:rPr lang="ru-RU" sz="3200" b="1" i="1" dirty="0" smtClean="0"/>
              <a:t> </a:t>
            </a:r>
            <a:r>
              <a:rPr lang="ru-RU" sz="3200" b="1" i="1" dirty="0"/>
              <a:t>теряясь в золотом тумане утра</a:t>
            </a:r>
            <a:r>
              <a:rPr lang="ru-RU" sz="3200" b="1" dirty="0"/>
              <a:t>, </a:t>
            </a:r>
            <a:r>
              <a:rPr lang="ru-RU" sz="3200" b="1" i="1" dirty="0" smtClean="0"/>
              <a:t>  </a:t>
            </a:r>
            <a:r>
              <a:rPr lang="ru-RU" sz="3200" b="1" i="1" dirty="0"/>
              <a:t>теснились</a:t>
            </a:r>
            <a:r>
              <a:rPr lang="ru-RU" sz="3200" b="1" dirty="0"/>
              <a:t> вершины гор, </a:t>
            </a:r>
            <a:r>
              <a:rPr lang="ru-RU" sz="3200" b="1" dirty="0" smtClean="0"/>
              <a:t> </a:t>
            </a:r>
            <a:r>
              <a:rPr lang="ru-RU" sz="3200" b="1" i="1" dirty="0"/>
              <a:t>как бесчисленное стадо</a:t>
            </a:r>
            <a:r>
              <a:rPr lang="ru-RU" sz="3200" b="1" dirty="0"/>
              <a:t>, </a:t>
            </a:r>
            <a:r>
              <a:rPr lang="ru-RU" sz="3200" b="1" dirty="0" smtClean="0"/>
              <a:t> и </a:t>
            </a:r>
            <a:r>
              <a:rPr lang="ru-RU" sz="3200" b="1" dirty="0"/>
              <a:t>Эльбрус на юге </a:t>
            </a:r>
            <a:r>
              <a:rPr lang="ru-RU" sz="3200" b="1" i="1" dirty="0"/>
              <a:t>вставал</a:t>
            </a:r>
            <a:r>
              <a:rPr lang="ru-RU" sz="3200" b="1" dirty="0"/>
              <a:t> </a:t>
            </a:r>
            <a:r>
              <a:rPr lang="ru-RU" sz="3200" b="1" i="1" dirty="0"/>
              <a:t>белою громадой</a:t>
            </a:r>
            <a:r>
              <a:rPr lang="ru-RU" sz="3200" b="1" dirty="0"/>
              <a:t>, </a:t>
            </a:r>
            <a:r>
              <a:rPr lang="ru-RU" sz="3200" b="1" dirty="0" smtClean="0"/>
              <a:t>замыкая </a:t>
            </a:r>
            <a:r>
              <a:rPr lang="ru-RU" sz="3200" b="1" dirty="0"/>
              <a:t>цепь </a:t>
            </a:r>
            <a:r>
              <a:rPr lang="ru-RU" sz="3200" b="1" i="1" dirty="0"/>
              <a:t>льдистых</a:t>
            </a:r>
            <a:r>
              <a:rPr lang="ru-RU" sz="3200" b="1" dirty="0"/>
              <a:t> вершин, </a:t>
            </a:r>
            <a:r>
              <a:rPr lang="ru-RU" sz="3200" b="1" dirty="0" smtClean="0"/>
              <a:t> </a:t>
            </a:r>
            <a:r>
              <a:rPr lang="ru-RU" sz="3200" b="1" dirty="0"/>
              <a:t>между которых уж </a:t>
            </a:r>
            <a:r>
              <a:rPr lang="ru-RU" sz="3200" b="1" i="1" dirty="0"/>
              <a:t>бродили</a:t>
            </a:r>
            <a:r>
              <a:rPr lang="ru-RU" sz="3200" b="1" dirty="0"/>
              <a:t> </a:t>
            </a:r>
            <a:r>
              <a:rPr lang="ru-RU" sz="3200" b="1" i="1" dirty="0"/>
              <a:t>волокнистые </a:t>
            </a:r>
            <a:r>
              <a:rPr lang="ru-RU" sz="3200" b="1" dirty="0"/>
              <a:t>облака</a:t>
            </a:r>
            <a:r>
              <a:rPr lang="ru-RU" sz="3200" b="1" dirty="0" smtClean="0"/>
              <a:t>, </a:t>
            </a:r>
            <a:r>
              <a:rPr lang="ru-RU" sz="3200" b="1" i="1" dirty="0" smtClean="0"/>
              <a:t> </a:t>
            </a:r>
            <a:r>
              <a:rPr lang="ru-RU" sz="3200" b="1" i="1" dirty="0"/>
              <a:t>набежавшие</a:t>
            </a:r>
            <a:r>
              <a:rPr lang="ru-RU" sz="3200" b="1" dirty="0"/>
              <a:t> с востока.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228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Словарь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Повторить теорию БСП; Н и НН в разных частях речи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Списать текст (один лист)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926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400" b="1" dirty="0" smtClean="0"/>
              <a:t>Карти</a:t>
            </a:r>
            <a:r>
              <a:rPr lang="ru-RU" sz="4400" b="1" dirty="0" smtClean="0">
                <a:solidFill>
                  <a:srgbClr val="FF0000"/>
                </a:solidFill>
              </a:rPr>
              <a:t>н…</a:t>
            </a:r>
            <a:r>
              <a:rPr lang="ru-RU" sz="4400" b="1" dirty="0" err="1" smtClean="0"/>
              <a:t>ый</a:t>
            </a:r>
            <a:r>
              <a:rPr lang="ru-RU" sz="4400" b="1" dirty="0" smtClean="0"/>
              <a:t> , были</a:t>
            </a:r>
            <a:r>
              <a:rPr lang="ru-RU" sz="4400" b="1" dirty="0" smtClean="0">
                <a:solidFill>
                  <a:srgbClr val="FF0000"/>
                </a:solidFill>
              </a:rPr>
              <a:t>н…</a:t>
            </a:r>
            <a:r>
              <a:rPr lang="ru-RU" sz="4400" b="1" dirty="0" err="1" smtClean="0"/>
              <a:t>ый</a:t>
            </a:r>
            <a:r>
              <a:rPr lang="ru-RU" sz="4400" b="1" dirty="0" smtClean="0"/>
              <a:t>, стари</a:t>
            </a:r>
            <a:r>
              <a:rPr lang="ru-RU" sz="4400" b="1" dirty="0" smtClean="0">
                <a:solidFill>
                  <a:srgbClr val="FF0000"/>
                </a:solidFill>
              </a:rPr>
              <a:t>н…</a:t>
            </a:r>
            <a:r>
              <a:rPr lang="ru-RU" sz="4400" b="1" dirty="0" err="1" smtClean="0"/>
              <a:t>ый</a:t>
            </a:r>
            <a:r>
              <a:rPr lang="ru-RU" sz="4400" b="1" dirty="0" smtClean="0"/>
              <a:t>, дикови</a:t>
            </a:r>
            <a:r>
              <a:rPr lang="ru-RU" sz="4400" b="1" dirty="0" smtClean="0">
                <a:solidFill>
                  <a:srgbClr val="FF0000"/>
                </a:solidFill>
              </a:rPr>
              <a:t>н…</a:t>
            </a:r>
            <a:r>
              <a:rPr lang="ru-RU" sz="4400" b="1" dirty="0" err="1" smtClean="0"/>
              <a:t>ый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подли</a:t>
            </a:r>
            <a:r>
              <a:rPr lang="ru-RU" sz="4400" b="1" dirty="0" err="1" smtClean="0">
                <a:solidFill>
                  <a:srgbClr val="FF0000"/>
                </a:solidFill>
              </a:rPr>
              <a:t>н</a:t>
            </a:r>
            <a:r>
              <a:rPr lang="ru-RU" sz="4400" b="1" dirty="0" smtClean="0">
                <a:solidFill>
                  <a:srgbClr val="FF0000"/>
                </a:solidFill>
              </a:rPr>
              <a:t>…</a:t>
            </a:r>
            <a:r>
              <a:rPr lang="ru-RU" sz="4400" b="1" dirty="0" err="1" smtClean="0"/>
              <a:t>ый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застр</a:t>
            </a:r>
            <a:r>
              <a:rPr lang="ru-RU" sz="4400" b="1" dirty="0" smtClean="0">
                <a:solidFill>
                  <a:srgbClr val="FF0000"/>
                </a:solidFill>
              </a:rPr>
              <a:t>…</a:t>
            </a:r>
            <a:r>
              <a:rPr lang="ru-RU" sz="4400" b="1" dirty="0" err="1" smtClean="0"/>
              <a:t>вать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продл</a:t>
            </a:r>
            <a:r>
              <a:rPr lang="ru-RU" sz="4400" b="1" dirty="0" smtClean="0">
                <a:solidFill>
                  <a:srgbClr val="FF0000"/>
                </a:solidFill>
              </a:rPr>
              <a:t>…</a:t>
            </a:r>
            <a:r>
              <a:rPr lang="ru-RU" sz="4400" b="1" dirty="0" err="1" smtClean="0"/>
              <a:t>вать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затм</a:t>
            </a:r>
            <a:r>
              <a:rPr lang="ru-RU" sz="4400" b="1" dirty="0" smtClean="0">
                <a:solidFill>
                  <a:srgbClr val="FF0000"/>
                </a:solidFill>
              </a:rPr>
              <a:t>…</a:t>
            </a:r>
            <a:r>
              <a:rPr lang="ru-RU" sz="4400" b="1" dirty="0" err="1" smtClean="0"/>
              <a:t>вать</a:t>
            </a:r>
            <a:endParaRPr lang="en-US" sz="4400" b="1" dirty="0" smtClean="0"/>
          </a:p>
          <a:p>
            <a:pPr marL="114300" indent="0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       </a:t>
            </a:r>
            <a:r>
              <a:rPr lang="en-US" sz="6000" b="1" dirty="0" smtClean="0">
                <a:solidFill>
                  <a:srgbClr val="FF0000"/>
                </a:solidFill>
              </a:rPr>
              <a:t>(</a:t>
            </a:r>
            <a:r>
              <a:rPr lang="ru-RU" sz="6000" b="1" dirty="0" smtClean="0">
                <a:solidFill>
                  <a:srgbClr val="FF0000"/>
                </a:solidFill>
              </a:rPr>
              <a:t>А7)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9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1039427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1. Выпишите </a:t>
            </a:r>
            <a:r>
              <a:rPr lang="ru-RU" sz="1800" b="1" dirty="0">
                <a:solidFill>
                  <a:schemeClr val="tx1"/>
                </a:solidFill>
              </a:rPr>
              <a:t>из текста слова, правописание приставки в которых определяется правилом: «В приставках на –З и –С перед звонкими согласными пишется </a:t>
            </a:r>
            <a:r>
              <a:rPr lang="ru-RU" sz="1800" b="1" dirty="0" smtClean="0">
                <a:solidFill>
                  <a:schemeClr val="tx1"/>
                </a:solidFill>
              </a:rPr>
              <a:t>З». </a:t>
            </a:r>
            <a:r>
              <a:rPr lang="ru-RU" sz="1800" b="1" dirty="0" smtClean="0">
                <a:solidFill>
                  <a:srgbClr val="C00000"/>
                </a:solidFill>
              </a:rPr>
              <a:t>(А 5)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2.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Найдите  и выпишите корень с чередованием </a:t>
            </a:r>
            <a:r>
              <a:rPr lang="ru-RU" sz="1800" b="1" dirty="0" smtClean="0">
                <a:solidFill>
                  <a:srgbClr val="C00000"/>
                </a:solidFill>
              </a:rPr>
              <a:t>(А6)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7356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Кипрей всегда разрастается на лесных пожарищах и порубках. Недавно еще кипрей считали сорной травой. Он только и годился, что на дешёвый чай. Лесники безжалостно вырывали весь кипрей, что вырастал рядом с молодыми сосенками. </a:t>
            </a:r>
          </a:p>
        </p:txBody>
      </p:sp>
    </p:spTree>
    <p:extLst>
      <p:ext uri="{BB962C8B-B14F-4D97-AF65-F5344CB8AC3E}">
        <p14:creationId xmlns:p14="http://schemas.microsoft.com/office/powerpoint/2010/main" val="37252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Определите виды </a:t>
            </a:r>
            <a:r>
              <a:rPr lang="ru-RU" sz="3200" b="1" dirty="0"/>
              <a:t>связи слов в словосочетании</a:t>
            </a:r>
            <a:r>
              <a:rPr lang="ru-RU" sz="3200" b="1" dirty="0" smtClean="0"/>
              <a:t>. Замените другим видом связи </a:t>
            </a:r>
            <a:r>
              <a:rPr lang="ru-RU" sz="4000" b="1" dirty="0" smtClean="0">
                <a:solidFill>
                  <a:srgbClr val="FF0000"/>
                </a:solidFill>
              </a:rPr>
              <a:t>(В2)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  тумане  </a:t>
            </a:r>
            <a:r>
              <a:rPr lang="ru-RU" b="1" dirty="0"/>
              <a:t>утра       </a:t>
            </a:r>
            <a:r>
              <a:rPr lang="ru-RU" b="1" dirty="0" smtClean="0"/>
              <a:t>вершины </a:t>
            </a:r>
            <a:r>
              <a:rPr lang="ru-RU" b="1" dirty="0"/>
              <a:t>гор   </a:t>
            </a:r>
            <a:r>
              <a:rPr lang="ru-RU" b="1" dirty="0" smtClean="0"/>
              <a:t>    </a:t>
            </a:r>
            <a:r>
              <a:rPr lang="ru-RU" b="1" dirty="0"/>
              <a:t>бесчисленное  </a:t>
            </a:r>
            <a:r>
              <a:rPr lang="ru-RU" b="1" dirty="0" smtClean="0"/>
              <a:t>               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стадо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Смотреть </a:t>
            </a:r>
            <a:r>
              <a:rPr lang="ru-RU" b="1" dirty="0" smtClean="0"/>
              <a:t>               беспощадно        западных гор 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б</a:t>
            </a:r>
            <a:r>
              <a:rPr lang="ru-RU" b="1" dirty="0" smtClean="0"/>
              <a:t>ез                            погонял </a:t>
            </a:r>
          </a:p>
          <a:p>
            <a:pPr marL="0" indent="0">
              <a:buNone/>
            </a:pPr>
            <a:r>
              <a:rPr lang="ru-RU" b="1" dirty="0" smtClean="0"/>
              <a:t>презрения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656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2200" b="1" i="1" dirty="0">
                <a:solidFill>
                  <a:schemeClr val="tx1"/>
                </a:solidFill>
              </a:rPr>
              <a:t>В приведённых ниже предложениях из прочитанного текста пронумерованы все запятые. Объясните все знаки препинания. Подчеркните грамматические основы</a:t>
            </a:r>
            <a:r>
              <a:rPr lang="ru-RU" sz="2200" b="1" i="1" dirty="0" smtClean="0">
                <a:solidFill>
                  <a:schemeClr val="tx1"/>
                </a:solidFill>
              </a:rPr>
              <a:t>. </a:t>
            </a: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4400" b="1" i="1" dirty="0" smtClean="0">
                <a:solidFill>
                  <a:srgbClr val="FF0000"/>
                </a:solidFill>
              </a:rPr>
              <a:t>(В4,5,7,8,9)</a:t>
            </a:r>
            <a:endParaRPr lang="ru-RU" sz="44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Кругом</a:t>
            </a:r>
            <a:r>
              <a:rPr lang="ru-RU" b="1" dirty="0">
                <a:solidFill>
                  <a:schemeClr val="tx1"/>
                </a:solidFill>
              </a:rPr>
              <a:t>,(1) теряясь в золотом тумане утра, (2)  теснились вершины гор, (3) как бесчисленное стадо, (4</a:t>
            </a:r>
            <a:r>
              <a:rPr lang="ru-RU" b="1" dirty="0" smtClean="0">
                <a:solidFill>
                  <a:schemeClr val="tx1"/>
                </a:solidFill>
              </a:rPr>
              <a:t>) и </a:t>
            </a:r>
            <a:r>
              <a:rPr lang="ru-RU" b="1" dirty="0">
                <a:solidFill>
                  <a:schemeClr val="tx1"/>
                </a:solidFill>
              </a:rPr>
              <a:t>Эльбрус на юге вставал белою громадой, (5) замыкая цепь льдистых вершин, (6) между которых уж бродили волокнистые облака, (7) набежавшие с востока. Я подошел к краю площадки и посмотрел вниз, (8)  голова чуть-чуть у меня не закружилась: (9) там, (10) внизу, (11)  казалось темно и холодно, (12)  как в гробе; (13)  мшистые зубцы скал, (14) сброшенных грозою и временем, (15)  ожидали своей добычи. </a:t>
            </a:r>
          </a:p>
        </p:txBody>
      </p:sp>
    </p:spTree>
    <p:extLst>
      <p:ext uri="{BB962C8B-B14F-4D97-AF65-F5344CB8AC3E}">
        <p14:creationId xmlns:p14="http://schemas.microsoft.com/office/powerpoint/2010/main" val="11299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149080"/>
            <a:ext cx="8229600" cy="258316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1,2</a:t>
            </a:r>
            <a:r>
              <a:rPr lang="ru-RU" sz="2800" b="1" dirty="0" smtClean="0"/>
              <a:t> – обособленное обстоятельство; </a:t>
            </a:r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r>
              <a:rPr lang="ru-RU" sz="2800" b="1" dirty="0" smtClean="0"/>
              <a:t> – срав. </a:t>
            </a:r>
            <a:r>
              <a:rPr lang="ru-RU" sz="2800" b="1" dirty="0"/>
              <a:t>о</a:t>
            </a:r>
            <a:r>
              <a:rPr lang="ru-RU" sz="2800" b="1" dirty="0" smtClean="0"/>
              <a:t>борот; </a:t>
            </a:r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r>
              <a:rPr lang="ru-RU" sz="2800" b="1" dirty="0" smtClean="0"/>
              <a:t> – ССП; </a:t>
            </a:r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r>
              <a:rPr lang="ru-RU" sz="2800" b="1" dirty="0" smtClean="0"/>
              <a:t> </a:t>
            </a:r>
            <a:r>
              <a:rPr lang="ru-RU" sz="2800" b="1" dirty="0"/>
              <a:t>- обособленное </a:t>
            </a:r>
            <a:r>
              <a:rPr lang="ru-RU" sz="2800" b="1" dirty="0" smtClean="0"/>
              <a:t>обстоятельство; </a:t>
            </a:r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r>
              <a:rPr lang="ru-RU" sz="2800" b="1" dirty="0" smtClean="0"/>
              <a:t> – СПП; </a:t>
            </a:r>
            <a:r>
              <a:rPr lang="ru-RU" sz="2800" b="1" dirty="0" smtClean="0">
                <a:solidFill>
                  <a:srgbClr val="FF0000"/>
                </a:solidFill>
              </a:rPr>
              <a:t>7</a:t>
            </a:r>
            <a:r>
              <a:rPr lang="ru-RU" sz="2800" b="1" dirty="0" smtClean="0"/>
              <a:t> – обособленное определение;</a:t>
            </a:r>
            <a:r>
              <a:rPr lang="ru-RU" sz="2800" b="1" dirty="0" smtClean="0">
                <a:solidFill>
                  <a:srgbClr val="FF0000"/>
                </a:solidFill>
              </a:rPr>
              <a:t> 8,9 </a:t>
            </a:r>
            <a:r>
              <a:rPr lang="ru-RU" sz="2800" b="1" dirty="0" smtClean="0"/>
              <a:t>– БСП; </a:t>
            </a:r>
            <a:r>
              <a:rPr lang="ru-RU" sz="2800" b="1" dirty="0" smtClean="0">
                <a:solidFill>
                  <a:srgbClr val="FF0000"/>
                </a:solidFill>
              </a:rPr>
              <a:t>10,11</a:t>
            </a:r>
            <a:r>
              <a:rPr lang="ru-RU" sz="2800" b="1" dirty="0" smtClean="0"/>
              <a:t> – уточнение; </a:t>
            </a:r>
            <a:r>
              <a:rPr lang="ru-RU" sz="2800" b="1" dirty="0" smtClean="0">
                <a:solidFill>
                  <a:srgbClr val="FF0000"/>
                </a:solidFill>
              </a:rPr>
              <a:t>12</a:t>
            </a:r>
            <a:r>
              <a:rPr lang="ru-RU" sz="2800" b="1" dirty="0" smtClean="0"/>
              <a:t> – </a:t>
            </a:r>
            <a:r>
              <a:rPr lang="ru-RU" sz="2800" b="1" dirty="0"/>
              <a:t>срав. оборот; </a:t>
            </a:r>
            <a:r>
              <a:rPr lang="ru-RU" sz="2800" b="1" dirty="0" smtClean="0">
                <a:solidFill>
                  <a:srgbClr val="FF0000"/>
                </a:solidFill>
              </a:rPr>
              <a:t>13 </a:t>
            </a:r>
            <a:r>
              <a:rPr lang="ru-RU" sz="2800" b="1" dirty="0" smtClean="0"/>
              <a:t>– БСП; </a:t>
            </a:r>
            <a:r>
              <a:rPr lang="ru-RU" sz="2800" b="1" dirty="0" smtClean="0">
                <a:solidFill>
                  <a:srgbClr val="FF0000"/>
                </a:solidFill>
              </a:rPr>
              <a:t>14,15</a:t>
            </a:r>
            <a:r>
              <a:rPr lang="ru-RU" sz="2800" b="1" dirty="0" smtClean="0"/>
              <a:t> -</a:t>
            </a:r>
            <a:r>
              <a:rPr lang="ru-RU" sz="2800" b="1" dirty="0"/>
              <a:t> обособленное определение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3672407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i="1" dirty="0"/>
              <a:t>Кругом,(1) теряясь в золотом тумане утра, (2)  теснились вершины гор, (3) как </a:t>
            </a:r>
            <a:r>
              <a:rPr lang="ru-RU" sz="2400" b="1" i="1" dirty="0">
                <a:solidFill>
                  <a:srgbClr val="FF0000"/>
                </a:solidFill>
              </a:rPr>
              <a:t>бесчисленное </a:t>
            </a:r>
            <a:r>
              <a:rPr lang="ru-RU" sz="2400" b="1" i="1" dirty="0"/>
              <a:t>стадо, (4)и Эльбрус на юге вставал белою громадой, (5) замыкая цепь льдистых вершин, (6) между которых уж бродили волокнистые облака, (7) набежавшие с востока. Я подошел к краю площадки и посмотрел вниз, (8)  голова чуть-чуть у меня не закружилась: (9) там, (10) внизу, (11)  казалось темно и холодно, (12)  как в гробе; (13)  мшистые зубцы скал, (14) </a:t>
            </a:r>
            <a:r>
              <a:rPr lang="ru-RU" sz="2400" b="1" i="1" dirty="0">
                <a:solidFill>
                  <a:srgbClr val="FF0000"/>
                </a:solidFill>
              </a:rPr>
              <a:t>сброшенных </a:t>
            </a:r>
            <a:r>
              <a:rPr lang="ru-RU" sz="2400" b="1" i="1" dirty="0"/>
              <a:t>грозою и временем, (15)  ожидали своей добычи.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4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640960" cy="103942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</a:t>
            </a:r>
            <a:r>
              <a:rPr lang="ru-RU" b="1" i="1" dirty="0" err="1" smtClean="0"/>
              <a:t>ОпределитЕ</a:t>
            </a:r>
            <a:r>
              <a:rPr lang="ru-RU" b="1" i="1" dirty="0" smtClean="0"/>
              <a:t> </a:t>
            </a:r>
            <a:r>
              <a:rPr lang="ru-RU" b="1" i="1" dirty="0" smtClean="0"/>
              <a:t>вид связи в СПП (однородная, последовательная, параллельная</a:t>
            </a:r>
            <a:r>
              <a:rPr lang="en-US" b="1" i="1" dirty="0" smtClean="0"/>
              <a:t>)</a:t>
            </a:r>
            <a:r>
              <a:rPr lang="en-US" sz="4900" b="1" i="1" dirty="0" smtClean="0">
                <a:solidFill>
                  <a:srgbClr val="FF0000"/>
                </a:solidFill>
              </a:rPr>
              <a:t>(</a:t>
            </a:r>
            <a:r>
              <a:rPr lang="ru-RU" sz="4900" b="1" i="1" dirty="0" smtClean="0">
                <a:solidFill>
                  <a:srgbClr val="FF0000"/>
                </a:solidFill>
              </a:rPr>
              <a:t>В 3, 8)</a:t>
            </a:r>
            <a:endParaRPr lang="ru-RU" sz="49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Это письмо будет вместе прощанием и исповедью: я обязана сказать тебе все, что накопилось на моем сердце с тех пор, как оно тебя любит.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33162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1039427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chemeClr val="tx1"/>
                </a:solidFill>
              </a:rPr>
              <a:t>Когда ставишь в предложении запятую — это как будто заборчиком отделяешь одну часть предложения от другой… </a:t>
            </a:r>
            <a:r>
              <a:rPr lang="ru-RU" sz="2000" b="1" dirty="0" smtClean="0">
                <a:solidFill>
                  <a:schemeClr val="tx1"/>
                </a:solidFill>
              </a:rPr>
              <a:t>    </a:t>
            </a:r>
            <a:r>
              <a:rPr lang="ru-RU" sz="2000" b="1" dirty="0" err="1" smtClean="0">
                <a:solidFill>
                  <a:schemeClr val="tx1"/>
                </a:solidFill>
              </a:rPr>
              <a:t>Граник</a:t>
            </a:r>
            <a:r>
              <a:rPr lang="ru-RU" sz="2000" b="1" dirty="0" smtClean="0">
                <a:solidFill>
                  <a:schemeClr val="tx1"/>
                </a:solidFill>
              </a:rPr>
              <a:t> Г.</a:t>
            </a:r>
            <a:r>
              <a:rPr lang="ru-RU" sz="2000" b="1" dirty="0" smtClean="0">
                <a:solidFill>
                  <a:srgbClr val="FF0000"/>
                </a:solidFill>
              </a:rPr>
              <a:t> (часть С</a:t>
            </a:r>
            <a:r>
              <a:rPr lang="ru-RU" sz="2000" b="1" dirty="0" smtClean="0">
                <a:solidFill>
                  <a:srgbClr val="FF0000"/>
                </a:solidFill>
              </a:rPr>
              <a:t>)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            </a:t>
            </a:r>
            <a:r>
              <a:rPr lang="ru-RU" sz="2000" b="1" dirty="0" smtClean="0">
                <a:solidFill>
                  <a:srgbClr val="FF0000"/>
                </a:solidFill>
              </a:rPr>
              <a:t>сформулируйте тезис к сочинению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00569" cy="4373563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Английский </a:t>
            </a:r>
            <a:r>
              <a:rPr lang="ru-RU" dirty="0">
                <a:solidFill>
                  <a:schemeClr val="tx1"/>
                </a:solidFill>
              </a:rPr>
              <a:t>король Эдуард II (XIII век) восстановил против себя непосильными налогами подданных. Против него возник заговор, во главе которого встала его жена Изабелла. Король был низложен и заключён в замок, в котором провёл 8 месяцев, ожидая решения своей участи. Тюремщики, сторожившие короля, получили такое предписание: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Эдуарда убить не смейте бояться полезно».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Всё зависело от того, как прочитать текст.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Тюремщики поняли уловку королевы и прочли письмо так, как ей хотелось. </a:t>
            </a:r>
            <a:r>
              <a:rPr lang="ru-RU" dirty="0" smtClean="0">
                <a:solidFill>
                  <a:schemeClr val="tx1"/>
                </a:solidFill>
              </a:rPr>
              <a:t>Получилась </a:t>
            </a:r>
            <a:r>
              <a:rPr lang="ru-RU" dirty="0">
                <a:solidFill>
                  <a:schemeClr val="tx1"/>
                </a:solidFill>
              </a:rPr>
              <a:t>«кровавая» запятая. 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Как расставили </a:t>
            </a:r>
            <a:r>
              <a:rPr lang="ru-RU" b="1" dirty="0">
                <a:solidFill>
                  <a:schemeClr val="tx1"/>
                </a:solidFill>
              </a:rPr>
              <a:t>запятые тюремщики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Как можно расставить запятые?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он уехал? </a:t>
            </a:r>
          </a:p>
          <a:p>
            <a:pPr marL="11430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На </a:t>
            </a:r>
            <a:r>
              <a:rPr lang="ru-RU" i="1" dirty="0">
                <a:solidFill>
                  <a:schemeClr val="tx1"/>
                </a:solidFill>
              </a:rPr>
              <a:t>вокзале Петр встретил мать  сестру брата своего </a:t>
            </a:r>
            <a:r>
              <a:rPr lang="ru-RU" i="1" dirty="0" smtClean="0">
                <a:solidFill>
                  <a:schemeClr val="tx1"/>
                </a:solidFill>
              </a:rPr>
              <a:t>товарища.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5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/>
              <a:t>Замените </a:t>
            </a:r>
            <a:r>
              <a:rPr lang="ru-RU" sz="3100" b="1" dirty="0"/>
              <a:t>разговорные слова стилистически </a:t>
            </a:r>
            <a:r>
              <a:rPr lang="ru-RU" sz="3100" b="1" dirty="0" smtClean="0"/>
              <a:t>нейтральными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4400" b="1" dirty="0" smtClean="0">
                <a:solidFill>
                  <a:srgbClr val="FF0000"/>
                </a:solidFill>
              </a:rPr>
              <a:t>(В 1)</a:t>
            </a:r>
            <a:r>
              <a:rPr lang="ru-RU" sz="4400" b="1" dirty="0">
                <a:solidFill>
                  <a:srgbClr val="FF0000"/>
                </a:solidFill>
              </a:rPr>
              <a:t/>
            </a:r>
            <a:br>
              <a:rPr lang="ru-RU" sz="4400" b="1" dirty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b="1" dirty="0" smtClean="0"/>
              <a:t>Я </a:t>
            </a:r>
            <a:r>
              <a:rPr lang="ru-RU" b="1" dirty="0"/>
              <a:t>взошел </a:t>
            </a:r>
            <a:r>
              <a:rPr lang="ru-RU" b="1" i="1" dirty="0">
                <a:solidFill>
                  <a:srgbClr val="FF0000"/>
                </a:solidFill>
              </a:rPr>
              <a:t>в </a:t>
            </a:r>
            <a:r>
              <a:rPr lang="ru-RU" b="1" i="1" dirty="0" smtClean="0">
                <a:solidFill>
                  <a:srgbClr val="FF0000"/>
                </a:solidFill>
              </a:rPr>
              <a:t>лачужку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…- </a:t>
            </a:r>
            <a:r>
              <a:rPr lang="ru-RU" b="1" dirty="0"/>
              <a:t>говори, куда ты ночью </a:t>
            </a:r>
            <a:r>
              <a:rPr lang="ru-RU" b="1" i="1" dirty="0">
                <a:solidFill>
                  <a:srgbClr val="FF0000"/>
                </a:solidFill>
              </a:rPr>
              <a:t>таскался</a:t>
            </a:r>
            <a:r>
              <a:rPr lang="ru-RU" b="1" i="1" dirty="0"/>
              <a:t> </a:t>
            </a:r>
            <a:r>
              <a:rPr lang="ru-RU" b="1" dirty="0"/>
              <a:t>с </a:t>
            </a:r>
            <a:r>
              <a:rPr lang="ru-RU" b="1" dirty="0" smtClean="0"/>
              <a:t>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узлом</a:t>
            </a:r>
            <a:r>
              <a:rPr lang="ru-RU" b="1" dirty="0"/>
              <a:t>, а</a:t>
            </a:r>
            <a:r>
              <a:rPr lang="ru-RU" b="1" dirty="0" smtClean="0"/>
              <a:t>?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…</a:t>
            </a:r>
            <a:r>
              <a:rPr lang="ru-RU" b="1" dirty="0"/>
              <a:t>дела пошли </a:t>
            </a:r>
            <a:r>
              <a:rPr lang="ru-RU" b="1" i="1" dirty="0">
                <a:solidFill>
                  <a:srgbClr val="FF0000"/>
                </a:solidFill>
              </a:rPr>
              <a:t>худо</a:t>
            </a:r>
            <a:r>
              <a:rPr lang="ru-RU" b="1" dirty="0"/>
              <a:t>, он меня больше не </a:t>
            </a:r>
            <a:r>
              <a:rPr lang="ru-RU" b="1" dirty="0" smtClean="0"/>
              <a:t>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увидит</a:t>
            </a:r>
            <a:r>
              <a:rPr lang="ru-RU" b="1" dirty="0"/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8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421</TotalTime>
  <Words>749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Century Gothic</vt:lpstr>
      <vt:lpstr>Аптека</vt:lpstr>
      <vt:lpstr>ОГЭ-2014 </vt:lpstr>
      <vt:lpstr>Словарь</vt:lpstr>
      <vt:lpstr>1. Выпишите из текста слова, правописание приставки в которых определяется правилом: «В приставках на –З и –С перед звонкими согласными пишется З». (А 5) 2. Найдите  и выпишите корень с чередованием (А6)</vt:lpstr>
      <vt:lpstr>Определите виды связи слов в словосочетании. Замените другим видом связи (В2)</vt:lpstr>
      <vt:lpstr> В приведённых ниже предложениях из прочитанного текста пронумерованы все запятые. Объясните все знаки препинания. Подчеркните грамматические основы.  (В4,5,7,8,9)</vt:lpstr>
      <vt:lpstr>1,2 – обособленное обстоятельство; 3 – срав. оборот; 4 – ССП; 5 - обособленное обстоятельство; 6 – СПП; 7 – обособленное определение; 8,9 – БСП; 10,11 – уточнение; 12 – срав. оборот; 13 – БСП; 14,15 - обособленное определение</vt:lpstr>
      <vt:lpstr> ОпределитЕ вид связи в СПП (однородная, последовательная, параллельная)(В 3, 8)</vt:lpstr>
      <vt:lpstr>Когда ставишь в предложении запятую — это как будто заборчиком отделяешь одну часть предложения от другой…     Граник Г. (часть С)             сформулируйте тезис к сочинению </vt:lpstr>
      <vt:lpstr>Замените разговорные слова стилистически нейтральными (В 1) </vt:lpstr>
      <vt:lpstr>Найти в предложении эпитет, сравнение, метафору и олицетворение. (А3)</vt:lpstr>
      <vt:lpstr>Домашнее задание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для родителей</dc:title>
  <dc:creator>Пользователь Windows</dc:creator>
  <cp:lastModifiedBy>Windows User</cp:lastModifiedBy>
  <cp:revision>50</cp:revision>
  <dcterms:created xsi:type="dcterms:W3CDTF">2012-04-01T08:00:19Z</dcterms:created>
  <dcterms:modified xsi:type="dcterms:W3CDTF">2014-08-08T08:11:41Z</dcterms:modified>
</cp:coreProperties>
</file>