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687600" y="2310480"/>
            <a:ext cx="7772040" cy="14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8000" spc="-1" strike="noStrike">
                <a:solidFill>
                  <a:srgbClr val="001f5f"/>
                </a:solidFill>
                <a:latin typeface="Calibri-Bold"/>
                <a:ea typeface="Calibri-Bold"/>
              </a:rPr>
              <a:t>СНЕГОВИК</a:t>
            </a:r>
            <a:endParaRPr b="0" lang="ru-RU" sz="80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1519560" y="5580000"/>
            <a:ext cx="64004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768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Алексеева И.Н. МДОУ№38»Улыбка», 8 группа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2700000" y="3240000"/>
            <a:ext cx="3599640" cy="24638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2339280" cy="2420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4644000" y="0"/>
            <a:ext cx="2324520" cy="249120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57" name="" descr=""/>
          <p:cNvPicPr/>
          <p:nvPr/>
        </p:nvPicPr>
        <p:blipFill>
          <a:blip r:embed="rId4"/>
          <a:stretch/>
        </p:blipFill>
        <p:spPr>
          <a:xfrm>
            <a:off x="7158240" y="0"/>
            <a:ext cx="2156400" cy="293472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58" name="" descr=""/>
          <p:cNvPicPr/>
          <p:nvPr/>
        </p:nvPicPr>
        <p:blipFill>
          <a:blip r:embed="rId5"/>
          <a:stretch/>
        </p:blipFill>
        <p:spPr>
          <a:xfrm>
            <a:off x="2339640" y="0"/>
            <a:ext cx="2304000" cy="2348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1620000" y="180000"/>
            <a:ext cx="64004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768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3.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Финские. Они такие простые, незамысловатые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rcRect l="2298" t="3243" r="3227" b="3427"/>
          <a:stretch/>
        </p:blipFill>
        <p:spPr>
          <a:xfrm>
            <a:off x="900000" y="1260000"/>
            <a:ext cx="7379280" cy="539928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157680" y="1440000"/>
            <a:ext cx="86396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4. Японские… Они, конечно, безумные, а что вы хотите, их же лепят в Японии.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5940000" y="2850120"/>
            <a:ext cx="2857320" cy="380952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83" name="" descr=""/>
          <p:cNvPicPr/>
          <p:nvPr/>
        </p:nvPicPr>
        <p:blipFill>
          <a:blip r:embed="rId2"/>
          <a:srcRect l="3200" t="2417" r="3911" b="4861"/>
          <a:stretch/>
        </p:blipFill>
        <p:spPr>
          <a:xfrm>
            <a:off x="180000" y="2880000"/>
            <a:ext cx="5218920" cy="377928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/>
          <p:nvPr/>
        </p:nvSpPr>
        <p:spPr>
          <a:xfrm>
            <a:off x="0" y="0"/>
            <a:ext cx="39956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72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5.   Французские… Те с изысками – и во фраки одеты, и со шляпой.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3918960" y="0"/>
            <a:ext cx="5224680" cy="6857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1260000" y="25200"/>
            <a:ext cx="702000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spcBef>
                <a:spcPts val="601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Calibri-Bold"/>
                <a:ea typeface="Calibri-Bold"/>
              </a:rPr>
              <a:t>Английские…. Они своеобразные. У них там со снегом проблемы. А снеговиков хочется. Получаются «несчастные» снеговики на фоне травы. Бедные, тающие под дождем.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1260000" y="1777320"/>
            <a:ext cx="7020000" cy="508032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"/>
          <p:cNvSpPr/>
          <p:nvPr/>
        </p:nvSpPr>
        <p:spPr>
          <a:xfrm>
            <a:off x="1259640" y="180000"/>
            <a:ext cx="666000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b="1" lang="ru-RU" sz="3600" spc="-1" strike="noStrike">
                <a:solidFill>
                  <a:srgbClr val="000000"/>
                </a:solidFill>
                <a:latin typeface="Calibri-Bold"/>
                <a:ea typeface="Calibri-Bold"/>
              </a:rPr>
              <a:t>Где как не в России лепить чего-нибудь из снега!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1080000" y="1442880"/>
            <a:ext cx="7164000" cy="541476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508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0" y="0"/>
            <a:ext cx="6400440" cy="228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60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Calibri-Bold"/>
              </a:rPr>
              <a:t>В славных советских мультфильмах «Снеговик-почтовик», «Когда зажигаются елки» снеговик выступает как верный помощник Деда Мороза по хозяйству</a:t>
            </a:r>
            <a:r>
              <a:rPr b="0" lang="ru-RU" sz="3200" spc="-1" strike="noStrike">
                <a:solidFill>
                  <a:srgbClr val="878787"/>
                </a:solidFill>
                <a:latin typeface="Calibri"/>
                <a:ea typeface="Calibri"/>
              </a:rPr>
              <a:t>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4320000" y="4320000"/>
            <a:ext cx="2411280" cy="2132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288000" y="2843640"/>
            <a:ext cx="3491640" cy="309600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6228000" y="360000"/>
            <a:ext cx="2915640" cy="3788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0" y="0"/>
            <a:ext cx="370764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Calibri-Bold"/>
                <a:ea typeface="Calibri-Bold"/>
              </a:rPr>
              <a:t>День снеговика -  18 января. Число 18 похоже на снеговика, который держит метлу. </a:t>
            </a:r>
            <a:endParaRPr b="0" lang="ru-RU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100" spc="-1" strike="noStrike">
                <a:solidFill>
                  <a:srgbClr val="000000"/>
                </a:solidFill>
                <a:latin typeface="Calibri-Bold"/>
                <a:ea typeface="Calibri-Bold"/>
              </a:rPr>
              <a:t>В этот день  снеговика лепят всей семьей, с друзьями или в одиночку. При этом нужно загадать желание, одно на всех или каждый -  свое.</a:t>
            </a:r>
            <a:endParaRPr b="0" lang="ru-RU" sz="3100" spc="-1" strike="noStrike"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3636000" y="1556640"/>
            <a:ext cx="5507640" cy="530100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1691640" y="332640"/>
            <a:ext cx="64004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768"/>
              </a:spcBef>
            </a:pPr>
            <a:r>
              <a:rPr b="1" lang="ru-RU" sz="3200" spc="-1" strike="noStrike">
                <a:solidFill>
                  <a:srgbClr val="001f5f"/>
                </a:solidFill>
                <a:latin typeface="Calibri-Bold"/>
                <a:ea typeface="Calibri-Bold"/>
              </a:rPr>
              <a:t>Снеговик – как символ нового года изображают на поздравительных открытках.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899640" y="2061000"/>
            <a:ext cx="7272360" cy="4796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4572000" y="0"/>
            <a:ext cx="45716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44276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0" y="0"/>
            <a:ext cx="4283640" cy="17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b="1" lang="ru-RU" sz="3600" spc="-1" strike="noStrike">
                <a:solidFill>
                  <a:srgbClr val="001f5f"/>
                </a:solidFill>
                <a:latin typeface="Calibri-Bold"/>
                <a:ea typeface="Calibri-Bold"/>
              </a:rPr>
              <a:t>Самая веселая зимняя затея - лепить снеговика.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4428000" y="-1800"/>
            <a:ext cx="4715640" cy="68594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sp>
        <p:nvSpPr>
          <p:cNvPr id="161" name=""/>
          <p:cNvSpPr/>
          <p:nvPr/>
        </p:nvSpPr>
        <p:spPr>
          <a:xfrm>
            <a:off x="45720" y="2349000"/>
            <a:ext cx="4336200" cy="2952360"/>
          </a:xfrm>
          <a:prstGeom prst="rect">
            <a:avLst/>
          </a:prstGeom>
          <a:noFill/>
          <a:ln w="12600">
            <a:solidFill>
              <a:srgbClr val="000000">
                <a:alpha val="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Наступила зима и в каждом дворе, словно по мановению волшебной палочки, появились укутанные в шарфы забавные снеговики.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5796000" y="2205000"/>
            <a:ext cx="3347640" cy="4652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0" y="0"/>
            <a:ext cx="5940000" cy="411336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/>
          <p:nvPr/>
        </p:nvSpPr>
        <p:spPr>
          <a:xfrm>
            <a:off x="0" y="0"/>
            <a:ext cx="3636000" cy="579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Специалисты из Лондонской Национальной физической лаборатории создали самого маленького снеговика в мире. Размер фигурки в 5 раз меньше толщины человеческого волоса.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3636000" y="2061000"/>
            <a:ext cx="5507640" cy="4796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2001600" y="0"/>
            <a:ext cx="51404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001600" y="0"/>
            <a:ext cx="51404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2001600" y="0"/>
            <a:ext cx="51404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2001600" y="0"/>
            <a:ext cx="51404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2001600" y="0"/>
            <a:ext cx="51404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1731240" y="0"/>
            <a:ext cx="5140440" cy="68576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0" y="0"/>
            <a:ext cx="305964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Calibri"/>
              </a:rPr>
              <a:t>Первые снеговики изображались злыми. В давние времена зимы были с лютыми морозами, поэтому считалось, что снеговики представляли  реальную угрозу для людей.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3060000" y="2565000"/>
            <a:ext cx="2880000" cy="4292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940360" y="0"/>
            <a:ext cx="3203640" cy="4364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0" y="7560"/>
            <a:ext cx="9143640" cy="685008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0" y="0"/>
            <a:ext cx="334764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-Bold"/>
                <a:ea typeface="Calibri-Bold"/>
              </a:rPr>
              <a:t>Если верить старинному преданию, в конце XV века, примерно в 1493 году, итальянский скульптор, архитектор, поэт Микеланджело Буонарроти впервые слепил снежную фигуру.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4356000" y="0"/>
            <a:ext cx="4787640" cy="6857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0" y="0"/>
            <a:ext cx="298728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Изображение снеговика впервые появилось в качестве иллюстрации к детской книжке с песнями, изданной в Лейпциге.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843640" y="0"/>
            <a:ext cx="6300000" cy="6857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0" y="0"/>
            <a:ext cx="9143640" cy="20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Calibri"/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440000" y="2195640"/>
            <a:ext cx="6227640" cy="466200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950400" y="18000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1f5f"/>
                </a:solidFill>
                <a:latin typeface="Calibri-Bold"/>
                <a:ea typeface="Calibri-Bold"/>
              </a:rPr>
              <a:t>Снеговики бывают разные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411640" y="1629000"/>
            <a:ext cx="3694680" cy="5228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12600" y="1800000"/>
            <a:ext cx="2285640" cy="350496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74" name="" descr=""/>
          <p:cNvPicPr/>
          <p:nvPr/>
        </p:nvPicPr>
        <p:blipFill>
          <a:blip r:embed="rId3"/>
          <a:stretch/>
        </p:blipFill>
        <p:spPr>
          <a:xfrm>
            <a:off x="5940000" y="1620000"/>
            <a:ext cx="3203640" cy="523764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0" y="0"/>
            <a:ext cx="9143640" cy="17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72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1.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Американские. Делаются явно на века, чтоб перестоять несколько зим. Американцы явно подходят к лепке из снега с фантазией. А еще они у них какие-то нереально добрые.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1440000" y="1980000"/>
            <a:ext cx="6300000" cy="471600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bfb"/>
            </a:gs>
            <a:gs pos="100000">
              <a:srgbClr val="006fc0">
                <a:alpha val="54117"/>
              </a:srgb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648360" y="1745640"/>
            <a:ext cx="3851640" cy="51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Calibri-Bold"/>
              </a:rPr>
              <a:t>2. Во Флориде, конечно,  какой снег, но американцев этот нюанс явно не останавливает. Дух рождества…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rcRect l="3136" t="2620" r="2793" b="2891"/>
          <a:stretch/>
        </p:blipFill>
        <p:spPr>
          <a:xfrm>
            <a:off x="4140000" y="180000"/>
            <a:ext cx="4859280" cy="6479280"/>
          </a:xfrm>
          <a:prstGeom prst="rect">
            <a:avLst/>
          </a:prstGeom>
          <a:ln w="12600">
            <a:solidFill>
              <a:srgbClr val="000000">
                <a:alpha val="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LibreOffice/7.1.3.2$Windows_X86_64 LibreOffice_project/47f78053abe362b9384784d31a6e56f8511eb1c1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2022-01-11T21:13:58Z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