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303" r:id="rId4"/>
    <p:sldId id="301" r:id="rId5"/>
    <p:sldId id="260" r:id="rId6"/>
    <p:sldId id="261" r:id="rId7"/>
    <p:sldId id="262" r:id="rId8"/>
    <p:sldId id="263" r:id="rId9"/>
    <p:sldId id="284" r:id="rId10"/>
    <p:sldId id="285" r:id="rId11"/>
    <p:sldId id="286" r:id="rId12"/>
    <p:sldId id="288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  <a:srgbClr val="005C00"/>
    <a:srgbClr val="006600"/>
    <a:srgbClr val="37C991"/>
    <a:srgbClr val="FBBB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8855A-8211-48EA-9F8C-D5614AE4CB4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022A-36DB-487B-A765-1550CF24B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022A-36DB-487B-A765-1550CF24BB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080;&#1085;&#1072;\Desktop\e5eea0223ee09b456693ec30a005.avi" TargetMode="External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hp?hl=ru&amp;tab=w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ru.wikipedia.org/wiki/%D0%90%D1%80%D0%B8%D1%84%D0%BC%D0%B5%D1%82%D0%B8%D0%BA%D0%B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u-an.info/2012/2012_02_10_858f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28"/>
            <a:ext cx="9144000" cy="687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8224" y="188640"/>
            <a:ext cx="2376264" cy="1470025"/>
          </a:xfrm>
        </p:spPr>
        <p:txBody>
          <a:bodyPr>
            <a:normAutofit/>
          </a:bodyPr>
          <a:lstStyle/>
          <a:p>
            <a:r>
              <a:rPr lang="ru-RU" sz="1600" i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Районный конкурс по математике «Тайны математики»</a:t>
            </a:r>
            <a:endParaRPr lang="ru-RU" sz="1600" i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852082"/>
            <a:ext cx="8496945" cy="1000854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ru-RU" sz="4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Арифметика на клетчатой бумаге</a:t>
            </a:r>
            <a:endParaRPr lang="ru-RU" sz="45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37673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Автор проекта: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Царева Юля, </a:t>
            </a:r>
            <a:r>
              <a:rPr lang="ru-RU" sz="2000" dirty="0" smtClean="0">
                <a:solidFill>
                  <a:schemeClr val="bg1"/>
                </a:solidFill>
              </a:rPr>
              <a:t>ученица 10 </a:t>
            </a:r>
            <a:r>
              <a:rPr lang="ru-RU" sz="2000" dirty="0" smtClean="0">
                <a:solidFill>
                  <a:schemeClr val="bg1"/>
                </a:solidFill>
              </a:rPr>
              <a:t>класса </a:t>
            </a:r>
            <a:r>
              <a:rPr lang="ru-RU" sz="2000" dirty="0" smtClean="0">
                <a:solidFill>
                  <a:schemeClr val="bg1"/>
                </a:solidFill>
              </a:rPr>
              <a:t>МБОУ </a:t>
            </a:r>
            <a:r>
              <a:rPr lang="ru-RU" sz="2000" dirty="0" smtClean="0">
                <a:solidFill>
                  <a:schemeClr val="bg1"/>
                </a:solidFill>
              </a:rPr>
              <a:t>лицей  </a:t>
            </a:r>
            <a:r>
              <a:rPr lang="ru-RU" sz="2000" dirty="0" smtClean="0">
                <a:solidFill>
                  <a:schemeClr val="bg1"/>
                </a:solidFill>
              </a:rPr>
              <a:t>№3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г. </a:t>
            </a:r>
            <a:r>
              <a:rPr lang="ru-RU" sz="2000" smtClean="0">
                <a:solidFill>
                  <a:schemeClr val="bg1"/>
                </a:solidFill>
              </a:rPr>
              <a:t>Кулебаки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223224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3568" y="3212976"/>
            <a:ext cx="7016824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«Предмет математики настолько серьезен, что полезно не упустить случая сделать его немного занимательным.»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Б. Паскаль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Треугольные числа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052736"/>
            <a:ext cx="5544616" cy="28369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Monotype Corsiva" pitchFamily="66" charset="0"/>
              </a:rPr>
              <a:t>В клинописных табличках вавилонян содержится способ вычислять сумму первых натуральных чисел . Такие суммы стали называть </a:t>
            </a:r>
            <a: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  <a:t>треугольными числами</a:t>
            </a:r>
            <a:r>
              <a:rPr lang="ru-RU" sz="2200" dirty="0" smtClean="0">
                <a:latin typeface="Monotype Corsiva" pitchFamily="66" charset="0"/>
              </a:rPr>
              <a:t>, поскольку из точек, соответствующих слагаемым, можно составить треугольник</a:t>
            </a:r>
            <a:r>
              <a:rPr lang="en-US" sz="2200" dirty="0" smtClean="0">
                <a:latin typeface="Monotype Corsiva" pitchFamily="66" charset="0"/>
              </a:rPr>
              <a:t>.</a:t>
            </a:r>
            <a:endParaRPr lang="ru-RU" sz="2200" dirty="0" smtClean="0">
              <a:latin typeface="Monotype Corsiva" pitchFamily="66" charset="0"/>
            </a:endParaRPr>
          </a:p>
          <a:p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140968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>На клетчатой бумаге удобнее нарисовать фигуру, напоминающую лестницу</a:t>
            </a:r>
            <a:r>
              <a:rPr lang="en-US" sz="2200" dirty="0" smtClean="0">
                <a:latin typeface="Monotype Corsiva" pitchFamily="66" charset="0"/>
              </a:rPr>
              <a:t>.</a:t>
            </a:r>
            <a:r>
              <a:rPr lang="ru-RU" sz="2200" dirty="0" smtClean="0">
                <a:latin typeface="Monotype Corsiva" pitchFamily="66" charset="0"/>
              </a:rPr>
              <a:t> Нарисуем ещё одну такую же лестницу, но перевёрнутую; после чего "сдвинем" обе лестницы, получим  прямоугольник. у которого длина одной стороны равна </a:t>
            </a:r>
            <a:r>
              <a:rPr lang="en-US" sz="2200" i="1" u="sng" dirty="0" smtClean="0">
                <a:latin typeface="Monotype Corsiva" pitchFamily="66" charset="0"/>
              </a:rPr>
              <a:t>n</a:t>
            </a:r>
            <a:r>
              <a:rPr lang="ru-RU" sz="2200" dirty="0" smtClean="0">
                <a:latin typeface="Monotype Corsiva" pitchFamily="66" charset="0"/>
              </a:rPr>
              <a:t> , а другой</a:t>
            </a:r>
            <a:r>
              <a:rPr lang="en-US" sz="2200" dirty="0" smtClean="0">
                <a:latin typeface="Monotype Corsiva" pitchFamily="66" charset="0"/>
              </a:rPr>
              <a:t>  </a:t>
            </a:r>
            <a:r>
              <a:rPr lang="en-US" sz="2200" i="1" u="sng" dirty="0" smtClean="0">
                <a:latin typeface="Monotype Corsiva" pitchFamily="66" charset="0"/>
              </a:rPr>
              <a:t>n+1</a:t>
            </a:r>
            <a:r>
              <a:rPr lang="ru-RU" sz="2200" dirty="0" smtClean="0">
                <a:latin typeface="Monotype Corsiva" pitchFamily="66" charset="0"/>
              </a:rPr>
              <a:t> . В таком прямоугольнике</a:t>
            </a:r>
            <a:r>
              <a:rPr lang="en-US" sz="2200" dirty="0" smtClean="0">
                <a:latin typeface="Monotype Corsiva" pitchFamily="66" charset="0"/>
              </a:rPr>
              <a:t> </a:t>
            </a:r>
            <a:r>
              <a:rPr lang="en-US" sz="2200" i="1" u="sng" dirty="0" smtClean="0">
                <a:latin typeface="Monotype Corsiva" pitchFamily="66" charset="0"/>
              </a:rPr>
              <a:t>n(n+1)</a:t>
            </a:r>
            <a:r>
              <a:rPr lang="ru-RU" sz="2200" i="1" dirty="0" smtClean="0">
                <a:latin typeface="Monotype Corsiva" pitchFamily="66" charset="0"/>
              </a:rPr>
              <a:t>  </a:t>
            </a:r>
            <a:r>
              <a:rPr lang="ru-RU" sz="2200" dirty="0" smtClean="0">
                <a:latin typeface="Monotype Corsiva" pitchFamily="66" charset="0"/>
              </a:rPr>
              <a:t>клеток; в лестнице же - вдвое меньше, т.е.   </a:t>
            </a:r>
            <a:r>
              <a:rPr lang="en-US" sz="2200" dirty="0" smtClean="0">
                <a:latin typeface="Monotype Corsiva" pitchFamily="66" charset="0"/>
              </a:rPr>
              <a:t>        </a:t>
            </a:r>
            <a:r>
              <a:rPr lang="ru-RU" sz="2200" dirty="0" smtClean="0">
                <a:latin typeface="Monotype Corsiva" pitchFamily="66" charset="0"/>
              </a:rPr>
              <a:t> .  </a:t>
            </a:r>
            <a:r>
              <a:rPr lang="en-US" sz="2200" dirty="0" smtClean="0">
                <a:latin typeface="Monotype Corsiva" pitchFamily="66" charset="0"/>
              </a:rPr>
              <a:t> </a:t>
            </a:r>
            <a:r>
              <a:rPr lang="ru-RU" sz="2200" dirty="0" smtClean="0">
                <a:latin typeface="Monotype Corsiva" pitchFamily="66" charset="0"/>
              </a:rPr>
              <a:t>Таким образом,</a:t>
            </a:r>
          </a:p>
          <a:p>
            <a:endParaRPr lang="ru-RU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6855" y="6165304"/>
            <a:ext cx="2861489" cy="500066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9426" y="5877272"/>
            <a:ext cx="666750" cy="43815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flipH="1">
            <a:off x="683568" y="1240156"/>
            <a:ext cx="2592288" cy="1756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flipH="1">
            <a:off x="1199205" y="3140968"/>
            <a:ext cx="2652715" cy="1428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827584" y="4797152"/>
            <a:ext cx="2475932" cy="1513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Выноска со стрелкой влево 11">
            <a:hlinkClick r:id="rId8" action="ppaction://hlinksldjump"/>
          </p:cNvPr>
          <p:cNvSpPr/>
          <p:nvPr/>
        </p:nvSpPr>
        <p:spPr>
          <a:xfrm>
            <a:off x="7956376" y="5877272"/>
            <a:ext cx="936104" cy="720080"/>
          </a:xfrm>
          <a:prstGeom prst="lef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Формула Пика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204864"/>
            <a:ext cx="6336704" cy="1224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Теория Пика</a:t>
            </a:r>
            <a:r>
              <a:rPr lang="ru-RU" sz="2800" dirty="0" smtClean="0"/>
              <a:t> </a:t>
            </a:r>
            <a:r>
              <a:rPr lang="ru-RU" sz="2800" dirty="0" smtClean="0">
                <a:latin typeface="Monotype Corsiva" pitchFamily="66" charset="0"/>
              </a:rPr>
              <a:t>— классический результат комбинаторной геометрии и геометрии чисел.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5362" name="Picture 2" descr="Файл:Pick-theor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820" y="1603635"/>
            <a:ext cx="2413620" cy="2689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112474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Формула Пика была открыта австрийским математиком Георгом Пиком в 1899 году.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774519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Площадь многоугольника с целочисленными вершинами</a:t>
            </a:r>
            <a:r>
              <a:rPr lang="en-US" sz="2800" baseline="30000" dirty="0" smtClean="0">
                <a:solidFill>
                  <a:srgbClr val="0B008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равна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4278868"/>
            <a:ext cx="20882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 smtClean="0"/>
              <a:t>В</a:t>
            </a:r>
            <a:r>
              <a:rPr lang="ru-RU" sz="2300" b="1" dirty="0" smtClean="0"/>
              <a:t> + </a:t>
            </a:r>
            <a:r>
              <a:rPr lang="ru-RU" sz="2300" b="1" i="1" dirty="0" smtClean="0"/>
              <a:t>Г</a:t>
            </a:r>
            <a:r>
              <a:rPr lang="ru-RU" sz="2300" b="1" dirty="0" smtClean="0"/>
              <a:t>/2 − 1</a:t>
            </a:r>
            <a:endParaRPr lang="ru-RU" sz="23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4797152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, где </a:t>
            </a:r>
            <a:r>
              <a:rPr lang="ru-RU" sz="2800" i="1" u="sng" dirty="0" smtClean="0">
                <a:latin typeface="Monotype Corsiva" pitchFamily="66" charset="0"/>
              </a:rPr>
              <a:t>В </a:t>
            </a:r>
            <a:r>
              <a:rPr lang="ru-RU" sz="2800" dirty="0" smtClean="0">
                <a:latin typeface="Monotype Corsiva" pitchFamily="66" charset="0"/>
              </a:rPr>
              <a:t>есть количество целочисленных точек внутри многоугольника, а </a:t>
            </a:r>
            <a:r>
              <a:rPr lang="ru-RU" sz="2800" i="1" u="sng" dirty="0" smtClean="0">
                <a:latin typeface="Monotype Corsiva" pitchFamily="66" charset="0"/>
              </a:rPr>
              <a:t>Г</a:t>
            </a:r>
            <a:r>
              <a:rPr lang="ru-RU" sz="2800" dirty="0" smtClean="0">
                <a:latin typeface="Monotype Corsiva" pitchFamily="66" charset="0"/>
              </a:rPr>
              <a:t> — количество целочисленных точек на границе многоугольника.</a:t>
            </a:r>
            <a:endParaRPr lang="ru-RU" sz="2800" dirty="0"/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452320" y="5877272"/>
            <a:ext cx="864096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8" name="AutoShape 43"/>
          <p:cNvSpPr>
            <a:spLocks noChangeArrowheads="1"/>
          </p:cNvSpPr>
          <p:nvPr/>
        </p:nvSpPr>
        <p:spPr bwMode="auto">
          <a:xfrm>
            <a:off x="3491880" y="2132856"/>
            <a:ext cx="2016125" cy="1655763"/>
          </a:xfrm>
          <a:prstGeom prst="plus">
            <a:avLst>
              <a:gd name="adj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Узел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2771800" y="1469053"/>
          <a:ext cx="3479800" cy="3112075"/>
        </p:xfrm>
        <a:graphic>
          <a:graphicData uri="http://schemas.openxmlformats.org/drawingml/2006/table">
            <a:tbl>
              <a:tblPr/>
              <a:tblGrid>
                <a:gridCol w="695325"/>
                <a:gridCol w="696912"/>
                <a:gridCol w="695325"/>
                <a:gridCol w="696913"/>
                <a:gridCol w="695325"/>
              </a:tblGrid>
              <a:tr h="622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 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 D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 B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 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45"/>
          <p:cNvSpPr>
            <a:spLocks noChangeArrowheads="1"/>
          </p:cNvSpPr>
          <p:nvPr/>
        </p:nvSpPr>
        <p:spPr bwMode="auto">
          <a:xfrm>
            <a:off x="4067944" y="2636912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45"/>
          <p:cNvSpPr>
            <a:spLocks noChangeArrowheads="1"/>
          </p:cNvSpPr>
          <p:nvPr/>
        </p:nvSpPr>
        <p:spPr bwMode="auto">
          <a:xfrm>
            <a:off x="4067944" y="3212529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45"/>
          <p:cNvSpPr>
            <a:spLocks noChangeArrowheads="1"/>
          </p:cNvSpPr>
          <p:nvPr/>
        </p:nvSpPr>
        <p:spPr bwMode="auto">
          <a:xfrm>
            <a:off x="5365229" y="2636912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45"/>
          <p:cNvSpPr>
            <a:spLocks noChangeArrowheads="1"/>
          </p:cNvSpPr>
          <p:nvPr/>
        </p:nvSpPr>
        <p:spPr bwMode="auto">
          <a:xfrm>
            <a:off x="4067944" y="3645024"/>
            <a:ext cx="142875" cy="14446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76264" y="4941168"/>
            <a:ext cx="4572000" cy="12665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Узел</a:t>
            </a:r>
            <a:r>
              <a:rPr lang="ru-RU" sz="2800" dirty="0" smtClean="0">
                <a:latin typeface="Monotype Corsiva" pitchFamily="66" charset="0"/>
              </a:rPr>
              <a:t> – пересечение двух прямых</a:t>
            </a:r>
            <a:endParaRPr lang="en-US" sz="28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Monotype Corsiva" pitchFamily="66" charset="0"/>
              </a:rPr>
              <a:t>A, B</a:t>
            </a:r>
            <a:r>
              <a:rPr lang="ru-RU" sz="2800" dirty="0" smtClean="0">
                <a:latin typeface="Monotype Corsiva" pitchFamily="66" charset="0"/>
              </a:rPr>
              <a:t> – внутренние узлы</a:t>
            </a:r>
            <a:endParaRPr lang="en-US" sz="28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Monotype Corsiva" pitchFamily="66" charset="0"/>
              </a:rPr>
              <a:t>C,D</a:t>
            </a:r>
            <a:r>
              <a:rPr lang="ru-RU" sz="2800" dirty="0" smtClean="0">
                <a:latin typeface="Monotype Corsiva" pitchFamily="66" charset="0"/>
              </a:rPr>
              <a:t> – узлы на границе</a:t>
            </a: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7452320" y="5733256"/>
            <a:ext cx="936104" cy="7200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Развлечения на клетчатой бумаге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1576" y="1772816"/>
            <a:ext cx="469086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Цель этой игры на бумаге </a:t>
            </a:r>
            <a:r>
              <a:rPr lang="ru-RU" dirty="0" smtClean="0">
                <a:latin typeface="Monotype Corsiva" pitchFamily="66" charset="0"/>
              </a:rPr>
              <a:t>- завести соперника в тупик и при этом самому в него не попасть.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Игра ведётся на листе бумаги, на котором ставится несколько рядов точек, например, 4x4. Игроки по очереди соединяют точки отрезками, рисуя ломаную линию, которая не должна себя пересекать и замыкаться. Соединять можно соседние по горизонтали, вертикали и диагонали точки, а также точки, связанные ходом коня, т.е. расположенные на диагонали прямоугольника 1x2. Игрок, который не может сделать ход, проигрывает.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268760"/>
            <a:ext cx="4556055" cy="4770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500" dirty="0" smtClean="0">
                <a:latin typeface="Monotype Corsiva" pitchFamily="66" charset="0"/>
              </a:rPr>
              <a:t>Логическая игра на бумаге «Тупик»</a:t>
            </a:r>
            <a:endParaRPr lang="ru-RU" sz="2500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080798"/>
            <a:ext cx="2615762" cy="2860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6660232" y="5877272"/>
            <a:ext cx="864096" cy="7200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668344" y="5877272"/>
            <a:ext cx="864096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416" y="620688"/>
            <a:ext cx="4330824" cy="50891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Точки и черточки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01616" y="1312168"/>
            <a:ext cx="4114800" cy="49251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100" dirty="0" smtClean="0">
                <a:latin typeface="Monotype Corsiva" pitchFamily="66" charset="0"/>
              </a:rPr>
              <a:t>Играют двое. На листке цветными карандашами расставляют точки. Каждый из играющих, в свою очередь, карандашом своего цвета соединяет две своих точки в горизонтальном или вертикальном направлениях. Пересекать своим карандашом линию противника нельзя. Задача играющих состоит в том, чтобы составить из своих черточек возможно более длинные цепочки и помешать это сделать противнику. Побеждает тот, чья цепочка окажется длиннее.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l="4330" t="33335" r="46439" b="34714"/>
          <a:stretch>
            <a:fillRect/>
          </a:stretch>
        </p:blipFill>
        <p:spPr bwMode="auto">
          <a:xfrm>
            <a:off x="711721" y="1772816"/>
            <a:ext cx="3572247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668344" y="5877272"/>
            <a:ext cx="864096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186808" cy="7969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Футбол</a:t>
            </a:r>
            <a:endParaRPr lang="ru-RU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402832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На клетчатом тетрадном листке рисуется футбольное поле . Начинающий из центра проводит непрерывную линию из 3-х частей, каждая из которых проходит по стороне (одной) клетки или по диагонали. Потом противник из конечной точки проводит свою такую же линию. Удобно использовать ручки разного цвета. Пересекать и касаться уже проведенных линий и границ поля нельзя.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332" y="1412776"/>
            <a:ext cx="3086100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835696" y="4924906"/>
            <a:ext cx="70202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Monotype Corsiva" pitchFamily="66" charset="0"/>
              </a:rPr>
              <a:t>Цель</a:t>
            </a:r>
            <a:r>
              <a:rPr lang="ru-RU" sz="2000" dirty="0" smtClean="0">
                <a:latin typeface="Monotype Corsiva" pitchFamily="66" charset="0"/>
              </a:rPr>
              <a:t> - загнать линию в ворота противника. Если игрок не может сделать свой ход, то его противник бьет «штрафной удар» - из последней точки проводится прямая линия длиной 6 клеток в любом из восьми направлений.</a:t>
            </a:r>
          </a:p>
          <a:p>
            <a:endParaRPr lang="ru-RU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6337621" y="1522213"/>
            <a:ext cx="356396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346527" y="1522213"/>
            <a:ext cx="356396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346527" y="4690565"/>
            <a:ext cx="356396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338415" y="4690565"/>
            <a:ext cx="356396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72198" y="3357562"/>
            <a:ext cx="785818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393669" y="3464719"/>
            <a:ext cx="571504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00826" y="3929066"/>
            <a:ext cx="785818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6750859" y="3393281"/>
            <a:ext cx="785818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92" y="2643182"/>
            <a:ext cx="571504" cy="50006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7072330" y="2500306"/>
            <a:ext cx="500066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929454" y="242886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hlinkClick r:id="rId4" action="ppaction://hlinksldjump"/>
          </p:cNvPr>
          <p:cNvSpPr/>
          <p:nvPr/>
        </p:nvSpPr>
        <p:spPr>
          <a:xfrm>
            <a:off x="7668344" y="5877272"/>
            <a:ext cx="864096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4258816" cy="58092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Точки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86642"/>
            <a:ext cx="360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err="1" smtClean="0">
                <a:solidFill>
                  <a:srgbClr val="0000FF"/>
                </a:solidFill>
                <a:latin typeface="Monotype Corsiva" pitchFamily="66" charset="0"/>
              </a:rPr>
              <a:t>То́чки</a:t>
            </a:r>
            <a: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2200" dirty="0" smtClean="0">
                <a:latin typeface="Monotype Corsiva" pitchFamily="66" charset="0"/>
              </a:rPr>
              <a:t>— игра на бумаге в клетку, в которой участвуют от двух и более человек. У игры существуют и другие названия -  «города», «фазенда» или «феодалы».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861048"/>
            <a:ext cx="70385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>Правила этой игры похожи на игру го . Вместо камней используются точки разных цветов, наносимые на бумагу ручкой или карандашом. При игре ручками одного цвета для различия противников наравне с точками используются знаки «</a:t>
            </a:r>
            <a:r>
              <a:rPr lang="ru-RU" sz="2200" dirty="0" err="1" smtClean="0">
                <a:latin typeface="Monotype Corsiva" pitchFamily="66" charset="0"/>
              </a:rPr>
              <a:t>x</a:t>
            </a:r>
            <a:r>
              <a:rPr lang="ru-RU" sz="2200" dirty="0" smtClean="0">
                <a:latin typeface="Monotype Corsiva" pitchFamily="66" charset="0"/>
              </a:rPr>
              <a:t>», «</a:t>
            </a:r>
            <a:r>
              <a:rPr lang="ru-RU" sz="2200" dirty="0" err="1" smtClean="0">
                <a:latin typeface="Monotype Corsiva" pitchFamily="66" charset="0"/>
              </a:rPr>
              <a:t>o</a:t>
            </a:r>
            <a:r>
              <a:rPr lang="ru-RU" sz="2200" dirty="0" smtClean="0">
                <a:latin typeface="Monotype Corsiva" pitchFamily="66" charset="0"/>
              </a:rPr>
              <a:t>». Поле игры — лист бумаги в клетку.</a:t>
            </a:r>
          </a:p>
          <a:p>
            <a:r>
              <a:rPr lang="ru-RU" sz="2200" dirty="0" smtClean="0">
                <a:latin typeface="Monotype Corsiva" pitchFamily="66" charset="0"/>
              </a:rPr>
              <a:t>Соперники по очереди ставят точки на пересечении линий листа в клетку, причем каждый своим цветом.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clrChange>
              <a:clrFrom>
                <a:srgbClr val="F7F5F0"/>
              </a:clrFrom>
              <a:clrTo>
                <a:srgbClr val="F7F5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412776"/>
            <a:ext cx="3888432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668344" y="5877272"/>
            <a:ext cx="864096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1810"/>
            <a:ext cx="4330824" cy="7969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Морской бой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496944" cy="1368152"/>
          </a:xfrm>
        </p:spPr>
        <p:txBody>
          <a:bodyPr>
            <a:normAutofit fontScale="55000" lnSpcReduction="20000"/>
          </a:bodyPr>
          <a:lstStyle/>
          <a:p>
            <a:r>
              <a:rPr lang="ru-RU" sz="3500" dirty="0" smtClean="0">
                <a:latin typeface="Monotype Corsiva" pitchFamily="66" charset="0"/>
              </a:rPr>
              <a:t>Самая популярная школьная игра.</a:t>
            </a:r>
          </a:p>
          <a:p>
            <a:r>
              <a:rPr lang="ru-RU" sz="3500" dirty="0" smtClean="0">
                <a:latin typeface="Monotype Corsiva" pitchFamily="66" charset="0"/>
              </a:rPr>
              <a:t>Каждый игрок расставляет на поле размером 10х10 клеток свои корабли: авианосец (прямоугольник размером в 5 клеток по горизонтали или вертикали), крейсер (4 клетки), 3 эсминца (по 2 клетки), 3 подводных лодки (по 1 клетке). Количество и параметры кораблей могут варьироваться. 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0928"/>
            <a:ext cx="2952328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2852936"/>
            <a:ext cx="561662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Monotype Corsiva" pitchFamily="66" charset="0"/>
              </a:rPr>
              <a:t>Стороны квадрата нумеруются снизу буквами алфавита А-Л, сбоку цифрами 1-10, затем игрок №1 “стреляет в произвольную точку”. Рядом со своим полем чертит второе такое же, пустое, где отмечает результаты выстрела: промах или попадание. Игрок №2 выслушивает координаты выстрела и сообщает сопернику, попал ли тот, или промахнулся.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5013176"/>
            <a:ext cx="3600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Monotype Corsiva" pitchFamily="66" charset="0"/>
              </a:rPr>
              <a:t>Если игрок попал, он получает право на следующий выстрел. Постепенно, игроки выясняют план расположение флотилий друг друга.</a:t>
            </a: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668344" y="5877272"/>
            <a:ext cx="864096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5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5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5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3826768" cy="58092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Коридорчики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5760640" cy="16847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latin typeface="Monotype Corsiva" pitchFamily="66" charset="0"/>
              </a:rPr>
              <a:t>Для игры нужен лист бумаги в клетку прямоугольной или квадратной формы. Игроки по очереди проводят горизонтальные или вертикальные линии в одну клетку.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280" y="1484784"/>
            <a:ext cx="3024192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2780928"/>
            <a:ext cx="554461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latin typeface="Monotype Corsiva" pitchFamily="66" charset="0"/>
              </a:rPr>
              <a:t>Игрок, которому удалось замкнуть линиями клетку, ставит в ней крестик (или нолик) и получает еще один ход. Когда все клетки окажутся занятыми, подсчитывают, кто «захватил» больше клеток , тот и победитель.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797152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latin typeface="Monotype Corsiva" pitchFamily="66" charset="0"/>
              </a:rPr>
              <a:t>Также есть вариант, когда очерчивают границы игрового поля произвольно, но симметрично. Перед началом игры клетки, которым до закрытия один ход, зачёркивают ,и они не участвуют в игре.</a:t>
            </a: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668344" y="5877272"/>
            <a:ext cx="864096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1810"/>
            <a:ext cx="4402832" cy="86895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Крестики-нолики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00200"/>
            <a:ext cx="519492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Игра ведется между двумя игроками по классическим правилам: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Игроки ходят по очереди, один крестиками, другой ноликами.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Побеждает игрок, собравший первым пять или более своих символов в ряд в любом направлении (по вертикали, по горизонтали или по диагонали).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00" r="30909" b="7000"/>
          <a:stretch>
            <a:fillRect/>
          </a:stretch>
        </p:blipFill>
        <p:spPr bwMode="auto">
          <a:xfrm>
            <a:off x="467544" y="1787636"/>
            <a:ext cx="3456384" cy="329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668344" y="5877272"/>
            <a:ext cx="864096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Содержание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571501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1916832"/>
            <a:ext cx="7632848" cy="630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>
            <a:spAutoFit/>
          </a:bodyPr>
          <a:lstStyle/>
          <a:p>
            <a:pPr marL="571500" indent="-571500"/>
            <a:r>
              <a:rPr 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I. </a:t>
            </a:r>
            <a:r>
              <a:rPr lang="ru-RU" sz="35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Арифметика на клетчатой бумаге</a:t>
            </a:r>
            <a:endParaRPr lang="ru-RU" sz="35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2798058"/>
            <a:ext cx="7632848" cy="630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/>
            <a:r>
              <a:rPr 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II. </a:t>
            </a:r>
            <a:r>
              <a:rPr lang="ru-RU" sz="35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Формула Пика</a:t>
            </a:r>
            <a:endParaRPr lang="ru-RU" sz="35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3717032"/>
            <a:ext cx="7632848" cy="630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/>
            <a:r>
              <a:rPr 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III.</a:t>
            </a:r>
            <a:r>
              <a:rPr lang="ru-RU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5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Развлечения на клетчатой бумаге</a:t>
            </a:r>
            <a:r>
              <a:rPr lang="en-US" sz="35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 </a:t>
            </a:r>
            <a:endParaRPr lang="ru-RU" sz="35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80520" y="1052736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«Великая книга природы написана математическими символами»</a:t>
            </a:r>
          </a:p>
          <a:p>
            <a:pPr algn="r"/>
            <a:r>
              <a:rPr lang="ru-RU" dirty="0" smtClean="0">
                <a:solidFill>
                  <a:srgbClr val="006600"/>
                </a:solidFill>
              </a:rPr>
              <a:t>Г. Галилей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581128"/>
            <a:ext cx="7632848" cy="6309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IV</a:t>
            </a:r>
            <a:r>
              <a:rPr 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.</a:t>
            </a:r>
            <a:r>
              <a:rPr 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 </a:t>
            </a:r>
            <a:r>
              <a:rPr lang="ru-RU" sz="35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Список используемой литературы</a:t>
            </a:r>
            <a:endParaRPr lang="ru-RU" sz="3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7308304" y="5733256"/>
            <a:ext cx="936104" cy="7200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 animBg="1"/>
      <p:bldP spid="17" grpId="0" animBg="1"/>
      <p:bldP spid="1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2746648" cy="86895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Палочки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412776"/>
            <a:ext cx="5472608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На листке рисуют по сторонам клеток квадрат (или любую другую фигуру). 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38" y="1844824"/>
            <a:ext cx="278834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835696" y="4797152"/>
            <a:ext cx="7038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>Когда всё игровое поле заполнено игра заканчивается. Начинается подсчёт очков, (символов в квадратах 1х1 каждого участника). Выигрывает тот, у которого всех больше очков.</a:t>
            </a:r>
            <a:endParaRPr lang="ru-RU" sz="22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276872"/>
            <a:ext cx="51125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>Ходы заключаются в следующем: участник рисует по сторонам клеток внутри игрового поля отрезок длины 1. На этом ход заканчивается и передаётся следующему участнику в случае, если в результате хода не образовался из ранее отмеченных отрезков или границ игрового поля квадрат 1х1. </a:t>
            </a: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7452320" y="5949280"/>
            <a:ext cx="720080" cy="3600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452320" y="5805264"/>
            <a:ext cx="936104" cy="7200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e5eea0223ee09b456693ec30a00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19672" y="112474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980728"/>
            <a:ext cx="8867328" cy="4525963"/>
          </a:xfrm>
        </p:spPr>
        <p:txBody>
          <a:bodyPr/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«Математика – царица наук,</a:t>
            </a:r>
          </a:p>
          <a:p>
            <a:pPr algn="r">
              <a:buNone/>
            </a:pP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арифметика – царица математики»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К.Ф. Гаусс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971600" y="5733256"/>
            <a:ext cx="936104" cy="7200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klass39.ru/wp-content/uploads/2011/10/D667B224428B4B59A8B5E3CA3C558C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36912"/>
            <a:ext cx="3698404" cy="3775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668344" y="5949280"/>
            <a:ext cx="720080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Список используемой литературы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53244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Monotype Corsiva" pitchFamily="66" charset="0"/>
              </a:rPr>
              <a:t>Научно-популярный физико-математический журнал «Квант» №4 1979 года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hlinkClick r:id="rId3"/>
              </a:rPr>
              <a:t>http://www.google.ru/imghp?hl=ru&amp;tab=wi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hlinkClick r:id="rId4"/>
              </a:rPr>
              <a:t>http://ru.wikipedia.org/wiki/%D0%90%D1%80%D0%B8%D1%84%D0%BC%D0%B5%D1%82%D0%B8%D0%BA%D0%B0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7596336" y="5733256"/>
            <a:ext cx="936104" cy="7200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Арифметика на клетчатой бумаге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3723" y="1772816"/>
            <a:ext cx="195438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i="1" dirty="0" smtClean="0">
                <a:latin typeface="Monotype Corsiva" pitchFamily="66" charset="0"/>
                <a:hlinkClick r:id="rId3" action="ppaction://hlinksldjump"/>
              </a:rPr>
              <a:t>Плоское число </a:t>
            </a:r>
            <a:endParaRPr lang="ru-RU" sz="25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348880"/>
            <a:ext cx="27911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latin typeface="Monotype Corsiva" pitchFamily="66" charset="0"/>
                <a:hlinkClick r:id="rId4" action="ppaction://hlinksldjump"/>
              </a:rPr>
              <a:t>Квадраты и гномоны</a:t>
            </a:r>
            <a:endParaRPr lang="ru-RU" sz="25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924944"/>
            <a:ext cx="31406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latin typeface="Monotype Corsiva" pitchFamily="66" charset="0"/>
                <a:hlinkClick r:id="rId5" action="ppaction://hlinksldjump"/>
              </a:rPr>
              <a:t>Пифагор и пифагорейцы</a:t>
            </a:r>
            <a:endParaRPr lang="ru-RU" sz="25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456002"/>
            <a:ext cx="26693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latin typeface="Monotype Corsiva" pitchFamily="66" charset="0"/>
                <a:hlinkClick r:id="rId6" action="ppaction://hlinksldjump"/>
              </a:rPr>
              <a:t>Пифагоровы тройки</a:t>
            </a:r>
            <a:endParaRPr lang="ru-RU" sz="25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960058"/>
            <a:ext cx="47949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latin typeface="Monotype Corsiva" pitchFamily="66" charset="0"/>
                <a:hlinkClick r:id="rId7" action="ppaction://hlinksldjump"/>
              </a:rPr>
              <a:t>Общая задача о пифагоровых тройках</a:t>
            </a:r>
            <a:endParaRPr lang="ru-RU" sz="25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536122"/>
            <a:ext cx="255550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latin typeface="Monotype Corsiva" pitchFamily="66" charset="0"/>
                <a:hlinkClick r:id="rId8" action="ppaction://hlinksldjump"/>
              </a:rPr>
              <a:t>Треугольные числа</a:t>
            </a:r>
            <a:endParaRPr lang="ru-RU" sz="2500" dirty="0">
              <a:latin typeface="Monotype Corsiva" pitchFamily="66" charset="0"/>
            </a:endParaRPr>
          </a:p>
        </p:txBody>
      </p:sp>
      <p:sp>
        <p:nvSpPr>
          <p:cNvPr id="11" name="Управляющая кнопка: домой 10">
            <a:hlinkClick r:id="rId9" action="ppaction://hlinksldjump" highlightClick="1"/>
          </p:cNvPr>
          <p:cNvSpPr/>
          <p:nvPr/>
        </p:nvSpPr>
        <p:spPr>
          <a:xfrm>
            <a:off x="7380312" y="5661248"/>
            <a:ext cx="936104" cy="7200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Плоское число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268760"/>
            <a:ext cx="351013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Monotype Corsiva" pitchFamily="66" charset="0"/>
              </a:rPr>
              <a:t>В Древней Греции число, равное произведению двух натуральных сомножителей, называли </a:t>
            </a:r>
            <a:r>
              <a:rPr lang="ru-RU" sz="2300" dirty="0" smtClean="0">
                <a:solidFill>
                  <a:srgbClr val="0000FF"/>
                </a:solidFill>
                <a:latin typeface="Monotype Corsiva" pitchFamily="66" charset="0"/>
              </a:rPr>
              <a:t>плоским числом</a:t>
            </a:r>
            <a:r>
              <a:rPr lang="ru-RU" sz="2300" dirty="0" smtClean="0">
                <a:latin typeface="Monotype Corsiva" pitchFamily="66" charset="0"/>
              </a:rPr>
              <a:t>: оно связывалось с точками, расположенными в виде прямоугольной решётки.</a:t>
            </a:r>
          </a:p>
          <a:p>
            <a:r>
              <a:rPr lang="ru-RU" sz="2300" dirty="0" smtClean="0">
                <a:latin typeface="Monotype Corsiva" pitchFamily="66" charset="0"/>
              </a:rPr>
              <a:t>Название  "плоское число" теперь забыто, а слово “</a:t>
            </a:r>
            <a:r>
              <a:rPr lang="ru-RU" sz="2300" dirty="0" smtClean="0">
                <a:solidFill>
                  <a:srgbClr val="0000FF"/>
                </a:solidFill>
                <a:latin typeface="Monotype Corsiva" pitchFamily="66" charset="0"/>
              </a:rPr>
              <a:t>квадрат</a:t>
            </a:r>
            <a:r>
              <a:rPr lang="ru-RU" sz="2300" dirty="0" smtClean="0">
                <a:latin typeface="Monotype Corsiva" pitchFamily="66" charset="0"/>
              </a:rPr>
              <a:t>", обозначающее произведение равных сомножителей, сохранилось по сей день.</a:t>
            </a:r>
            <a:endParaRPr lang="ru-RU" sz="23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52730" y="1514994"/>
            <a:ext cx="2787222" cy="3858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Выноска со стрелкой влево 6">
            <a:hlinkClick r:id="rId4" action="ppaction://hlinksldjump"/>
          </p:cNvPr>
          <p:cNvSpPr/>
          <p:nvPr/>
        </p:nvSpPr>
        <p:spPr>
          <a:xfrm>
            <a:off x="7524328" y="5733256"/>
            <a:ext cx="936104" cy="720080"/>
          </a:xfrm>
          <a:prstGeom prst="lef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Квадраты и гномоны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240160"/>
            <a:ext cx="4330824" cy="47811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Monotype Corsiva" pitchFamily="66" charset="0"/>
              </a:rPr>
              <a:t>Не правда ли, каждый гномон хочется дополнить некоторым квадратом; при этом получится следующий квадрат.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Monotype Corsiva" pitchFamily="66" charset="0"/>
              </a:rPr>
              <a:t>Это наблюдение означает, что каждое нечётное число является разностью двух последовательных квадратов. Теперь сложим подряд несколько гномонов, начиная с самого маленького. Получится квадрат . Значит, сумма последовательных нечётных чисел, начиная с первого, является квадратом: 1+3=4, 1+3+5=9, 1+3+5+7=16 и т.д.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924944"/>
            <a:ext cx="38884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Monotype Corsiva" pitchFamily="66" charset="0"/>
              </a:rPr>
              <a:t>Нечётные числа изображались в Древней Греции при помощи уголков толщиной в одну клетку - </a:t>
            </a:r>
            <a:r>
              <a:rPr lang="ru-RU" sz="2100" dirty="0" smtClean="0">
                <a:solidFill>
                  <a:srgbClr val="0000FF"/>
                </a:solidFill>
                <a:latin typeface="Monotype Corsiva" pitchFamily="66" charset="0"/>
              </a:rPr>
              <a:t>гномонов </a:t>
            </a:r>
            <a:endParaRPr lang="ru-RU" sz="21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994970" y="1412776"/>
            <a:ext cx="2928958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043608" y="4093815"/>
            <a:ext cx="1381125" cy="1495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817118" y="4635971"/>
            <a:ext cx="1466850" cy="1457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Выноска со стрелкой влево 9">
            <a:hlinkClick r:id="rId6" action="ppaction://hlinksldjump"/>
          </p:cNvPr>
          <p:cNvSpPr/>
          <p:nvPr/>
        </p:nvSpPr>
        <p:spPr>
          <a:xfrm>
            <a:off x="7668344" y="5805264"/>
            <a:ext cx="936104" cy="720080"/>
          </a:xfrm>
          <a:prstGeom prst="lef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Пифагор и пифагорейцы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7600" y="1124744"/>
            <a:ext cx="4618856" cy="2304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dirty="0" smtClean="0">
                <a:latin typeface="Monotype Corsiva" pitchFamily="66" charset="0"/>
              </a:rPr>
              <a:t>Мудрец Пифагор любил путешествовать, и многое в его учении почерпнуто из восточной мудрости</a:t>
            </a:r>
            <a:r>
              <a:rPr lang="ru-RU" sz="2300" dirty="0" smtClean="0"/>
              <a:t>. </a:t>
            </a:r>
            <a:endParaRPr lang="ru-RU" sz="2300" dirty="0"/>
          </a:p>
        </p:txBody>
      </p:sp>
      <p:pic>
        <p:nvPicPr>
          <p:cNvPr id="21506" name="Picture 2" descr="http://pics.livejournal.com/timourgazi/pic/0001f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3840425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upload.wikimedia.org/wikipedia/commons/thumb/3/3f/Sanzio_01_Pythagoras.jpg/320px-Sanzio_01_Pythago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36912"/>
            <a:ext cx="2925106" cy="3427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4099426"/>
            <a:ext cx="56886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Monotype Corsiva" pitchFamily="66" charset="0"/>
              </a:rPr>
              <a:t>Для пифагорейцев характерно мистическое отношение к числам.  Они коллекционировали всевозможные числовые «диковины», видя в них проявление божественных сил. При помощи числовых образов пифагорейцы умели выражать свои мысли и чувства. </a:t>
            </a:r>
            <a:endParaRPr lang="ru-RU" sz="2300" dirty="0">
              <a:latin typeface="Monotype Corsiva" pitchFamily="66" charset="0"/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452320" y="5949280"/>
            <a:ext cx="864096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1"/>
            <a:ext cx="4392488" cy="57606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Monotype Corsiva" pitchFamily="66" charset="0"/>
              </a:rPr>
              <a:t>Для пифагорейцев характерно мистическое отношение к числам. Чётные числа назывались </a:t>
            </a:r>
            <a: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  <a:t>женскими</a:t>
            </a:r>
            <a:r>
              <a:rPr lang="ru-RU" sz="2200" dirty="0" smtClean="0">
                <a:latin typeface="Monotype Corsiva" pitchFamily="66" charset="0"/>
              </a:rPr>
              <a:t>,  нечётные - </a:t>
            </a:r>
            <a: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  <a:t>мужскими</a:t>
            </a:r>
            <a:r>
              <a:rPr lang="ru-RU" sz="2200" dirty="0" smtClean="0">
                <a:latin typeface="Monotype Corsiva" pitchFamily="66" charset="0"/>
              </a:rPr>
              <a:t>. Особенно ценили пифагорейцы число 10=1+2+3+4 ,называя его </a:t>
            </a:r>
            <a: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  <a:t>превосходным</a:t>
            </a:r>
            <a:r>
              <a:rPr lang="ru-RU" sz="2200" dirty="0" smtClean="0">
                <a:latin typeface="Monotype Corsiva" pitchFamily="66" charset="0"/>
              </a:rPr>
              <a:t> или </a:t>
            </a:r>
            <a:r>
              <a:rPr lang="ru-RU" sz="2200" dirty="0" err="1" smtClean="0">
                <a:solidFill>
                  <a:srgbClr val="0000FF"/>
                </a:solidFill>
                <a:latin typeface="Monotype Corsiva" pitchFamily="66" charset="0"/>
              </a:rPr>
              <a:t>тетрадой</a:t>
            </a:r>
            <a:r>
              <a:rPr lang="ru-RU" sz="2200" dirty="0" smtClean="0">
                <a:latin typeface="Monotype Corsiva" pitchFamily="66" charset="0"/>
              </a:rPr>
              <a:t>. Числа, равные сумме своих (собственных) делителей (6=1+2+3), назывались </a:t>
            </a:r>
            <a: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  <a:t>совершенными</a:t>
            </a:r>
            <a:r>
              <a:rPr lang="ru-RU" sz="2200" dirty="0" smtClean="0">
                <a:latin typeface="Monotype Corsiva" pitchFamily="66" charset="0"/>
              </a:rPr>
              <a:t>.</a:t>
            </a:r>
            <a:endParaRPr lang="ru-RU" sz="2200" dirty="0" smtClean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005064"/>
            <a:ext cx="65882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Monotype Corsiva" pitchFamily="66" charset="0"/>
              </a:rPr>
              <a:t> Дружбу символизировали пары </a:t>
            </a:r>
            <a:r>
              <a:rPr lang="ru-RU" sz="2200" dirty="0" smtClean="0">
                <a:solidFill>
                  <a:srgbClr val="0000FF"/>
                </a:solidFill>
                <a:latin typeface="Monotype Corsiva" pitchFamily="66" charset="0"/>
              </a:rPr>
              <a:t>дружественных чисел</a:t>
            </a:r>
            <a:r>
              <a:rPr lang="ru-RU" sz="2200" dirty="0" smtClean="0">
                <a:latin typeface="Monotype Corsiva" pitchFamily="66" charset="0"/>
              </a:rPr>
              <a:t>, каждое из которых является суммой (собственных) делителей другого числа. Например, числа 284 и 220 –дружественные: 284=1+2+4+5+10+20+11+22+44+55+110,  220=1+2+4+71=142, где числа первой суммы являются делителями числа 220,а второй – делителями </a:t>
            </a:r>
          </a:p>
          <a:p>
            <a:r>
              <a:rPr lang="ru-RU" sz="2200" dirty="0" smtClean="0">
                <a:latin typeface="Monotype Corsiva" pitchFamily="66" charset="0"/>
              </a:rPr>
              <a:t>первого числа. 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7" name="Рисунок 37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148064" y="745755"/>
            <a:ext cx="3168352" cy="3043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Выноска со стрелкой влево 7">
            <a:hlinkClick r:id="rId5" action="ppaction://hlinksldjump"/>
          </p:cNvPr>
          <p:cNvSpPr/>
          <p:nvPr/>
        </p:nvSpPr>
        <p:spPr>
          <a:xfrm>
            <a:off x="7524328" y="5733256"/>
            <a:ext cx="936104" cy="720080"/>
          </a:xfrm>
          <a:prstGeom prst="lef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>
            <a:lum contrast="20000"/>
          </a:blip>
          <a:srcRect b="12122"/>
          <a:stretch>
            <a:fillRect/>
          </a:stretch>
        </p:blipFill>
        <p:spPr bwMode="auto">
          <a:xfrm>
            <a:off x="683568" y="1340768"/>
            <a:ext cx="3498752" cy="2426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Пифагоровы тройки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788024" cy="298519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Существует легенда, согласно которой Пифагор в честь какого-то из своих открытий принес в жертву  не то одного быка, не то сто быков. </a:t>
            </a:r>
            <a:r>
              <a:rPr lang="ru-RU" dirty="0" err="1" smtClean="0">
                <a:latin typeface="Monotype Corsiva" pitchFamily="66" charset="0"/>
              </a:rPr>
              <a:t>Витрувий</a:t>
            </a:r>
            <a:r>
              <a:rPr lang="ru-RU" dirty="0" smtClean="0">
                <a:latin typeface="Monotype Corsiva" pitchFamily="66" charset="0"/>
              </a:rPr>
              <a:t> утверждает, что столь важным Пифагору показалось открытие двух квадратов, сумма которых равна третьему квадрату. Речь идёт о соотношении ,</a:t>
            </a: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200" dirty="0" smtClean="0">
              <a:latin typeface="Monotype Corsiva" pitchFamily="66" charset="0"/>
            </a:endParaRPr>
          </a:p>
          <a:p>
            <a:endParaRPr lang="ru-RU" sz="3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принято называть </a:t>
            </a:r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пифагоровыми тройками</a:t>
            </a:r>
            <a:r>
              <a:rPr lang="en-US" dirty="0" smtClean="0">
                <a:latin typeface="Monotype Corsiva" pitchFamily="66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004048" y="3284285"/>
            <a:ext cx="2376264" cy="5767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401783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Всякое нечётное число представляется в виде разности двух последовательных квадратов. Тогда нечетный квадрат вместе с квадратами, разностью которых он является, образуют пифагорову тройку. Например,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920207"/>
            <a:ext cx="3489969" cy="381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56184" y="53139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Так получается тройка 3,4,5. 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Общий вид пифагоровых троек: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4682704" y="5445224"/>
            <a:ext cx="3345680" cy="571504"/>
          </a:xfrm>
          <a:prstGeom prst="rect">
            <a:avLst/>
          </a:prstGeom>
          <a:noFill/>
        </p:spPr>
      </p:pic>
      <p:sp>
        <p:nvSpPr>
          <p:cNvPr id="12" name="Выноска со стрелкой влево 11">
            <a:hlinkClick r:id="rId7" action="ppaction://hlinksldjump"/>
          </p:cNvPr>
          <p:cNvSpPr/>
          <p:nvPr/>
        </p:nvSpPr>
        <p:spPr>
          <a:xfrm>
            <a:off x="7740352" y="5733256"/>
            <a:ext cx="936104" cy="720080"/>
          </a:xfrm>
          <a:prstGeom prst="lef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Общая задача о пифагоровых тройках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12776"/>
            <a:ext cx="4762872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Monotype Corsiva" pitchFamily="66" charset="0"/>
              </a:rPr>
              <a:t>Задача заключается в нахождении пифагоровых троек и сводится к вопросу о том, каким образом квадрат может быть преобразован в прямоугольник со сторонами </a:t>
            </a:r>
            <a:r>
              <a:rPr lang="en-US" sz="2600" dirty="0" smtClean="0">
                <a:latin typeface="Monotype Corsiva" pitchFamily="66" charset="0"/>
              </a:rPr>
              <a:t>m</a:t>
            </a:r>
            <a:r>
              <a:rPr lang="ru-RU" sz="2600" dirty="0" smtClean="0">
                <a:latin typeface="Monotype Corsiva" pitchFamily="66" charset="0"/>
              </a:rPr>
              <a:t>,</a:t>
            </a:r>
            <a:r>
              <a:rPr lang="en-US" sz="2600" dirty="0" smtClean="0">
                <a:latin typeface="Monotype Corsiva" pitchFamily="66" charset="0"/>
              </a:rPr>
              <a:t>n</a:t>
            </a:r>
            <a:r>
              <a:rPr lang="ru-RU" sz="2600" dirty="0" smtClean="0">
                <a:latin typeface="Monotype Corsiva" pitchFamily="66" charset="0"/>
              </a:rPr>
              <a:t> одинаковой чётности </a:t>
            </a:r>
            <a:r>
              <a:rPr lang="en-US" sz="2600" dirty="0" smtClean="0">
                <a:latin typeface="Monotype Corsiva" pitchFamily="66" charset="0"/>
              </a:rPr>
              <a:t> r</a:t>
            </a:r>
            <a:r>
              <a:rPr lang="ru-RU" sz="2600" dirty="0" smtClean="0">
                <a:latin typeface="Monotype Corsiva" pitchFamily="66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endParaRPr lang="ru-RU" sz="26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Monotype Corsiva" pitchFamily="66" charset="0"/>
              </a:rPr>
              <a:t>В результате по общей формуле, где </a:t>
            </a:r>
            <a:r>
              <a:rPr lang="en-US" sz="2600" dirty="0" smtClean="0">
                <a:latin typeface="Monotype Corsiva" pitchFamily="66" charset="0"/>
              </a:rPr>
              <a:t>r</a:t>
            </a:r>
            <a:r>
              <a:rPr lang="ru-RU" sz="2600" dirty="0" smtClean="0">
                <a:latin typeface="Monotype Corsiva" pitchFamily="66" charset="0"/>
              </a:rPr>
              <a:t> - такой делитель числа </a:t>
            </a:r>
            <a:r>
              <a:rPr lang="en-US" sz="2600" dirty="0" smtClean="0">
                <a:latin typeface="Monotype Corsiva" pitchFamily="66" charset="0"/>
              </a:rPr>
              <a:t> </a:t>
            </a:r>
            <a:r>
              <a:rPr lang="ru-RU" sz="2600" dirty="0" smtClean="0">
                <a:latin typeface="Monotype Corsiva" pitchFamily="66" charset="0"/>
              </a:rPr>
              <a:t> </a:t>
            </a:r>
            <a:endParaRPr lang="en-US" sz="2600" dirty="0" smtClean="0">
              <a:latin typeface="Monotype Corsiva" pitchFamily="66" charset="0"/>
            </a:endParaRPr>
          </a:p>
          <a:p>
            <a:endParaRPr lang="en-US" dirty="0" smtClean="0">
              <a:latin typeface="Monotype Corsiva" pitchFamily="66" charset="0"/>
            </a:endParaRPr>
          </a:p>
          <a:p>
            <a:endParaRPr lang="en-US" dirty="0" smtClean="0">
              <a:latin typeface="Monotype Corsiva" pitchFamily="66" charset="0"/>
            </a:endParaRPr>
          </a:p>
          <a:p>
            <a:endParaRPr lang="en-US" dirty="0" smtClean="0">
              <a:latin typeface="Monotype Corsiva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91" y="1340768"/>
            <a:ext cx="3315845" cy="4358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1564" y="4151930"/>
            <a:ext cx="728668" cy="35719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440532"/>
            <a:ext cx="2091705" cy="428628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5661248"/>
            <a:ext cx="2879844" cy="642942"/>
          </a:xfrm>
          <a:prstGeom prst="rect">
            <a:avLst/>
          </a:prstGeom>
          <a:noFill/>
        </p:spPr>
      </p:pic>
      <p:sp>
        <p:nvSpPr>
          <p:cNvPr id="10" name="Выноска со стрелкой влево 9">
            <a:hlinkClick r:id="rId7" action="ppaction://hlinksldjump"/>
          </p:cNvPr>
          <p:cNvSpPr/>
          <p:nvPr/>
        </p:nvSpPr>
        <p:spPr>
          <a:xfrm>
            <a:off x="7596336" y="5733256"/>
            <a:ext cx="936104" cy="720080"/>
          </a:xfrm>
          <a:prstGeom prst="lef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5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5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1438</Words>
  <Application>Microsoft Office PowerPoint</Application>
  <PresentationFormat>Экран (4:3)</PresentationFormat>
  <Paragraphs>125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Районный конкурс по математике «Тайны математики»</vt:lpstr>
      <vt:lpstr>Содержание</vt:lpstr>
      <vt:lpstr>Арифметика на клетчатой бумаге</vt:lpstr>
      <vt:lpstr>Плоское число</vt:lpstr>
      <vt:lpstr>Квадраты и гномоны</vt:lpstr>
      <vt:lpstr>Пифагор и пифагорейцы</vt:lpstr>
      <vt:lpstr>Слайд 7</vt:lpstr>
      <vt:lpstr>Пифагоровы тройки</vt:lpstr>
      <vt:lpstr>Общая задача о пифагоровых тройках</vt:lpstr>
      <vt:lpstr>Треугольные числа</vt:lpstr>
      <vt:lpstr>Формула Пика</vt:lpstr>
      <vt:lpstr>Узел</vt:lpstr>
      <vt:lpstr>Развлечения на клетчатой бумаге</vt:lpstr>
      <vt:lpstr>Точки и черточки</vt:lpstr>
      <vt:lpstr>Футбол</vt:lpstr>
      <vt:lpstr>Точки</vt:lpstr>
      <vt:lpstr>Морской бой</vt:lpstr>
      <vt:lpstr>Коридорчики</vt:lpstr>
      <vt:lpstr>Крестики-нолики</vt:lpstr>
      <vt:lpstr>Палочки</vt:lpstr>
      <vt:lpstr>Слайд 21</vt:lpstr>
      <vt:lpstr>Слайд 22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Тайна математики </dc:title>
  <dc:creator>Полина</dc:creator>
  <cp:lastModifiedBy>Пользователь</cp:lastModifiedBy>
  <cp:revision>85</cp:revision>
  <dcterms:created xsi:type="dcterms:W3CDTF">2012-03-26T07:42:25Z</dcterms:created>
  <dcterms:modified xsi:type="dcterms:W3CDTF">2018-03-04T14:57:03Z</dcterms:modified>
</cp:coreProperties>
</file>