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Lst>
  <p:sldSz cy="5143500" cx="9144000"/>
  <p:notesSz cx="6858000" cy="9144000"/>
  <p:embeddedFontLst>
    <p:embeddedFont>
      <p:font typeface="Oswald"/>
      <p:regular r:id="rId122"/>
      <p:bold r:id="rId1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кафедра гуманитарного образования"/>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7D7F2AE-0D94-4D8B-8BF3-BBC04697E336}">
  <a:tblStyle styleId="{F7D7F2AE-0D94-4D8B-8BF3-BBC04697E33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23" Type="http://schemas.openxmlformats.org/officeDocument/2006/relationships/font" Target="fonts/Oswald-bold.fntdata"/><Relationship Id="rId122" Type="http://schemas.openxmlformats.org/officeDocument/2006/relationships/font" Target="fonts/Oswald-regular.fntdata"/><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5" Type="http://schemas.openxmlformats.org/officeDocument/2006/relationships/slideMaster" Target="slideMasters/slideMaster.xml"/><Relationship Id="rId6" Type="http://schemas.openxmlformats.org/officeDocument/2006/relationships/notesMaster" Target="notesMasters/notesMaster.xml"/><Relationship Id="rId7" Type="http://schemas.openxmlformats.org/officeDocument/2006/relationships/slide" Target="slides/slide.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omments/comment.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Такое цепляющее название!
Хотелось бы спросить: обязательно поднимать вопрос зависти одного к другому?</p:text>
  </p:cm>
</p:cmLst>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9" name="Shape 799"/>
        <p:cNvGrpSpPr/>
        <p:nvPr/>
      </p:nvGrpSpPr>
      <p:grpSpPr>
        <a:xfrm>
          <a:off x="0" y="0"/>
          <a:ext cx="0" cy="0"/>
          <a:chOff x="0" y="0"/>
          <a:chExt cx="0" cy="0"/>
        </a:xfrm>
      </p:grpSpPr>
      <p:sp>
        <p:nvSpPr>
          <p:cNvPr id="800" name="Shape 8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1" name="Shape 8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6" name="Shape 806"/>
        <p:cNvGrpSpPr/>
        <p:nvPr/>
      </p:nvGrpSpPr>
      <p:grpSpPr>
        <a:xfrm>
          <a:off x="0" y="0"/>
          <a:ext cx="0" cy="0"/>
          <a:chOff x="0" y="0"/>
          <a:chExt cx="0" cy="0"/>
        </a:xfrm>
      </p:grpSpPr>
      <p:sp>
        <p:nvSpPr>
          <p:cNvPr id="807" name="Shape 8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8" name="Shape 8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3" name="Shape 813"/>
        <p:cNvGrpSpPr/>
        <p:nvPr/>
      </p:nvGrpSpPr>
      <p:grpSpPr>
        <a:xfrm>
          <a:off x="0" y="0"/>
          <a:ext cx="0" cy="0"/>
          <a:chOff x="0" y="0"/>
          <a:chExt cx="0" cy="0"/>
        </a:xfrm>
      </p:grpSpPr>
      <p:sp>
        <p:nvSpPr>
          <p:cNvPr id="814" name="Shape 8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5" name="Shape 8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0" name="Shape 820"/>
        <p:cNvGrpSpPr/>
        <p:nvPr/>
      </p:nvGrpSpPr>
      <p:grpSpPr>
        <a:xfrm>
          <a:off x="0" y="0"/>
          <a:ext cx="0" cy="0"/>
          <a:chOff x="0" y="0"/>
          <a:chExt cx="0" cy="0"/>
        </a:xfrm>
      </p:grpSpPr>
      <p:sp>
        <p:nvSpPr>
          <p:cNvPr id="821" name="Shape 8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2" name="Shape 8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7" name="Shape 827"/>
        <p:cNvGrpSpPr/>
        <p:nvPr/>
      </p:nvGrpSpPr>
      <p:grpSpPr>
        <a:xfrm>
          <a:off x="0" y="0"/>
          <a:ext cx="0" cy="0"/>
          <a:chOff x="0" y="0"/>
          <a:chExt cx="0" cy="0"/>
        </a:xfrm>
      </p:grpSpPr>
      <p:sp>
        <p:nvSpPr>
          <p:cNvPr id="828" name="Shape 8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9" name="Shape 8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4" name="Shape 834"/>
        <p:cNvGrpSpPr/>
        <p:nvPr/>
      </p:nvGrpSpPr>
      <p:grpSpPr>
        <a:xfrm>
          <a:off x="0" y="0"/>
          <a:ext cx="0" cy="0"/>
          <a:chOff x="0" y="0"/>
          <a:chExt cx="0" cy="0"/>
        </a:xfrm>
      </p:grpSpPr>
      <p:sp>
        <p:nvSpPr>
          <p:cNvPr id="835" name="Shape 8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6" name="Shape 8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1" name="Shape 841"/>
        <p:cNvGrpSpPr/>
        <p:nvPr/>
      </p:nvGrpSpPr>
      <p:grpSpPr>
        <a:xfrm>
          <a:off x="0" y="0"/>
          <a:ext cx="0" cy="0"/>
          <a:chOff x="0" y="0"/>
          <a:chExt cx="0" cy="0"/>
        </a:xfrm>
      </p:grpSpPr>
      <p:sp>
        <p:nvSpPr>
          <p:cNvPr id="842" name="Shape 8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3" name="Shape 8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8" name="Shape 848"/>
        <p:cNvGrpSpPr/>
        <p:nvPr/>
      </p:nvGrpSpPr>
      <p:grpSpPr>
        <a:xfrm>
          <a:off x="0" y="0"/>
          <a:ext cx="0" cy="0"/>
          <a:chOff x="0" y="0"/>
          <a:chExt cx="0" cy="0"/>
        </a:xfrm>
      </p:grpSpPr>
      <p:sp>
        <p:nvSpPr>
          <p:cNvPr id="849" name="Shape 8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0" name="Shape 8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6" name="Shape 856"/>
        <p:cNvGrpSpPr/>
        <p:nvPr/>
      </p:nvGrpSpPr>
      <p:grpSpPr>
        <a:xfrm>
          <a:off x="0" y="0"/>
          <a:ext cx="0" cy="0"/>
          <a:chOff x="0" y="0"/>
          <a:chExt cx="0" cy="0"/>
        </a:xfrm>
      </p:grpSpPr>
      <p:sp>
        <p:nvSpPr>
          <p:cNvPr id="857" name="Shape 8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8" name="Shape 8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3" name="Shape 863"/>
        <p:cNvGrpSpPr/>
        <p:nvPr/>
      </p:nvGrpSpPr>
      <p:grpSpPr>
        <a:xfrm>
          <a:off x="0" y="0"/>
          <a:ext cx="0" cy="0"/>
          <a:chOff x="0" y="0"/>
          <a:chExt cx="0" cy="0"/>
        </a:xfrm>
      </p:grpSpPr>
      <p:sp>
        <p:nvSpPr>
          <p:cNvPr id="864" name="Shape 8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5" name="Shape 8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0" name="Shape 870"/>
        <p:cNvGrpSpPr/>
        <p:nvPr/>
      </p:nvGrpSpPr>
      <p:grpSpPr>
        <a:xfrm>
          <a:off x="0" y="0"/>
          <a:ext cx="0" cy="0"/>
          <a:chOff x="0" y="0"/>
          <a:chExt cx="0" cy="0"/>
        </a:xfrm>
      </p:grpSpPr>
      <p:sp>
        <p:nvSpPr>
          <p:cNvPr id="871" name="Shape 8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2" name="Shape 8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7" name="Shape 877"/>
        <p:cNvGrpSpPr/>
        <p:nvPr/>
      </p:nvGrpSpPr>
      <p:grpSpPr>
        <a:xfrm>
          <a:off x="0" y="0"/>
          <a:ext cx="0" cy="0"/>
          <a:chOff x="0" y="0"/>
          <a:chExt cx="0" cy="0"/>
        </a:xfrm>
      </p:grpSpPr>
      <p:sp>
        <p:nvSpPr>
          <p:cNvPr id="878" name="Shape 8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9" name="Shape 8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4" name="Shape 884"/>
        <p:cNvGrpSpPr/>
        <p:nvPr/>
      </p:nvGrpSpPr>
      <p:grpSpPr>
        <a:xfrm>
          <a:off x="0" y="0"/>
          <a:ext cx="0" cy="0"/>
          <a:chOff x="0" y="0"/>
          <a:chExt cx="0" cy="0"/>
        </a:xfrm>
      </p:grpSpPr>
      <p:sp>
        <p:nvSpPr>
          <p:cNvPr id="885" name="Shape 8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6" name="Shape 8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1" name="Shape 891"/>
        <p:cNvGrpSpPr/>
        <p:nvPr/>
      </p:nvGrpSpPr>
      <p:grpSpPr>
        <a:xfrm>
          <a:off x="0" y="0"/>
          <a:ext cx="0" cy="0"/>
          <a:chOff x="0" y="0"/>
          <a:chExt cx="0" cy="0"/>
        </a:xfrm>
      </p:grpSpPr>
      <p:sp>
        <p:nvSpPr>
          <p:cNvPr id="892" name="Shape 8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3" name="Shape 8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8" name="Shape 898"/>
        <p:cNvGrpSpPr/>
        <p:nvPr/>
      </p:nvGrpSpPr>
      <p:grpSpPr>
        <a:xfrm>
          <a:off x="0" y="0"/>
          <a:ext cx="0" cy="0"/>
          <a:chOff x="0" y="0"/>
          <a:chExt cx="0" cy="0"/>
        </a:xfrm>
      </p:grpSpPr>
      <p:sp>
        <p:nvSpPr>
          <p:cNvPr id="899" name="Shape 8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0" name="Shape 9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6" name="Shape 4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0" name="Shape 4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0" name="Shape 4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7" name="Shape 4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7" name="Shape 4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6" name="Shape 4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2" name="Shape 5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9" name="Shape 5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6" name="Shape 5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3" name="Shape 5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9" name="Shape 5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4" name="Shape 544"/>
        <p:cNvGrpSpPr/>
        <p:nvPr/>
      </p:nvGrpSpPr>
      <p:grpSpPr>
        <a:xfrm>
          <a:off x="0" y="0"/>
          <a:ext cx="0" cy="0"/>
          <a:chOff x="0" y="0"/>
          <a:chExt cx="0" cy="0"/>
        </a:xfrm>
      </p:grpSpPr>
      <p:sp>
        <p:nvSpPr>
          <p:cNvPr id="545" name="Shape 5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6" name="Shape 5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7" name="Shape 5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8" name="Shape 568"/>
        <p:cNvGrpSpPr/>
        <p:nvPr/>
      </p:nvGrpSpPr>
      <p:grpSpPr>
        <a:xfrm>
          <a:off x="0" y="0"/>
          <a:ext cx="0" cy="0"/>
          <a:chOff x="0" y="0"/>
          <a:chExt cx="0" cy="0"/>
        </a:xfrm>
      </p:grpSpPr>
      <p:sp>
        <p:nvSpPr>
          <p:cNvPr id="569" name="Shape 5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0" name="Shape 5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6" name="Shape 5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1" name="Shape 581"/>
        <p:cNvGrpSpPr/>
        <p:nvPr/>
      </p:nvGrpSpPr>
      <p:grpSpPr>
        <a:xfrm>
          <a:off x="0" y="0"/>
          <a:ext cx="0" cy="0"/>
          <a:chOff x="0" y="0"/>
          <a:chExt cx="0" cy="0"/>
        </a:xfrm>
      </p:grpSpPr>
      <p:sp>
        <p:nvSpPr>
          <p:cNvPr id="582" name="Shape 5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3" name="Shape 5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9" name="Shape 5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4" name="Shape 594"/>
        <p:cNvGrpSpPr/>
        <p:nvPr/>
      </p:nvGrpSpPr>
      <p:grpSpPr>
        <a:xfrm>
          <a:off x="0" y="0"/>
          <a:ext cx="0" cy="0"/>
          <a:chOff x="0" y="0"/>
          <a:chExt cx="0" cy="0"/>
        </a:xfrm>
      </p:grpSpPr>
      <p:sp>
        <p:nvSpPr>
          <p:cNvPr id="595" name="Shape 5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6" name="Shape 5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1" name="Shape 601"/>
        <p:cNvGrpSpPr/>
        <p:nvPr/>
      </p:nvGrpSpPr>
      <p:grpSpPr>
        <a:xfrm>
          <a:off x="0" y="0"/>
          <a:ext cx="0" cy="0"/>
          <a:chOff x="0" y="0"/>
          <a:chExt cx="0" cy="0"/>
        </a:xfrm>
      </p:grpSpPr>
      <p:sp>
        <p:nvSpPr>
          <p:cNvPr id="602" name="Shape 6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03" name="Shape 6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9" name="Shape 609"/>
        <p:cNvGrpSpPr/>
        <p:nvPr/>
      </p:nvGrpSpPr>
      <p:grpSpPr>
        <a:xfrm>
          <a:off x="0" y="0"/>
          <a:ext cx="0" cy="0"/>
          <a:chOff x="0" y="0"/>
          <a:chExt cx="0" cy="0"/>
        </a:xfrm>
      </p:grpSpPr>
      <p:sp>
        <p:nvSpPr>
          <p:cNvPr id="610" name="Shape 6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1" name="Shape 6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23" name="Shape 62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5" name="Shape 635"/>
        <p:cNvGrpSpPr/>
        <p:nvPr/>
      </p:nvGrpSpPr>
      <p:grpSpPr>
        <a:xfrm>
          <a:off x="0" y="0"/>
          <a:ext cx="0" cy="0"/>
          <a:chOff x="0" y="0"/>
          <a:chExt cx="0" cy="0"/>
        </a:xfrm>
      </p:grpSpPr>
      <p:sp>
        <p:nvSpPr>
          <p:cNvPr id="636" name="Shape 6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7" name="Shape 6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0" name="Shape 650"/>
        <p:cNvGrpSpPr/>
        <p:nvPr/>
      </p:nvGrpSpPr>
      <p:grpSpPr>
        <a:xfrm>
          <a:off x="0" y="0"/>
          <a:ext cx="0" cy="0"/>
          <a:chOff x="0" y="0"/>
          <a:chExt cx="0" cy="0"/>
        </a:xfrm>
      </p:grpSpPr>
      <p:sp>
        <p:nvSpPr>
          <p:cNvPr id="651" name="Shape 6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52" name="Shape 6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6" name="Shape 656"/>
        <p:cNvGrpSpPr/>
        <p:nvPr/>
      </p:nvGrpSpPr>
      <p:grpSpPr>
        <a:xfrm>
          <a:off x="0" y="0"/>
          <a:ext cx="0" cy="0"/>
          <a:chOff x="0" y="0"/>
          <a:chExt cx="0" cy="0"/>
        </a:xfrm>
      </p:grpSpPr>
      <p:sp>
        <p:nvSpPr>
          <p:cNvPr id="657" name="Shape 6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58" name="Shape 6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3" name="Shape 663"/>
        <p:cNvGrpSpPr/>
        <p:nvPr/>
      </p:nvGrpSpPr>
      <p:grpSpPr>
        <a:xfrm>
          <a:off x="0" y="0"/>
          <a:ext cx="0" cy="0"/>
          <a:chOff x="0" y="0"/>
          <a:chExt cx="0" cy="0"/>
        </a:xfrm>
      </p:grpSpPr>
      <p:sp>
        <p:nvSpPr>
          <p:cNvPr id="664" name="Shape 6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65" name="Shape 6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1" name="Shape 671"/>
        <p:cNvGrpSpPr/>
        <p:nvPr/>
      </p:nvGrpSpPr>
      <p:grpSpPr>
        <a:xfrm>
          <a:off x="0" y="0"/>
          <a:ext cx="0" cy="0"/>
          <a:chOff x="0" y="0"/>
          <a:chExt cx="0" cy="0"/>
        </a:xfrm>
      </p:grpSpPr>
      <p:sp>
        <p:nvSpPr>
          <p:cNvPr id="672" name="Shape 6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3" name="Shape 6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6" name="Shape 676"/>
        <p:cNvGrpSpPr/>
        <p:nvPr/>
      </p:nvGrpSpPr>
      <p:grpSpPr>
        <a:xfrm>
          <a:off x="0" y="0"/>
          <a:ext cx="0" cy="0"/>
          <a:chOff x="0" y="0"/>
          <a:chExt cx="0" cy="0"/>
        </a:xfrm>
      </p:grpSpPr>
      <p:sp>
        <p:nvSpPr>
          <p:cNvPr id="677" name="Shape 6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8" name="Shape 6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85" name="Shape 6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2" name="Shape 692"/>
        <p:cNvGrpSpPr/>
        <p:nvPr/>
      </p:nvGrpSpPr>
      <p:grpSpPr>
        <a:xfrm>
          <a:off x="0" y="0"/>
          <a:ext cx="0" cy="0"/>
          <a:chOff x="0" y="0"/>
          <a:chExt cx="0" cy="0"/>
        </a:xfrm>
      </p:grpSpPr>
      <p:sp>
        <p:nvSpPr>
          <p:cNvPr id="693" name="Shape 6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4" name="Shape 6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1" name="Shape 7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6" name="Shape 706"/>
        <p:cNvGrpSpPr/>
        <p:nvPr/>
      </p:nvGrpSpPr>
      <p:grpSpPr>
        <a:xfrm>
          <a:off x="0" y="0"/>
          <a:ext cx="0" cy="0"/>
          <a:chOff x="0" y="0"/>
          <a:chExt cx="0" cy="0"/>
        </a:xfrm>
      </p:grpSpPr>
      <p:sp>
        <p:nvSpPr>
          <p:cNvPr id="707" name="Shape 7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8" name="Shape 7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3" name="Shape 713"/>
        <p:cNvGrpSpPr/>
        <p:nvPr/>
      </p:nvGrpSpPr>
      <p:grpSpPr>
        <a:xfrm>
          <a:off x="0" y="0"/>
          <a:ext cx="0" cy="0"/>
          <a:chOff x="0" y="0"/>
          <a:chExt cx="0" cy="0"/>
        </a:xfrm>
      </p:grpSpPr>
      <p:sp>
        <p:nvSpPr>
          <p:cNvPr id="714" name="Shape 7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5" name="Shape 7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0" name="Shape 720"/>
        <p:cNvGrpSpPr/>
        <p:nvPr/>
      </p:nvGrpSpPr>
      <p:grpSpPr>
        <a:xfrm>
          <a:off x="0" y="0"/>
          <a:ext cx="0" cy="0"/>
          <a:chOff x="0" y="0"/>
          <a:chExt cx="0" cy="0"/>
        </a:xfrm>
      </p:grpSpPr>
      <p:sp>
        <p:nvSpPr>
          <p:cNvPr id="721" name="Shape 7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2" name="Shape 7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8" name="Shape 728"/>
        <p:cNvGrpSpPr/>
        <p:nvPr/>
      </p:nvGrpSpPr>
      <p:grpSpPr>
        <a:xfrm>
          <a:off x="0" y="0"/>
          <a:ext cx="0" cy="0"/>
          <a:chOff x="0" y="0"/>
          <a:chExt cx="0" cy="0"/>
        </a:xfrm>
      </p:grpSpPr>
      <p:sp>
        <p:nvSpPr>
          <p:cNvPr id="729" name="Shape 7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0" name="Shape 7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5" name="Shape 735"/>
        <p:cNvGrpSpPr/>
        <p:nvPr/>
      </p:nvGrpSpPr>
      <p:grpSpPr>
        <a:xfrm>
          <a:off x="0" y="0"/>
          <a:ext cx="0" cy="0"/>
          <a:chOff x="0" y="0"/>
          <a:chExt cx="0" cy="0"/>
        </a:xfrm>
      </p:grpSpPr>
      <p:sp>
        <p:nvSpPr>
          <p:cNvPr id="736" name="Shape 7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7" name="Shape 7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2" name="Shape 742"/>
        <p:cNvGrpSpPr/>
        <p:nvPr/>
      </p:nvGrpSpPr>
      <p:grpSpPr>
        <a:xfrm>
          <a:off x="0" y="0"/>
          <a:ext cx="0" cy="0"/>
          <a:chOff x="0" y="0"/>
          <a:chExt cx="0" cy="0"/>
        </a:xfrm>
      </p:grpSpPr>
      <p:sp>
        <p:nvSpPr>
          <p:cNvPr id="743" name="Shape 7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4" name="Shape 7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9" name="Shape 749"/>
        <p:cNvGrpSpPr/>
        <p:nvPr/>
      </p:nvGrpSpPr>
      <p:grpSpPr>
        <a:xfrm>
          <a:off x="0" y="0"/>
          <a:ext cx="0" cy="0"/>
          <a:chOff x="0" y="0"/>
          <a:chExt cx="0" cy="0"/>
        </a:xfrm>
      </p:grpSpPr>
      <p:sp>
        <p:nvSpPr>
          <p:cNvPr id="750" name="Shape 7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1" name="Shape 7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6" name="Shape 756"/>
        <p:cNvGrpSpPr/>
        <p:nvPr/>
      </p:nvGrpSpPr>
      <p:grpSpPr>
        <a:xfrm>
          <a:off x="0" y="0"/>
          <a:ext cx="0" cy="0"/>
          <a:chOff x="0" y="0"/>
          <a:chExt cx="0" cy="0"/>
        </a:xfrm>
      </p:grpSpPr>
      <p:sp>
        <p:nvSpPr>
          <p:cNvPr id="757" name="Shape 7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8" name="Shape 7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3" name="Shape 763"/>
        <p:cNvGrpSpPr/>
        <p:nvPr/>
      </p:nvGrpSpPr>
      <p:grpSpPr>
        <a:xfrm>
          <a:off x="0" y="0"/>
          <a:ext cx="0" cy="0"/>
          <a:chOff x="0" y="0"/>
          <a:chExt cx="0" cy="0"/>
        </a:xfrm>
      </p:grpSpPr>
      <p:sp>
        <p:nvSpPr>
          <p:cNvPr id="764" name="Shape 7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5" name="Shape 7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0" name="Shape 770"/>
        <p:cNvGrpSpPr/>
        <p:nvPr/>
      </p:nvGrpSpPr>
      <p:grpSpPr>
        <a:xfrm>
          <a:off x="0" y="0"/>
          <a:ext cx="0" cy="0"/>
          <a:chOff x="0" y="0"/>
          <a:chExt cx="0" cy="0"/>
        </a:xfrm>
      </p:grpSpPr>
      <p:sp>
        <p:nvSpPr>
          <p:cNvPr id="771" name="Shape 7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2" name="Shape 7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7" name="Shape 777"/>
        <p:cNvGrpSpPr/>
        <p:nvPr/>
      </p:nvGrpSpPr>
      <p:grpSpPr>
        <a:xfrm>
          <a:off x="0" y="0"/>
          <a:ext cx="0" cy="0"/>
          <a:chOff x="0" y="0"/>
          <a:chExt cx="0" cy="0"/>
        </a:xfrm>
      </p:grpSpPr>
      <p:sp>
        <p:nvSpPr>
          <p:cNvPr id="778" name="Shape 7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9" name="Shape 7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3" name="Shape 783"/>
        <p:cNvGrpSpPr/>
        <p:nvPr/>
      </p:nvGrpSpPr>
      <p:grpSpPr>
        <a:xfrm>
          <a:off x="0" y="0"/>
          <a:ext cx="0" cy="0"/>
          <a:chOff x="0" y="0"/>
          <a:chExt cx="0" cy="0"/>
        </a:xfrm>
      </p:grpSpPr>
      <p:sp>
        <p:nvSpPr>
          <p:cNvPr id="784" name="Shape 7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5" name="Shape 7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0" name="Shape 790"/>
        <p:cNvGrpSpPr/>
        <p:nvPr/>
      </p:nvGrpSpPr>
      <p:grpSpPr>
        <a:xfrm>
          <a:off x="0" y="0"/>
          <a:ext cx="0" cy="0"/>
          <a:chOff x="0" y="0"/>
          <a:chExt cx="0" cy="0"/>
        </a:xfrm>
      </p:grpSpPr>
      <p:sp>
        <p:nvSpPr>
          <p:cNvPr id="791" name="Shape 7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2" name="Shape 7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50" name="Shape 50"/>
        <p:cNvGrpSpPr/>
        <p:nvPr/>
      </p:nvGrpSpPr>
      <p:grpSpPr>
        <a:xfrm>
          <a:off x="0" y="0"/>
          <a:ext cx="0" cy="0"/>
          <a:chOff x="0" y="0"/>
          <a:chExt cx="0" cy="0"/>
        </a:xfrm>
      </p:grpSpPr>
      <p:sp>
        <p:nvSpPr>
          <p:cNvPr id="51" name="Shape 51"/>
          <p:cNvSpPr txBox="1"/>
          <p:nvPr>
            <p:ph type="title"/>
          </p:nvPr>
        </p:nvSpPr>
        <p:spPr>
          <a:xfrm>
            <a:off x="457200" y="205977"/>
            <a:ext cx="8229600" cy="8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2" name="Shape 52"/>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ru"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344950"/>
            <a:ext cx="8520599" cy="3416400"/>
          </a:xfrm>
          <a:prstGeom prst="rect">
            <a:avLst/>
          </a:prstGeom>
          <a:solidFill>
            <a:srgbClr val="D5A6BD"/>
          </a:solidFill>
        </p:spPr>
        <p:txBody>
          <a:bodyPr anchorCtr="0" anchor="t" bIns="91425" lIns="91425" rIns="91425" tIns="91425"/>
          <a:lstStyle>
            <a:lvl1pPr lvl="0">
              <a:spcBef>
                <a:spcPts val="0"/>
              </a:spcBef>
              <a:spcAft>
                <a:spcPts val="0"/>
              </a:spcAft>
              <a:defRPr>
                <a:solidFill>
                  <a:srgbClr val="000000"/>
                </a:solidFill>
                <a:highlight>
                  <a:srgbClr val="FFFFFF"/>
                </a:highlight>
                <a:latin typeface="Times New Roman"/>
                <a:ea typeface="Times New Roman"/>
                <a:cs typeface="Times New Roman"/>
                <a:sym typeface="Times New Roman"/>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Masters/_rels/slideMaster.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xml"/><Relationship Id="rId12" Type="http://schemas.openxmlformats.org/officeDocument/2006/relationships/slideLayout" Target="../slideLayouts/slideLayout11.xml"/><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ru"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74214s002.edusite.ru/p66aa1.html" TargetMode="External"/><Relationship Id="rId4" Type="http://schemas.openxmlformats.org/officeDocument/2006/relationships/hyperlink" Target="http://74214s002.edusite.ru/p66aa1.html"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hyperlink" Target="http://doc4web.ru/go.html?href=http%3A%2F%2Fatlas-professiy.spb.ru%2F" TargetMode="External"/><Relationship Id="rId4" Type="http://schemas.openxmlformats.org/officeDocument/2006/relationships/hyperlink" Target="http://doc4web.ru/go.html?href=http%3A%2F%2Fvideouroki.net%2Ffilecom.php%3Ffileid%3D98659044" TargetMode="External"/><Relationship Id="rId5" Type="http://schemas.openxmlformats.org/officeDocument/2006/relationships/hyperlink" Target="http://doc4web.ru/go.html?href=http%3A%2F%2Fwww.youtube.com%2Fwatch%3Fv%3Dj_3eW6bMrmU"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hyperlink" Target="http://www.psyoffice.ru/3-0-praktikum-00030.htm"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knowledge.allbest.ru/pedagogics/3c0b65635a2ac78a5c43b89421216c27_0.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refdb.ru/look/2158305-p9.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comments" Target="../comments/comment.xml"/><Relationship Id="rId4" Type="http://schemas.openxmlformats.org/officeDocument/2006/relationships/hyperlink" Target="http://exam-ans.ru/psihologiya/33023/index.html?page=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ffre.ru/rnaatyotryfsbewbew.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rive.google.com/folderview?id=0B_1A4TIp4-1oSUVNQklsMUsxZGM&amp;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6.jpg"/><Relationship Id="rId4" Type="http://schemas.openxmlformats.org/officeDocument/2006/relationships/image" Target="../media/image0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02.jpg"/><Relationship Id="rId4" Type="http://schemas.openxmlformats.org/officeDocument/2006/relationships/image" Target="../media/image0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db.chgk.info/search/questions" TargetMode="External"/><Relationship Id="rId4" Type="http://schemas.openxmlformats.org/officeDocument/2006/relationships/hyperlink" Target="https://drive.google.com/file/d/0B7W5_Uuj9KpMYmdvWFF6eTlpb00/view?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revolution.allbest.ru/pedagogics/00301721_0.html" TargetMode="External"/><Relationship Id="rId4"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0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bibliofond.ru/view.aspx?id=492895" TargetMode="External"/><Relationship Id="rId4" Type="http://schemas.openxmlformats.org/officeDocument/2006/relationships/hyperlink" Target="http://bibliofond.ru/view.aspx?id=49289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azps.ru/training/proforientation/personaji_i_professii.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0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09.png"/><Relationship Id="rId4" Type="http://schemas.openxmlformats.org/officeDocument/2006/relationships/image" Target="../media/image0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www.logoped12.narod.ru/article/slovar.htm"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5.xml"/><Relationship Id="rId3" Type="http://schemas.openxmlformats.org/officeDocument/2006/relationships/image" Target="../media/image19.jpg"/><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6.xml"/><Relationship Id="rId3" Type="http://schemas.openxmlformats.org/officeDocument/2006/relationships/image" Target="../media/image18.png"/><Relationship Id="rId4" Type="http://schemas.openxmlformats.org/officeDocument/2006/relationships/image" Target="../media/image16.jpg"/><Relationship Id="rId9"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17.jpg"/><Relationship Id="rId7" Type="http://schemas.openxmlformats.org/officeDocument/2006/relationships/image" Target="../media/image21.jpg"/><Relationship Id="rId8" Type="http://schemas.openxmlformats.org/officeDocument/2006/relationships/image" Target="../media/image20.jpg"/></Relationships>
</file>

<file path=ppt/slides/_rels/slide77.xml.rels><?xml version="1.0" encoding="UTF-8" standalone="yes"?><Relationships xmlns="http://schemas.openxmlformats.org/package/2006/relationships"><Relationship Id="rId11" Type="http://schemas.openxmlformats.org/officeDocument/2006/relationships/image" Target="../media/image32.jpg"/><Relationship Id="rId10" Type="http://schemas.openxmlformats.org/officeDocument/2006/relationships/image" Target="../media/image28.jpg"/><Relationship Id="rId1" Type="http://schemas.openxmlformats.org/officeDocument/2006/relationships/slideLayout" Target="../slideLayouts/slideLayout11.xml"/><Relationship Id="rId2" Type="http://schemas.openxmlformats.org/officeDocument/2006/relationships/notesSlide" Target="../notesSlides/notesSlide77.xml"/><Relationship Id="rId3" Type="http://schemas.openxmlformats.org/officeDocument/2006/relationships/image" Target="../media/image24.png"/><Relationship Id="rId4" Type="http://schemas.openxmlformats.org/officeDocument/2006/relationships/image" Target="../media/image30.jpg"/><Relationship Id="rId9" Type="http://schemas.openxmlformats.org/officeDocument/2006/relationships/image" Target="../media/image31.jpg"/><Relationship Id="rId5" Type="http://schemas.openxmlformats.org/officeDocument/2006/relationships/image" Target="../media/image25.jpg"/><Relationship Id="rId6" Type="http://schemas.openxmlformats.org/officeDocument/2006/relationships/image" Target="../media/image50.jpg"/><Relationship Id="rId7" Type="http://schemas.openxmlformats.org/officeDocument/2006/relationships/image" Target="../media/image29.jpg"/><Relationship Id="rId8" Type="http://schemas.openxmlformats.org/officeDocument/2006/relationships/image" Target="../media/image26.jpg"/></Relationships>
</file>

<file path=ppt/slides/_rels/slide78.xml.rels><?xml version="1.0" encoding="UTF-8" standalone="yes"?><Relationships xmlns="http://schemas.openxmlformats.org/package/2006/relationships"><Relationship Id="rId11" Type="http://schemas.openxmlformats.org/officeDocument/2006/relationships/image" Target="../media/image38.jpg"/><Relationship Id="rId10" Type="http://schemas.openxmlformats.org/officeDocument/2006/relationships/image" Target="../media/image40.jpg"/><Relationship Id="rId12" Type="http://schemas.openxmlformats.org/officeDocument/2006/relationships/image" Target="../media/image52.jpg"/><Relationship Id="rId1" Type="http://schemas.openxmlformats.org/officeDocument/2006/relationships/slideLayout" Target="../slideLayouts/slideLayout11.xml"/><Relationship Id="rId2" Type="http://schemas.openxmlformats.org/officeDocument/2006/relationships/notesSlide" Target="../notesSlides/notesSlide78.xml"/><Relationship Id="rId3" Type="http://schemas.openxmlformats.org/officeDocument/2006/relationships/image" Target="../media/image27.png"/><Relationship Id="rId4" Type="http://schemas.openxmlformats.org/officeDocument/2006/relationships/image" Target="../media/image34.jpg"/><Relationship Id="rId9" Type="http://schemas.openxmlformats.org/officeDocument/2006/relationships/image" Target="../media/image39.jpg"/><Relationship Id="rId5" Type="http://schemas.openxmlformats.org/officeDocument/2006/relationships/image" Target="../media/image35.jpg"/><Relationship Id="rId6" Type="http://schemas.openxmlformats.org/officeDocument/2006/relationships/image" Target="../media/image33.jpg"/><Relationship Id="rId7" Type="http://schemas.openxmlformats.org/officeDocument/2006/relationships/image" Target="../media/image37.jpg"/><Relationship Id="rId8" Type="http://schemas.openxmlformats.org/officeDocument/2006/relationships/image" Target="../media/image36.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9.xml"/><Relationship Id="rId3" Type="http://schemas.openxmlformats.org/officeDocument/2006/relationships/image" Target="../media/image4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nsportal.ru/nachalnaya-shkola/-tekhnologii-razvitiya-kriticheskogo"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0.xml"/><Relationship Id="rId3" Type="http://schemas.openxmlformats.org/officeDocument/2006/relationships/image" Target="../media/image4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81.xml"/><Relationship Id="rId3" Type="http://schemas.openxmlformats.org/officeDocument/2006/relationships/image" Target="../media/image4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3.xml"/><Relationship Id="rId3" Type="http://schemas.openxmlformats.org/officeDocument/2006/relationships/image" Target="../media/image43.png"/><Relationship Id="rId4" Type="http://schemas.openxmlformats.org/officeDocument/2006/relationships/image" Target="../media/image4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4.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4.png"/><Relationship Id="rId6" Type="http://schemas.openxmlformats.org/officeDocument/2006/relationships/image" Target="../media/image4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hyperlink" Target="http://www.jobs.ua/tests/golomshtok/go/"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51.pn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59" name="Shape 59"/>
        <p:cNvGrpSpPr/>
        <p:nvPr/>
      </p:nvGrpSpPr>
      <p:grpSpPr>
        <a:xfrm>
          <a:off x="0" y="0"/>
          <a:ext cx="0" cy="0"/>
          <a:chOff x="0" y="0"/>
          <a:chExt cx="0" cy="0"/>
        </a:xfrm>
      </p:grpSpPr>
      <p:sp>
        <p:nvSpPr>
          <p:cNvPr id="60" name="Shape 60"/>
          <p:cNvSpPr txBox="1"/>
          <p:nvPr>
            <p:ph type="ctrTitle"/>
          </p:nvPr>
        </p:nvSpPr>
        <p:spPr>
          <a:xfrm>
            <a:off x="311708" y="744575"/>
            <a:ext cx="8520599" cy="2052599"/>
          </a:xfrm>
          <a:prstGeom prst="rect">
            <a:avLst/>
          </a:prstGeom>
        </p:spPr>
        <p:txBody>
          <a:bodyPr anchorCtr="0" anchor="b" bIns="91425" lIns="91425" rIns="91425" tIns="91425">
            <a:noAutofit/>
          </a:bodyPr>
          <a:lstStyle/>
          <a:p>
            <a:pPr lvl="0" rtl="0">
              <a:spcBef>
                <a:spcPts val="0"/>
              </a:spcBef>
              <a:buNone/>
            </a:pPr>
            <a:r>
              <a:rPr lang="ru"/>
              <a:t>IV этап.</a:t>
            </a:r>
            <a:br>
              <a:rPr lang="ru"/>
            </a:br>
            <a:r>
              <a:rPr lang="ru"/>
              <a:t>Педагогический приём</a:t>
            </a:r>
          </a:p>
          <a:p>
            <a:pPr indent="0" lvl="0" marL="0" marR="0" rtl="0" algn="ctr">
              <a:lnSpc>
                <a:spcPct val="100000"/>
              </a:lnSpc>
              <a:spcBef>
                <a:spcPts val="0"/>
              </a:spcBef>
              <a:spcAft>
                <a:spcPts val="0"/>
              </a:spcAft>
              <a:buNone/>
            </a:pPr>
            <a:r>
              <a:rPr lang="ru" sz="2800">
                <a:solidFill>
                  <a:srgbClr val="000000"/>
                </a:solidFill>
              </a:rPr>
              <a:t>(21 декабря 2015 г. – 22 января 2016 г.)</a:t>
            </a:r>
          </a:p>
        </p:txBody>
      </p:sp>
      <p:sp>
        <p:nvSpPr>
          <p:cNvPr id="61" name="Shape 61"/>
          <p:cNvSpPr txBox="1"/>
          <p:nvPr>
            <p:ph idx="1" type="subTitle"/>
          </p:nvPr>
        </p:nvSpPr>
        <p:spPr>
          <a:xfrm>
            <a:off x="311700" y="3375525"/>
            <a:ext cx="8520599" cy="792600"/>
          </a:xfrm>
          <a:prstGeom prst="rect">
            <a:avLst/>
          </a:prstGeom>
        </p:spPr>
        <p:txBody>
          <a:bodyPr anchorCtr="0" anchor="t" bIns="91425" lIns="91425" rIns="91425" tIns="91425">
            <a:noAutofit/>
          </a:bodyPr>
          <a:lstStyle/>
          <a:p>
            <a:pPr lvl="0">
              <a:spcBef>
                <a:spcPts val="0"/>
              </a:spcBef>
              <a:buNone/>
            </a:pPr>
            <a:r>
              <a:rPr lang="ru"/>
              <a:t>Телекоммуникационный проект</a:t>
            </a:r>
            <a:br>
              <a:rPr lang="ru"/>
            </a:br>
            <a:r>
              <a:rPr lang="ru"/>
              <a:t>“С моим уроком шагаем в жизнь!”</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Порядок описания педагогического приёма</a:t>
            </a:r>
          </a:p>
        </p:txBody>
      </p:sp>
      <p:sp>
        <p:nvSpPr>
          <p:cNvPr id="67" name="Shape 67"/>
          <p:cNvSpPr txBox="1"/>
          <p:nvPr>
            <p:ph idx="2" type="body"/>
          </p:nvPr>
        </p:nvSpPr>
        <p:spPr>
          <a:xfrm>
            <a:off x="311700" y="1017725"/>
            <a:ext cx="8467499" cy="3285599"/>
          </a:xfrm>
          <a:prstGeom prst="rect">
            <a:avLst/>
          </a:prstGeom>
        </p:spPr>
        <p:txBody>
          <a:bodyPr anchorCtr="0" anchor="t" bIns="91425" lIns="91425" rIns="91425" tIns="91425">
            <a:noAutofit/>
          </a:bodyPr>
          <a:lstStyle/>
          <a:p>
            <a:pPr indent="-69850" lvl="0" marL="0" marR="0" rtl="0" algn="l">
              <a:lnSpc>
                <a:spcPct val="115000"/>
              </a:lnSpc>
              <a:spcBef>
                <a:spcPts val="0"/>
              </a:spcBef>
              <a:spcAft>
                <a:spcPts val="1600"/>
              </a:spcAft>
              <a:buClr>
                <a:srgbClr val="000000"/>
              </a:buClr>
              <a:buSzPct val="61111"/>
              <a:buNone/>
            </a:pPr>
            <a:r>
              <a:rPr lang="ru" sz="1800"/>
              <a:t>Ф.</a:t>
            </a:r>
            <a:r>
              <a:rPr b="1" lang="ru" sz="1800">
                <a:solidFill>
                  <a:srgbClr val="000000"/>
                </a:solidFill>
                <a:latin typeface="Times New Roman"/>
                <a:ea typeface="Times New Roman"/>
                <a:cs typeface="Times New Roman"/>
                <a:sym typeface="Times New Roman"/>
              </a:rPr>
              <a:t>И.О. педагога, представляющего приём.</a:t>
            </a:r>
          </a:p>
          <a:p>
            <a:pPr indent="-342900" lvl="0" marL="457200" rtl="0">
              <a:spcBef>
                <a:spcPts val="0"/>
              </a:spcBef>
              <a:spcAft>
                <a:spcPts val="0"/>
              </a:spcAft>
              <a:buClr>
                <a:schemeClr val="dk1"/>
              </a:buClr>
              <a:buSzPct val="100000"/>
              <a:buFont typeface="Times New Roman"/>
              <a:buAutoNum type="arabicPeriod"/>
            </a:pPr>
            <a:r>
              <a:rPr b="1" lang="ru" sz="1800">
                <a:solidFill>
                  <a:schemeClr val="dk1"/>
                </a:solidFill>
                <a:latin typeface="Times New Roman"/>
                <a:ea typeface="Times New Roman"/>
                <a:cs typeface="Times New Roman"/>
                <a:sym typeface="Times New Roman"/>
              </a:rPr>
              <a:t>Название приёма (если имеется, можете также назвать приём сами).</a:t>
            </a:r>
          </a:p>
          <a:p>
            <a:pPr indent="-342900" lvl="0" marL="457200" rtl="0">
              <a:spcBef>
                <a:spcPts val="0"/>
              </a:spcBef>
              <a:spcAft>
                <a:spcPts val="0"/>
              </a:spcAft>
              <a:buClr>
                <a:srgbClr val="000000"/>
              </a:buClr>
              <a:buSzPct val="100000"/>
              <a:buFont typeface="Times New Roman"/>
              <a:buAutoNum type="arabicPeriod"/>
            </a:pPr>
            <a:r>
              <a:rPr b="1" lang="ru" sz="1800">
                <a:solidFill>
                  <a:srgbClr val="000000"/>
                </a:solidFill>
                <a:latin typeface="Times New Roman"/>
                <a:ea typeface="Times New Roman"/>
                <a:cs typeface="Times New Roman"/>
                <a:sym typeface="Times New Roman"/>
              </a:rPr>
              <a:t>Источник (литература, интернет-ресурс или др.; также приём может быть придуман вами).</a:t>
            </a:r>
          </a:p>
          <a:p>
            <a:pPr indent="-342900" lvl="0" marL="457200" rtl="0">
              <a:spcBef>
                <a:spcPts val="0"/>
              </a:spcBef>
              <a:spcAft>
                <a:spcPts val="0"/>
              </a:spcAft>
              <a:buClr>
                <a:srgbClr val="000000"/>
              </a:buClr>
              <a:buSzPct val="100000"/>
              <a:buFont typeface="Times New Roman"/>
              <a:buAutoNum type="arabicPeriod"/>
            </a:pPr>
            <a:r>
              <a:rPr b="1" lang="ru" sz="1800">
                <a:solidFill>
                  <a:srgbClr val="000000"/>
                </a:solidFill>
                <a:latin typeface="Times New Roman"/>
                <a:ea typeface="Times New Roman"/>
                <a:cs typeface="Times New Roman"/>
                <a:sym typeface="Times New Roman"/>
              </a:rPr>
              <a:t>Цель использования приёма (для чего он предназначен?).</a:t>
            </a:r>
          </a:p>
          <a:p>
            <a:pPr indent="-342900" lvl="0" marL="457200" rtl="0">
              <a:spcBef>
                <a:spcPts val="0"/>
              </a:spcBef>
              <a:spcAft>
                <a:spcPts val="0"/>
              </a:spcAft>
              <a:buClr>
                <a:srgbClr val="000000"/>
              </a:buClr>
              <a:buSzPct val="100000"/>
              <a:buFont typeface="Times New Roman"/>
              <a:buAutoNum type="arabicPeriod"/>
            </a:pPr>
            <a:r>
              <a:rPr b="1" lang="ru" sz="1800">
                <a:solidFill>
                  <a:srgbClr val="000000"/>
                </a:solidFill>
                <a:latin typeface="Times New Roman"/>
                <a:ea typeface="Times New Roman"/>
                <a:cs typeface="Times New Roman"/>
                <a:sym typeface="Times New Roman"/>
              </a:rPr>
              <a:t>Конечный продукт (что получается в результате?).</a:t>
            </a:r>
          </a:p>
          <a:p>
            <a:pPr indent="-342900" lvl="0" marL="457200" rtl="0">
              <a:spcBef>
                <a:spcPts val="0"/>
              </a:spcBef>
              <a:spcAft>
                <a:spcPts val="0"/>
              </a:spcAft>
              <a:buClr>
                <a:srgbClr val="000000"/>
              </a:buClr>
              <a:buSzPct val="100000"/>
              <a:buFont typeface="Times New Roman"/>
              <a:buAutoNum type="arabicPeriod"/>
            </a:pPr>
            <a:r>
              <a:rPr b="1" lang="ru" sz="1800">
                <a:solidFill>
                  <a:srgbClr val="000000"/>
                </a:solidFill>
                <a:latin typeface="Times New Roman"/>
                <a:ea typeface="Times New Roman"/>
                <a:cs typeface="Times New Roman"/>
                <a:sym typeface="Times New Roman"/>
              </a:rPr>
              <a:t>Материалы и оборудование, необходимые для реализации данного приёма.</a:t>
            </a:r>
          </a:p>
          <a:p>
            <a:pPr indent="-342900" lvl="0" marL="457200" rtl="0">
              <a:spcBef>
                <a:spcPts val="0"/>
              </a:spcBef>
              <a:spcAft>
                <a:spcPts val="0"/>
              </a:spcAft>
              <a:buClr>
                <a:srgbClr val="000000"/>
              </a:buClr>
              <a:buSzPct val="100000"/>
              <a:buFont typeface="Times New Roman"/>
              <a:buAutoNum type="arabicPeriod"/>
            </a:pPr>
            <a:r>
              <a:rPr b="1" lang="ru" sz="1800">
                <a:solidFill>
                  <a:srgbClr val="000000"/>
                </a:solidFill>
                <a:latin typeface="Times New Roman"/>
                <a:ea typeface="Times New Roman"/>
                <a:cs typeface="Times New Roman"/>
                <a:sym typeface="Times New Roman"/>
              </a:rPr>
              <a:t>Методический комментарий (описание особенностей реализации, возможно, дополнений, усложнений и др.).</a:t>
            </a:r>
          </a:p>
          <a:p>
            <a:pPr indent="-342900" lvl="0" marL="457200" rtl="0">
              <a:spcBef>
                <a:spcPts val="0"/>
              </a:spcBef>
              <a:spcAft>
                <a:spcPts val="0"/>
              </a:spcAft>
              <a:buClr>
                <a:srgbClr val="000000"/>
              </a:buClr>
              <a:buSzPct val="100000"/>
              <a:buFont typeface="Times New Roman"/>
              <a:buAutoNum type="arabicPeriod"/>
            </a:pPr>
            <a:r>
              <a:rPr b="1" lang="ru" sz="1800">
                <a:solidFill>
                  <a:schemeClr val="dk1"/>
                </a:solidFill>
                <a:latin typeface="Times New Roman"/>
                <a:ea typeface="Times New Roman"/>
                <a:cs typeface="Times New Roman"/>
                <a:sym typeface="Times New Roman"/>
              </a:rPr>
              <a:t>Описание приёма (описание деятельности детей и, если необходимо, педагога).</a:t>
            </a:r>
          </a:p>
        </p:txBody>
      </p:sp>
      <p:sp>
        <p:nvSpPr>
          <p:cNvPr id="68" name="Shape 6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347350" y="186550"/>
            <a:ext cx="8520599" cy="572699"/>
          </a:xfrm>
          <a:prstGeom prst="rect">
            <a:avLst/>
          </a:prstGeom>
        </p:spPr>
        <p:txBody>
          <a:bodyPr anchorCtr="0" anchor="t" bIns="91425" lIns="91425" rIns="91425" tIns="91425">
            <a:noAutofit/>
          </a:bodyPr>
          <a:lstStyle/>
          <a:p>
            <a:pPr lvl="0" algn="ctr">
              <a:spcBef>
                <a:spcPts val="0"/>
              </a:spcBef>
              <a:buNone/>
            </a:pPr>
            <a:r>
              <a:rPr i="1" lang="ru"/>
              <a:t>Белогубец Валентина Борисовна</a:t>
            </a:r>
          </a:p>
        </p:txBody>
      </p:sp>
      <p:sp>
        <p:nvSpPr>
          <p:cNvPr id="131" name="Shape 131"/>
          <p:cNvSpPr txBox="1"/>
          <p:nvPr>
            <p:ph idx="1" type="body"/>
          </p:nvPr>
        </p:nvSpPr>
        <p:spPr>
          <a:xfrm>
            <a:off x="447775" y="1222350"/>
            <a:ext cx="8384400" cy="3834600"/>
          </a:xfrm>
          <a:prstGeom prst="rect">
            <a:avLst/>
          </a:prstGeom>
          <a:solidFill>
            <a:srgbClr val="D9EAD3"/>
          </a:solidFill>
        </p:spPr>
        <p:txBody>
          <a:bodyPr anchorCtr="0" anchor="t" bIns="91425" lIns="91425" rIns="91425" tIns="91425">
            <a:noAutofit/>
          </a:bodyPr>
          <a:lstStyle/>
          <a:p>
            <a:pPr lvl="0" rtl="0">
              <a:lnSpc>
                <a:spcPct val="100000"/>
              </a:lnSpc>
              <a:spcBef>
                <a:spcPts val="0"/>
              </a:spcBef>
              <a:buClr>
                <a:schemeClr val="dk1"/>
              </a:buClr>
              <a:buSzPct val="61111"/>
              <a:buFont typeface="Arial"/>
              <a:buNone/>
            </a:pPr>
            <a:r>
              <a:rPr i="1" lang="ru">
                <a:solidFill>
                  <a:schemeClr val="dk1"/>
                </a:solidFill>
                <a:latin typeface="Arial"/>
                <a:ea typeface="Arial"/>
                <a:cs typeface="Arial"/>
                <a:sym typeface="Arial"/>
              </a:rPr>
              <a:t>Название приёма</a:t>
            </a:r>
            <a:r>
              <a:rPr b="0" i="1" lang="ru">
                <a:solidFill>
                  <a:schemeClr val="dk1"/>
                </a:solidFill>
                <a:latin typeface="Arial"/>
                <a:ea typeface="Arial"/>
                <a:cs typeface="Arial"/>
                <a:sym typeface="Arial"/>
              </a:rPr>
              <a:t>: «Зигзаг»</a:t>
            </a:r>
            <a:r>
              <a:rPr b="0" lang="ru">
                <a:solidFill>
                  <a:schemeClr val="dk1"/>
                </a:solidFill>
                <a:latin typeface="Arial"/>
                <a:ea typeface="Arial"/>
                <a:cs typeface="Arial"/>
                <a:sym typeface="Arial"/>
              </a:rPr>
              <a:t>.</a:t>
            </a:r>
          </a:p>
          <a:p>
            <a:pPr lvl="0" rtl="0" algn="just">
              <a:lnSpc>
                <a:spcPct val="100000"/>
              </a:lnSpc>
              <a:spcBef>
                <a:spcPts val="0"/>
              </a:spcBef>
              <a:buClr>
                <a:schemeClr val="dk1"/>
              </a:buClr>
              <a:buSzPct val="78571"/>
              <a:buFont typeface="Arial"/>
              <a:buNone/>
            </a:pPr>
            <a:r>
              <a:rPr b="0" lang="ru" sz="1400">
                <a:solidFill>
                  <a:schemeClr val="dk1"/>
                </a:solidFill>
                <a:latin typeface="Arial"/>
                <a:ea typeface="Arial"/>
                <a:cs typeface="Arial"/>
                <a:sym typeface="Arial"/>
              </a:rPr>
              <a:t>Источник:</a:t>
            </a:r>
            <a:r>
              <a:rPr b="0" lang="ru" sz="1100">
                <a:solidFill>
                  <a:schemeClr val="dk1"/>
                </a:solidFill>
                <a:latin typeface="Arial"/>
                <a:ea typeface="Arial"/>
                <a:cs typeface="Arial"/>
                <a:sym typeface="Arial"/>
                <a:hlinkClick r:id="rId3"/>
              </a:rPr>
              <a:t> </a:t>
            </a:r>
            <a:r>
              <a:rPr b="0" lang="ru" sz="1100" u="sng">
                <a:solidFill>
                  <a:schemeClr val="hlink"/>
                </a:solidFill>
                <a:latin typeface="Arial"/>
                <a:ea typeface="Arial"/>
                <a:cs typeface="Arial"/>
                <a:sym typeface="Arial"/>
                <a:hlinkClick r:id="rId4"/>
              </a:rPr>
              <a:t>http://74214s002.edusite.ru/p66aa1.html</a:t>
            </a:r>
            <a:r>
              <a:rPr b="0" lang="ru" sz="1100">
                <a:solidFill>
                  <a:schemeClr val="dk1"/>
                </a:solidFill>
                <a:latin typeface="Arial"/>
                <a:ea typeface="Arial"/>
                <a:cs typeface="Arial"/>
                <a:sym typeface="Arial"/>
              </a:rPr>
              <a:t> (</a:t>
            </a:r>
            <a:r>
              <a:rPr b="0" lang="ru" sz="1400">
                <a:solidFill>
                  <a:schemeClr val="dk1"/>
                </a:solidFill>
                <a:latin typeface="Arial"/>
                <a:ea typeface="Arial"/>
                <a:cs typeface="Arial"/>
                <a:sym typeface="Arial"/>
              </a:rPr>
              <a:t>«</a:t>
            </a:r>
            <a:r>
              <a:rPr b="0" lang="ru" sz="1400">
                <a:solidFill>
                  <a:schemeClr val="dk1"/>
                </a:solidFill>
                <a:highlight>
                  <a:srgbClr val="D9EAD3"/>
                </a:highlight>
                <a:latin typeface="Arial"/>
                <a:ea typeface="Arial"/>
                <a:cs typeface="Arial"/>
                <a:sym typeface="Arial"/>
              </a:rPr>
              <a:t>Технология «Развитие критического мышления»).</a:t>
            </a:r>
          </a:p>
          <a:p>
            <a:pPr lvl="0" rtl="0" algn="just">
              <a:lnSpc>
                <a:spcPct val="100000"/>
              </a:lnSpc>
              <a:spcBef>
                <a:spcPts val="0"/>
              </a:spcBef>
              <a:buClr>
                <a:schemeClr val="dk1"/>
              </a:buClr>
              <a:buSzPct val="78571"/>
              <a:buFont typeface="Arial"/>
              <a:buNone/>
            </a:pPr>
            <a:r>
              <a:rPr lang="ru" sz="1400">
                <a:solidFill>
                  <a:schemeClr val="dk1"/>
                </a:solidFill>
                <a:highlight>
                  <a:srgbClr val="D9EAD3"/>
                </a:highlight>
                <a:latin typeface="Arial"/>
                <a:ea typeface="Arial"/>
                <a:cs typeface="Arial"/>
                <a:sym typeface="Arial"/>
              </a:rPr>
              <a:t>Цель использования приёма</a:t>
            </a:r>
            <a:r>
              <a:rPr b="0" lang="ru" sz="1400">
                <a:solidFill>
                  <a:schemeClr val="dk1"/>
                </a:solidFill>
                <a:highlight>
                  <a:srgbClr val="D9EAD3"/>
                </a:highlight>
                <a:latin typeface="Arial"/>
                <a:ea typeface="Arial"/>
                <a:cs typeface="Arial"/>
                <a:sym typeface="Arial"/>
              </a:rPr>
              <a:t>:  приём «Зигзаг» относится к  группе приёмов развития критического мышления и требует организации работы учащихся вместе: в парах или небольших группах над одной и той же проблемой, в процессе которой выдвигаются новые идеи. Эти идеи и мнения обсуждаются, дискутируются. Процесс обучения сообща в большей степени приближен к реальной действительности, чем традиционное обучение: чаще всего мы принимаем решения в процессе общения в небольших группах, временных творческих коллективах. Эти решения принимаются как на основе компромисса, так и на основе выбора наиболее ценного мнения, выдвинутого кем-либо из группы</a:t>
            </a:r>
            <a:r>
              <a:rPr b="0" lang="ru" sz="1400">
                <a:solidFill>
                  <a:schemeClr val="dk1"/>
                </a:solidFill>
                <a:highlight>
                  <a:srgbClr val="D9EAD3"/>
                </a:highlight>
              </a:rPr>
              <a:t>.</a:t>
            </a:r>
          </a:p>
          <a:p>
            <a:pPr lvl="0" rtl="0" algn="just">
              <a:lnSpc>
                <a:spcPct val="100000"/>
              </a:lnSpc>
              <a:spcBef>
                <a:spcPts val="0"/>
              </a:spcBef>
              <a:buClr>
                <a:schemeClr val="dk1"/>
              </a:buClr>
              <a:buSzPct val="78571"/>
              <a:buFont typeface="Arial"/>
              <a:buNone/>
            </a:pPr>
            <a:r>
              <a:rPr lang="ru" sz="1400">
                <a:solidFill>
                  <a:schemeClr val="dk1"/>
                </a:solidFill>
                <a:highlight>
                  <a:srgbClr val="D9EAD3"/>
                </a:highlight>
                <a:latin typeface="Arial"/>
                <a:ea typeface="Arial"/>
                <a:cs typeface="Arial"/>
                <a:sym typeface="Arial"/>
              </a:rPr>
              <a:t>Конечный продукт</a:t>
            </a:r>
            <a:r>
              <a:rPr b="0" lang="ru" sz="1400">
                <a:solidFill>
                  <a:schemeClr val="dk1"/>
                </a:solidFill>
                <a:highlight>
                  <a:srgbClr val="D9EAD3"/>
                </a:highlight>
                <a:latin typeface="Arial"/>
                <a:ea typeface="Arial"/>
                <a:cs typeface="Arial"/>
                <a:sym typeface="Arial"/>
              </a:rPr>
              <a:t>: общая презентационная схема рассказа по теме, итоговая презентация изученного материала.</a:t>
            </a:r>
          </a:p>
          <a:p>
            <a:pPr lvl="0" rtl="0" algn="just">
              <a:lnSpc>
                <a:spcPct val="100000"/>
              </a:lnSpc>
              <a:spcBef>
                <a:spcPts val="0"/>
              </a:spcBef>
              <a:buClr>
                <a:schemeClr val="dk1"/>
              </a:buClr>
              <a:buSzPct val="78571"/>
              <a:buFont typeface="Arial"/>
              <a:buNone/>
            </a:pPr>
            <a:r>
              <a:rPr lang="ru" sz="1400">
                <a:solidFill>
                  <a:schemeClr val="dk1"/>
                </a:solidFill>
                <a:latin typeface="Arial"/>
                <a:ea typeface="Arial"/>
                <a:cs typeface="Arial"/>
                <a:sym typeface="Arial"/>
              </a:rPr>
              <a:t>Материалы и оборудование</a:t>
            </a:r>
            <a:r>
              <a:rPr b="0" lang="ru" sz="1400">
                <a:solidFill>
                  <a:schemeClr val="dk1"/>
                </a:solidFill>
                <a:latin typeface="Arial"/>
                <a:ea typeface="Arial"/>
                <a:cs typeface="Arial"/>
                <a:sym typeface="Arial"/>
              </a:rPr>
              <a:t>: проектор, компьютер,  экран, учебник, тетрадь, листы А4, карандаши, ватманы.</a:t>
            </a:r>
          </a:p>
          <a:p>
            <a:pPr lvl="0" rtl="0" algn="just">
              <a:spcBef>
                <a:spcPts val="0"/>
              </a:spcBef>
              <a:buClr>
                <a:schemeClr val="dk1"/>
              </a:buClr>
              <a:buSzPct val="78571"/>
              <a:buFont typeface="Arial"/>
              <a:buNone/>
            </a:pPr>
            <a:r>
              <a:rPr lang="ru" sz="1400">
                <a:solidFill>
                  <a:schemeClr val="dk1"/>
                </a:solidFill>
                <a:latin typeface="Arial"/>
                <a:ea typeface="Arial"/>
                <a:cs typeface="Arial"/>
                <a:sym typeface="Arial"/>
              </a:rPr>
              <a:t>Методический комментарий</a:t>
            </a:r>
            <a:r>
              <a:rPr b="0" lang="ru" sz="1400">
                <a:solidFill>
                  <a:schemeClr val="dk1"/>
                </a:solidFill>
                <a:latin typeface="Arial"/>
                <a:ea typeface="Arial"/>
                <a:cs typeface="Arial"/>
                <a:sym typeface="Arial"/>
              </a:rPr>
              <a:t>: целью данного приема является изучение и систематизация большого по объему материала. Для этого предстоит сначала разбить текст на смысловые отрывки для взаимообучения. Количество отрывков должно совпадать с количеством членов групп. Например, если текст разбит на 5 смысловых отрывков, то в группах (назовем их условно рабочими) - 5 человек.</a:t>
            </a:r>
          </a:p>
          <a:p>
            <a:pPr lvl="0">
              <a:spcBef>
                <a:spcPts val="0"/>
              </a:spcBef>
              <a:buNone/>
            </a:pPr>
            <a:r>
              <a:t/>
            </a:r>
            <a:endParaRPr/>
          </a:p>
        </p:txBody>
      </p:sp>
      <p:sp>
        <p:nvSpPr>
          <p:cNvPr id="132" name="Shape 1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2" name="Shape 802"/>
        <p:cNvGrpSpPr/>
        <p:nvPr/>
      </p:nvGrpSpPr>
      <p:grpSpPr>
        <a:xfrm>
          <a:off x="0" y="0"/>
          <a:ext cx="0" cy="0"/>
          <a:chOff x="0" y="0"/>
          <a:chExt cx="0" cy="0"/>
        </a:xfrm>
      </p:grpSpPr>
      <p:sp>
        <p:nvSpPr>
          <p:cNvPr id="803" name="Shape 80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Ренье Валерий Иванович</a:t>
            </a:r>
          </a:p>
        </p:txBody>
      </p:sp>
      <p:sp>
        <p:nvSpPr>
          <p:cNvPr id="804" name="Shape 804"/>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ru" sz="1100">
                <a:solidFill>
                  <a:schemeClr val="dk1"/>
                </a:solidFill>
                <a:latin typeface="Arial"/>
                <a:ea typeface="Arial"/>
                <a:cs typeface="Arial"/>
                <a:sym typeface="Arial"/>
              </a:rPr>
              <a:t>Название приёма: Домино</a:t>
            </a:r>
          </a:p>
          <a:p>
            <a:pPr lvl="0" rtl="0">
              <a:spcBef>
                <a:spcPts val="0"/>
              </a:spcBef>
              <a:buClr>
                <a:schemeClr val="dk1"/>
              </a:buClr>
              <a:buSzPct val="100000"/>
              <a:buFont typeface="Arial"/>
              <a:buNone/>
            </a:pPr>
            <a:r>
              <a:rPr b="1" lang="ru" sz="1100">
                <a:solidFill>
                  <a:schemeClr val="dk1"/>
                </a:solidFill>
                <a:latin typeface="Arial"/>
                <a:ea typeface="Arial"/>
                <a:cs typeface="Arial"/>
                <a:sym typeface="Arial"/>
              </a:rPr>
              <a:t>Источник:</a:t>
            </a:r>
            <a:r>
              <a:rPr lang="ru" sz="1100">
                <a:solidFill>
                  <a:schemeClr val="dk1"/>
                </a:solidFill>
                <a:latin typeface="Arial"/>
                <a:ea typeface="Arial"/>
                <a:cs typeface="Arial"/>
                <a:sym typeface="Arial"/>
              </a:rPr>
              <a:t> http://www.bestreferat.ru/referat-405708.html</a:t>
            </a:r>
          </a:p>
          <a:p>
            <a:pPr lvl="0" rtl="0">
              <a:spcBef>
                <a:spcPts val="0"/>
              </a:spcBef>
              <a:buClr>
                <a:schemeClr val="dk1"/>
              </a:buClr>
              <a:buSzPct val="100000"/>
              <a:buFont typeface="Arial"/>
              <a:buNone/>
            </a:pPr>
            <a:r>
              <a:rPr b="1" lang="ru" sz="1100">
                <a:solidFill>
                  <a:schemeClr val="dk1"/>
                </a:solidFill>
                <a:latin typeface="Arial"/>
                <a:ea typeface="Arial"/>
                <a:cs typeface="Arial"/>
                <a:sym typeface="Arial"/>
              </a:rPr>
              <a:t>Цель использования приёма:</a:t>
            </a:r>
            <a:r>
              <a:rPr lang="ru" sz="1100">
                <a:solidFill>
                  <a:schemeClr val="dk1"/>
                </a:solidFill>
                <a:latin typeface="Arial"/>
                <a:ea typeface="Arial"/>
                <a:cs typeface="Arial"/>
                <a:sym typeface="Arial"/>
              </a:rPr>
              <a:t> способствует развитию у учащихся аналитических умений и навыков;</a:t>
            </a:r>
          </a:p>
          <a:p>
            <a:pPr lvl="0" rtl="0">
              <a:spcBef>
                <a:spcPts val="0"/>
              </a:spcBef>
              <a:buClr>
                <a:schemeClr val="dk1"/>
              </a:buClr>
              <a:buSzPct val="100000"/>
              <a:buFont typeface="Arial"/>
              <a:buNone/>
            </a:pPr>
            <a:r>
              <a:rPr b="1" lang="ru" sz="1100">
                <a:solidFill>
                  <a:schemeClr val="dk1"/>
                </a:solidFill>
                <a:latin typeface="Arial"/>
                <a:ea typeface="Arial"/>
                <a:cs typeface="Arial"/>
                <a:sym typeface="Arial"/>
              </a:rPr>
              <a:t>Конечный продукт:</a:t>
            </a:r>
            <a:r>
              <a:rPr lang="ru" sz="1100">
                <a:solidFill>
                  <a:schemeClr val="dk1"/>
                </a:solidFill>
                <a:latin typeface="Arial"/>
                <a:ea typeface="Arial"/>
                <a:cs typeface="Arial"/>
                <a:sym typeface="Arial"/>
              </a:rPr>
              <a:t> решение ситуативной задачи-выбор профессии</a:t>
            </a:r>
          </a:p>
          <a:p>
            <a:pPr lvl="0" rtl="0">
              <a:spcBef>
                <a:spcPts val="0"/>
              </a:spcBef>
              <a:buClr>
                <a:schemeClr val="dk1"/>
              </a:buClr>
              <a:buSzPct val="100000"/>
              <a:buFont typeface="Arial"/>
              <a:buNone/>
            </a:pPr>
            <a:r>
              <a:rPr b="1" lang="ru" sz="1100">
                <a:solidFill>
                  <a:schemeClr val="dk1"/>
                </a:solidFill>
                <a:latin typeface="Arial"/>
                <a:ea typeface="Arial"/>
                <a:cs typeface="Arial"/>
                <a:sym typeface="Arial"/>
              </a:rPr>
              <a:t>Материалы и оборудование</a:t>
            </a:r>
            <a:r>
              <a:rPr lang="ru" sz="1100">
                <a:solidFill>
                  <a:schemeClr val="dk1"/>
                </a:solidFill>
                <a:latin typeface="Arial"/>
                <a:ea typeface="Arial"/>
                <a:cs typeface="Arial"/>
                <a:sym typeface="Arial"/>
              </a:rPr>
              <a:t>, необходимые для реализации данного приёма: карточки в виде домино</a:t>
            </a:r>
          </a:p>
          <a:p>
            <a:pPr lvl="0" rtl="0">
              <a:spcBef>
                <a:spcPts val="0"/>
              </a:spcBef>
              <a:buClr>
                <a:schemeClr val="dk1"/>
              </a:buClr>
              <a:buSzPct val="100000"/>
              <a:buFont typeface="Arial"/>
              <a:buNone/>
            </a:pPr>
            <a:r>
              <a:rPr b="1" lang="ru" sz="1100">
                <a:solidFill>
                  <a:schemeClr val="dk1"/>
                </a:solidFill>
                <a:latin typeface="Arial"/>
                <a:ea typeface="Arial"/>
                <a:cs typeface="Arial"/>
                <a:sym typeface="Arial"/>
              </a:rPr>
              <a:t>Методический комментарий</a:t>
            </a:r>
            <a:r>
              <a:rPr lang="ru" sz="1100">
                <a:solidFill>
                  <a:schemeClr val="dk1"/>
                </a:solidFill>
                <a:latin typeface="Arial"/>
                <a:ea typeface="Arial"/>
                <a:cs typeface="Arial"/>
                <a:sym typeface="Arial"/>
              </a:rPr>
              <a:t>: Учитель готовит карточки в виде домино. С одной стороны карточки помещается картинка, с другой стороны – выражение. Задача учащихся -выстроить правильную последовательность карточек. Данный прием может быть использован как в парном, групповом, так и в индивидуальном режиме работы. Изображение на карточке можно предварительно обсудить, опираясь на индивидуальные особенности и потребности детей, согласуя с изучаемой темой</a:t>
            </a:r>
          </a:p>
          <a:p>
            <a:pPr lvl="0" rtl="0">
              <a:spcBef>
                <a:spcPts val="0"/>
              </a:spcBef>
              <a:buClr>
                <a:schemeClr val="dk1"/>
              </a:buClr>
              <a:buSzPct val="100000"/>
              <a:buFont typeface="Arial"/>
              <a:buNone/>
            </a:pPr>
            <a:r>
              <a:rPr b="1" lang="ru" sz="1100">
                <a:solidFill>
                  <a:schemeClr val="dk1"/>
                </a:solidFill>
                <a:latin typeface="Arial"/>
                <a:ea typeface="Arial"/>
                <a:cs typeface="Arial"/>
                <a:sym typeface="Arial"/>
              </a:rPr>
              <a:t>Описание приёма</a:t>
            </a:r>
            <a:r>
              <a:rPr lang="ru" sz="1100">
                <a:solidFill>
                  <a:schemeClr val="dk1"/>
                </a:solidFill>
                <a:latin typeface="Arial"/>
                <a:ea typeface="Arial"/>
                <a:cs typeface="Arial"/>
                <a:sym typeface="Arial"/>
              </a:rPr>
              <a:t>: Каждый игрок получает на руки 3-4 карточки.</a:t>
            </a:r>
          </a:p>
          <a:p>
            <a:pPr lvl="0" rtl="0">
              <a:spcBef>
                <a:spcPts val="0"/>
              </a:spcBef>
              <a:buClr>
                <a:schemeClr val="dk1"/>
              </a:buClr>
              <a:buSzPct val="100000"/>
              <a:buFont typeface="Arial"/>
              <a:buNone/>
            </a:pPr>
            <a:r>
              <a:rPr lang="ru" sz="1100">
                <a:solidFill>
                  <a:schemeClr val="dk1"/>
                </a:solidFill>
                <a:latin typeface="Arial"/>
                <a:ea typeface="Arial"/>
                <a:cs typeface="Arial"/>
                <a:sym typeface="Arial"/>
              </a:rPr>
              <a:t> Остальные карточки складываются в стопку на край стола вниз изображением.</a:t>
            </a:r>
          </a:p>
          <a:p>
            <a:pPr lvl="0" rtl="0">
              <a:spcBef>
                <a:spcPts val="0"/>
              </a:spcBef>
              <a:buClr>
                <a:schemeClr val="dk1"/>
              </a:buClr>
              <a:buSzPct val="100000"/>
              <a:buFont typeface="Arial"/>
              <a:buNone/>
            </a:pPr>
            <a:r>
              <a:rPr lang="ru" sz="1100">
                <a:solidFill>
                  <a:schemeClr val="dk1"/>
                </a:solidFill>
                <a:latin typeface="Arial"/>
                <a:ea typeface="Arial"/>
                <a:cs typeface="Arial"/>
                <a:sym typeface="Arial"/>
              </a:rPr>
              <a:t> Первый ходящий определяется с помощью считалки или другим удобным способом.</a:t>
            </a:r>
          </a:p>
          <a:p>
            <a:pPr lvl="0" rtl="0">
              <a:spcBef>
                <a:spcPts val="0"/>
              </a:spcBef>
              <a:buClr>
                <a:schemeClr val="dk1"/>
              </a:buClr>
              <a:buSzPct val="100000"/>
              <a:buFont typeface="Arial"/>
              <a:buNone/>
            </a:pPr>
            <a:r>
              <a:rPr lang="ru" sz="1100">
                <a:solidFill>
                  <a:schemeClr val="dk1"/>
                </a:solidFill>
                <a:latin typeface="Arial"/>
                <a:ea typeface="Arial"/>
                <a:cs typeface="Arial"/>
                <a:sym typeface="Arial"/>
              </a:rPr>
              <a:t> Задача играющих – найти на своей карточке пару любому крайнему изображению на карточке, выложенной водящим или лежащих на игровом поле, в другом цвете.</a:t>
            </a:r>
          </a:p>
          <a:p>
            <a:pPr lvl="0" rtl="0">
              <a:spcBef>
                <a:spcPts val="0"/>
              </a:spcBef>
              <a:buClr>
                <a:schemeClr val="dk1"/>
              </a:buClr>
              <a:buSzPct val="100000"/>
              <a:buFont typeface="Arial"/>
              <a:buNone/>
            </a:pPr>
            <a:r>
              <a:rPr lang="ru" sz="1100">
                <a:solidFill>
                  <a:schemeClr val="dk1"/>
                </a:solidFill>
                <a:latin typeface="Arial"/>
                <a:ea typeface="Arial"/>
                <a:cs typeface="Arial"/>
                <a:sym typeface="Arial"/>
              </a:rPr>
              <a:t> Дети ходят по очереди - по кругу по часовой стрелке.</a:t>
            </a:r>
          </a:p>
          <a:p>
            <a:pPr lvl="0" rtl="0">
              <a:spcBef>
                <a:spcPts val="0"/>
              </a:spcBef>
              <a:buClr>
                <a:schemeClr val="dk1"/>
              </a:buClr>
              <a:buSzPct val="100000"/>
              <a:buFont typeface="Arial"/>
              <a:buNone/>
            </a:pPr>
            <a:r>
              <a:rPr lang="ru" sz="1100">
                <a:solidFill>
                  <a:schemeClr val="dk1"/>
                </a:solidFill>
                <a:latin typeface="Arial"/>
                <a:ea typeface="Arial"/>
                <a:cs typeface="Arial"/>
                <a:sym typeface="Arial"/>
              </a:rPr>
              <a:t> По мере расходования карточек на руках, добираются лежащие в стопке.</a:t>
            </a:r>
          </a:p>
          <a:p>
            <a:pPr lvl="0">
              <a:spcBef>
                <a:spcPts val="0"/>
              </a:spcBef>
              <a:buNone/>
            </a:pPr>
            <a:r>
              <a:t/>
            </a:r>
            <a:endParaRPr sz="1100">
              <a:solidFill>
                <a:srgbClr val="333333"/>
              </a:solidFill>
              <a:highlight>
                <a:srgbClr val="EEE8DD"/>
              </a:highlight>
              <a:latin typeface="Georgia"/>
              <a:ea typeface="Georgia"/>
              <a:cs typeface="Georgia"/>
              <a:sym typeface="Georgia"/>
            </a:endParaRPr>
          </a:p>
        </p:txBody>
      </p:sp>
      <p:sp>
        <p:nvSpPr>
          <p:cNvPr id="805" name="Shape 80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9" name="Shape 809"/>
        <p:cNvGrpSpPr/>
        <p:nvPr/>
      </p:nvGrpSpPr>
      <p:grpSpPr>
        <a:xfrm>
          <a:off x="0" y="0"/>
          <a:ext cx="0" cy="0"/>
          <a:chOff x="0" y="0"/>
          <a:chExt cx="0" cy="0"/>
        </a:xfrm>
      </p:grpSpPr>
      <p:sp>
        <p:nvSpPr>
          <p:cNvPr id="810" name="Shape 81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Ренье Татьяна Михайловна</a:t>
            </a:r>
          </a:p>
        </p:txBody>
      </p:sp>
      <p:sp>
        <p:nvSpPr>
          <p:cNvPr id="811" name="Shape 811"/>
          <p:cNvSpPr txBox="1"/>
          <p:nvPr>
            <p:ph idx="1" type="body"/>
          </p:nvPr>
        </p:nvSpPr>
        <p:spPr>
          <a:xfrm>
            <a:off x="311700" y="1344950"/>
            <a:ext cx="8520599" cy="3416400"/>
          </a:xfrm>
          <a:prstGeom prst="rect">
            <a:avLst/>
          </a:prstGeom>
        </p:spPr>
        <p:txBody>
          <a:bodyPr anchorCtr="0" anchor="t" bIns="91425" lIns="91425" rIns="91425" tIns="91425">
            <a:noAutofit/>
          </a:bodyPr>
          <a:lstStyle/>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Название приёма: аукцион профессий</a:t>
            </a:r>
          </a:p>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Источник:</a:t>
            </a:r>
            <a:r>
              <a:rPr lang="ru" sz="1100">
                <a:solidFill>
                  <a:schemeClr val="dk1"/>
                </a:solidFill>
                <a:latin typeface="Arial"/>
                <a:ea typeface="Arial"/>
                <a:cs typeface="Arial"/>
                <a:sym typeface="Arial"/>
              </a:rPr>
              <a:t> http://festival.1september.ru/articles/525158/</a:t>
            </a:r>
          </a:p>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Цель</a:t>
            </a:r>
            <a:r>
              <a:rPr lang="ru" sz="1100">
                <a:solidFill>
                  <a:schemeClr val="dk1"/>
                </a:solidFill>
                <a:latin typeface="Arial"/>
                <a:ea typeface="Arial"/>
                <a:cs typeface="Arial"/>
                <a:sym typeface="Arial"/>
              </a:rPr>
              <a:t> использования приёма:</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1.</a:t>
            </a:r>
            <a:r>
              <a:rPr lang="ru" sz="700">
                <a:solidFill>
                  <a:schemeClr val="dk1"/>
                </a:solidFill>
                <a:latin typeface="Arial"/>
                <a:ea typeface="Arial"/>
                <a:cs typeface="Arial"/>
                <a:sym typeface="Arial"/>
              </a:rPr>
              <a:t>       </a:t>
            </a:r>
            <a:r>
              <a:rPr lang="ru" sz="1100">
                <a:solidFill>
                  <a:schemeClr val="dk1"/>
                </a:solidFill>
                <a:latin typeface="Arial"/>
                <a:ea typeface="Arial"/>
                <a:cs typeface="Arial"/>
                <a:sym typeface="Arial"/>
              </a:rPr>
              <a:t>В занимательной форме проверить умение учащихся анализировать профессии;</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2.</a:t>
            </a:r>
            <a:r>
              <a:rPr lang="ru" sz="700">
                <a:solidFill>
                  <a:schemeClr val="dk1"/>
                </a:solidFill>
                <a:latin typeface="Arial"/>
                <a:ea typeface="Arial"/>
                <a:cs typeface="Arial"/>
                <a:sym typeface="Arial"/>
              </a:rPr>
              <a:t>       </a:t>
            </a:r>
            <a:r>
              <a:rPr lang="ru" sz="1100">
                <a:solidFill>
                  <a:schemeClr val="dk1"/>
                </a:solidFill>
                <a:latin typeface="Arial"/>
                <a:ea typeface="Arial"/>
                <a:cs typeface="Arial"/>
                <a:sym typeface="Arial"/>
              </a:rPr>
              <a:t>Развивать речь учащихся, мышление, интерес к профессиям, умение анализировать и сопоставлять;</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3.</a:t>
            </a:r>
            <a:r>
              <a:rPr lang="ru" sz="700">
                <a:solidFill>
                  <a:schemeClr val="dk1"/>
                </a:solidFill>
                <a:latin typeface="Arial"/>
                <a:ea typeface="Arial"/>
                <a:cs typeface="Arial"/>
                <a:sym typeface="Arial"/>
              </a:rPr>
              <a:t>       </a:t>
            </a:r>
            <a:r>
              <a:rPr lang="ru" sz="1100">
                <a:solidFill>
                  <a:schemeClr val="dk1"/>
                </a:solidFill>
                <a:latin typeface="Arial"/>
                <a:ea typeface="Arial"/>
                <a:cs typeface="Arial"/>
                <a:sym typeface="Arial"/>
              </a:rPr>
              <a:t>Воспитывать уважительное отношение к профессиям, потребность в труде.</a:t>
            </a:r>
          </a:p>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Конечный продукт: </a:t>
            </a:r>
            <a:r>
              <a:rPr lang="ru" sz="1100">
                <a:solidFill>
                  <a:schemeClr val="dk1"/>
                </a:solidFill>
                <a:latin typeface="Arial"/>
                <a:ea typeface="Arial"/>
                <a:cs typeface="Arial"/>
                <a:sym typeface="Arial"/>
              </a:rPr>
              <a:t>анкета, при помощи которой можно определить совпадают ли интересы с выбранной профессией.</a:t>
            </a:r>
          </a:p>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Материалы и оборудование</a:t>
            </a:r>
            <a:r>
              <a:rPr lang="ru" sz="1100">
                <a:solidFill>
                  <a:schemeClr val="dk1"/>
                </a:solidFill>
                <a:latin typeface="Arial"/>
                <a:ea typeface="Arial"/>
                <a:cs typeface="Arial"/>
                <a:sym typeface="Arial"/>
              </a:rPr>
              <a:t>, необходимые для реализации данного приёма: Карточки с названиями профессий, картинки с профессиями, волчок, опросник МОПС, карточки с классификацией профессий по предмету труда, видеопрофессиограмма, профессиограммы.</a:t>
            </a:r>
          </a:p>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Методический комментарий:</a:t>
            </a:r>
            <a:r>
              <a:rPr lang="ru" sz="1100">
                <a:solidFill>
                  <a:schemeClr val="dk1"/>
                </a:solidFill>
                <a:latin typeface="Arial"/>
                <a:ea typeface="Arial"/>
                <a:cs typeface="Arial"/>
                <a:sym typeface="Arial"/>
              </a:rPr>
              <a:t> необходимо провести предварительную работу, для этого учащиеся проводят опрос среди учащихся, какую профессию они предпочтут после окончания школы и сделать анализ профессии родителей.</a:t>
            </a:r>
          </a:p>
          <a:p>
            <a:pPr indent="-298450" lvl="0" marL="457200" rtl="0">
              <a:lnSpc>
                <a:spcPct val="159999"/>
              </a:lnSpc>
              <a:spcBef>
                <a:spcPts val="0"/>
              </a:spcBef>
              <a:buClr>
                <a:srgbClr val="333333"/>
              </a:buClr>
              <a:buSzPct val="100000"/>
              <a:buFont typeface="Georgia"/>
            </a:pPr>
            <a:r>
              <a:t/>
            </a:r>
            <a:endParaRPr sz="1100">
              <a:solidFill>
                <a:srgbClr val="333333"/>
              </a:solidFill>
              <a:highlight>
                <a:srgbClr val="EEE8DD"/>
              </a:highlight>
              <a:latin typeface="Georgia"/>
              <a:ea typeface="Georgia"/>
              <a:cs typeface="Georgia"/>
              <a:sym typeface="Georgia"/>
            </a:endParaRPr>
          </a:p>
          <a:p>
            <a:pPr lvl="0">
              <a:spcBef>
                <a:spcPts val="0"/>
              </a:spcBef>
              <a:buNone/>
            </a:pPr>
            <a:r>
              <a:t/>
            </a:r>
            <a:endParaRPr/>
          </a:p>
        </p:txBody>
      </p:sp>
      <p:sp>
        <p:nvSpPr>
          <p:cNvPr id="812" name="Shape 8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6" name="Shape 816"/>
        <p:cNvGrpSpPr/>
        <p:nvPr/>
      </p:nvGrpSpPr>
      <p:grpSpPr>
        <a:xfrm>
          <a:off x="0" y="0"/>
          <a:ext cx="0" cy="0"/>
          <a:chOff x="0" y="0"/>
          <a:chExt cx="0" cy="0"/>
        </a:xfrm>
      </p:grpSpPr>
      <p:sp>
        <p:nvSpPr>
          <p:cNvPr id="817" name="Shape 81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818" name="Shape 818"/>
          <p:cNvSpPr txBox="1"/>
          <p:nvPr>
            <p:ph idx="1" type="body"/>
          </p:nvPr>
        </p:nvSpPr>
        <p:spPr>
          <a:xfrm>
            <a:off x="311700" y="239750"/>
            <a:ext cx="8520599" cy="4762199"/>
          </a:xfrm>
          <a:prstGeom prst="rect">
            <a:avLst/>
          </a:prstGeom>
        </p:spPr>
        <p:txBody>
          <a:bodyPr anchorCtr="0" anchor="t" bIns="91425" lIns="91425" rIns="91425" tIns="91425">
            <a:noAutofit/>
          </a:bodyPr>
          <a:lstStyle/>
          <a:p>
            <a:pPr lvl="0" rtl="0">
              <a:spcBef>
                <a:spcPts val="0"/>
              </a:spcBef>
              <a:buNone/>
            </a:pPr>
            <a:r>
              <a:t/>
            </a:r>
            <a:endParaRPr b="1" sz="1100">
              <a:solidFill>
                <a:schemeClr val="dk1"/>
              </a:solidFill>
              <a:latin typeface="Arial"/>
              <a:ea typeface="Arial"/>
              <a:cs typeface="Arial"/>
              <a:sym typeface="Arial"/>
            </a:endParaRPr>
          </a:p>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Описание приёма:</a:t>
            </a:r>
            <a:r>
              <a:rPr lang="ru" sz="1100">
                <a:solidFill>
                  <a:schemeClr val="dk1"/>
                </a:solidFill>
                <a:latin typeface="Arial"/>
                <a:ea typeface="Arial"/>
                <a:cs typeface="Arial"/>
                <a:sym typeface="Arial"/>
              </a:rPr>
              <a:t> На аукционе будут продаваться профессии. Какие? Вы определите с помощью волчка. «Торги» ( на торги выставляются профессии, выбранные ребятами при индивидуальном опросе)</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 Итак, начинаем торги.</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Первый лот ………</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Какие качества личности нужны для этой профессии?</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Второй лот……………….</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Как вы думаете, каким учебным предметам нужно уделить больше внимания?</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Третий лот…………..</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Третий лот…………..</a:t>
            </a:r>
          </a:p>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Показ видеопрофессиограммы</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(Профессия «Менеджер» беседа по увиденному) (приложение 3)</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Специальный лот – сюрприз:</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 Что это за профессия?</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 Я кратко расскажу о трудовом дне человека этой профессии.</a:t>
            </a:r>
          </a:p>
          <a:p>
            <a:pPr indent="-292100" lvl="0" marL="457200" rtl="0">
              <a:spcBef>
                <a:spcPts val="0"/>
              </a:spcBef>
              <a:buClr>
                <a:srgbClr val="333333"/>
              </a:buClr>
              <a:buSzPct val="90909"/>
              <a:buFont typeface="Georgia"/>
            </a:pPr>
            <a:r>
              <a:rPr b="1" lang="ru" sz="1100">
                <a:solidFill>
                  <a:schemeClr val="dk1"/>
                </a:solidFill>
                <a:latin typeface="Arial"/>
                <a:ea typeface="Arial"/>
                <a:cs typeface="Arial"/>
                <a:sym typeface="Arial"/>
              </a:rPr>
              <a:t>Опросник МОПС</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 У каждого на столе лежат: анкета и бланк ответов. Отвечая на вопросы анкеты, вы ставите «+» - да или «-« - нет в каждом квадратике бланка.</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 Этим вы убедитесь действительно ли Ваши интересы совпадают с выбранной профессией.</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 Теперь посчитаем в каждом столбце «+». Где их больше, тому типу профессий Вы отдаёте предпочтение (1-й столбец – Ч-Т, 2-й – Ч-Ч, 3-й – Ч-П, 4-й – Ч-З, 5-й – Ч-Х.о)</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 У кого совпали интересы и выборы? У кого не совпали?</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Работа с карточкам с классификацией профессий по предмету труда.</a:t>
            </a:r>
          </a:p>
          <a:p>
            <a:pPr indent="-292100" lvl="0" marL="457200" rtl="0">
              <a:spcBef>
                <a:spcPts val="0"/>
              </a:spcBef>
              <a:buClr>
                <a:srgbClr val="333333"/>
              </a:buClr>
              <a:buSzPct val="90909"/>
              <a:buFont typeface="Georgia"/>
            </a:pPr>
            <a:r>
              <a:rPr lang="ru" sz="1100">
                <a:solidFill>
                  <a:schemeClr val="dk1"/>
                </a:solidFill>
                <a:latin typeface="Arial"/>
                <a:ea typeface="Arial"/>
                <a:cs typeface="Arial"/>
                <a:sym typeface="Arial"/>
              </a:rPr>
              <a:t>- Посмотрите, какие профессии Вы ещё можете приобрести по данному типу.</a:t>
            </a:r>
          </a:p>
          <a:p>
            <a:pPr lvl="0" rtl="0">
              <a:lnSpc>
                <a:spcPct val="159999"/>
              </a:lnSpc>
              <a:spcBef>
                <a:spcPts val="0"/>
              </a:spcBef>
              <a:buNone/>
            </a:pPr>
            <a:r>
              <a:t/>
            </a:r>
            <a:endParaRPr sz="1100">
              <a:solidFill>
                <a:srgbClr val="333333"/>
              </a:solidFill>
              <a:highlight>
                <a:srgbClr val="EEE8DD"/>
              </a:highlight>
              <a:latin typeface="Georgia"/>
              <a:ea typeface="Georgia"/>
              <a:cs typeface="Georgia"/>
              <a:sym typeface="Georgia"/>
            </a:endParaRPr>
          </a:p>
          <a:p>
            <a:pPr lvl="0">
              <a:spcBef>
                <a:spcPts val="0"/>
              </a:spcBef>
              <a:buNone/>
            </a:pPr>
            <a:r>
              <a:t/>
            </a:r>
            <a:endParaRPr/>
          </a:p>
        </p:txBody>
      </p:sp>
      <p:sp>
        <p:nvSpPr>
          <p:cNvPr id="819" name="Shape 8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5A6BD"/>
        </a:solidFill>
      </p:bgPr>
    </p:bg>
    <p:spTree>
      <p:nvGrpSpPr>
        <p:cNvPr id="823" name="Shape 823"/>
        <p:cNvGrpSpPr/>
        <p:nvPr/>
      </p:nvGrpSpPr>
      <p:grpSpPr>
        <a:xfrm>
          <a:off x="0" y="0"/>
          <a:ext cx="0" cy="0"/>
          <a:chOff x="0" y="0"/>
          <a:chExt cx="0" cy="0"/>
        </a:xfrm>
      </p:grpSpPr>
      <p:sp>
        <p:nvSpPr>
          <p:cNvPr id="824" name="Shape 824"/>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ru"/>
              <a:t>Русакова Надежда Алексеевна</a:t>
            </a:r>
          </a:p>
        </p:txBody>
      </p:sp>
      <p:sp>
        <p:nvSpPr>
          <p:cNvPr id="825" name="Shape 825"/>
          <p:cNvSpPr txBox="1"/>
          <p:nvPr>
            <p:ph idx="1" type="body"/>
          </p:nvPr>
        </p:nvSpPr>
        <p:spPr>
          <a:xfrm>
            <a:off x="311700" y="1344950"/>
            <a:ext cx="8520599" cy="3416400"/>
          </a:xfrm>
          <a:prstGeom prst="rect">
            <a:avLst/>
          </a:prstGeom>
          <a:ln cap="flat" cmpd="sng" w="9525">
            <a:solidFill>
              <a:srgbClr val="D5A6BD"/>
            </a:solidFill>
            <a:prstDash val="solid"/>
            <a:round/>
            <a:headEnd len="med" w="med" type="none"/>
            <a:tailEnd len="med" w="med" type="none"/>
          </a:ln>
        </p:spPr>
        <p:txBody>
          <a:bodyPr anchorCtr="0" anchor="t" bIns="91425" lIns="91425" rIns="91425" tIns="91425">
            <a:noAutofit/>
          </a:bodyPr>
          <a:lstStyle/>
          <a:p>
            <a:pPr lvl="0" rtl="0" algn="ctr">
              <a:lnSpc>
                <a:spcPct val="100000"/>
              </a:lnSpc>
              <a:spcBef>
                <a:spcPts val="0"/>
              </a:spcBef>
              <a:buClr>
                <a:schemeClr val="dk1"/>
              </a:buClr>
              <a:buSzPct val="61111"/>
              <a:buFont typeface="Arial"/>
              <a:buNone/>
            </a:pPr>
            <a:r>
              <a:rPr lang="ru">
                <a:highlight>
                  <a:srgbClr val="D5A6BD"/>
                </a:highlight>
              </a:rPr>
              <a:t>Квест-игры по профориентации </a:t>
            </a:r>
          </a:p>
          <a:p>
            <a:pPr lvl="0" rtl="0" algn="ctr">
              <a:lnSpc>
                <a:spcPct val="100000"/>
              </a:lnSpc>
              <a:spcBef>
                <a:spcPts val="0"/>
              </a:spcBef>
              <a:buClr>
                <a:schemeClr val="dk1"/>
              </a:buClr>
              <a:buSzPct val="61111"/>
              <a:buFont typeface="Arial"/>
              <a:buNone/>
            </a:pPr>
            <a:r>
              <a:rPr lang="ru">
                <a:highlight>
                  <a:srgbClr val="D5A6BD"/>
                </a:highlight>
              </a:rPr>
              <a:t>для обучающихся 8-9 классов</a:t>
            </a:r>
          </a:p>
          <a:p>
            <a:pPr lvl="0" rtl="0" algn="ctr">
              <a:lnSpc>
                <a:spcPct val="100000"/>
              </a:lnSpc>
              <a:spcBef>
                <a:spcPts val="0"/>
              </a:spcBef>
              <a:buNone/>
            </a:pPr>
            <a:r>
              <a:rPr lang="ru">
                <a:highlight>
                  <a:srgbClr val="D5A6BD"/>
                </a:highlight>
              </a:rPr>
              <a:t>“Путешествие в мир профессий”.</a:t>
            </a:r>
          </a:p>
          <a:p>
            <a:pPr lvl="0" rtl="0">
              <a:lnSpc>
                <a:spcPct val="150000"/>
              </a:lnSpc>
              <a:spcBef>
                <a:spcPts val="0"/>
              </a:spcBef>
              <a:buNone/>
            </a:pPr>
            <a:r>
              <a:rPr b="1" lang="ru" sz="1100">
                <a:highlight>
                  <a:srgbClr val="D5A6BD"/>
                </a:highlight>
              </a:rPr>
              <a:t>Цель</a:t>
            </a:r>
            <a:r>
              <a:rPr lang="ru" sz="1100">
                <a:highlight>
                  <a:srgbClr val="D5A6BD"/>
                </a:highlight>
              </a:rPr>
              <a:t>:</a:t>
            </a:r>
          </a:p>
          <a:p>
            <a:pPr lvl="0" rtl="0">
              <a:lnSpc>
                <a:spcPct val="150000"/>
              </a:lnSpc>
              <a:spcBef>
                <a:spcPts val="0"/>
              </a:spcBef>
              <a:buNone/>
            </a:pPr>
            <a:r>
              <a:rPr lang="ru" sz="1100">
                <a:highlight>
                  <a:srgbClr val="D5A6BD"/>
                </a:highlight>
              </a:rPr>
              <a:t>способствовать приобретению у подростков знаний о профессиях. </a:t>
            </a:r>
          </a:p>
          <a:p>
            <a:pPr lvl="0" rtl="0">
              <a:lnSpc>
                <a:spcPct val="150000"/>
              </a:lnSpc>
              <a:spcBef>
                <a:spcPts val="0"/>
              </a:spcBef>
              <a:buNone/>
            </a:pPr>
            <a:r>
              <a:rPr lang="ru" sz="1100">
                <a:highlight>
                  <a:srgbClr val="D5A6BD"/>
                </a:highlight>
              </a:rPr>
              <a:t>Участие в квестах даст возможность игрокам на практике отработать навыки профессий. В игре школьники получат новые знания о профессиях, познакомятся со специалистами данных профессий, приобретут коммуникативные навыки (эффективного общения в разных формах и условиях), умения продуктивно работать в команде, находить компромиссы для достижения общей цели.</a:t>
            </a:r>
          </a:p>
          <a:p>
            <a:pPr lvl="0" rtl="0">
              <a:lnSpc>
                <a:spcPct val="150000"/>
              </a:lnSpc>
              <a:spcBef>
                <a:spcPts val="0"/>
              </a:spcBef>
              <a:buNone/>
            </a:pPr>
            <a:r>
              <a:rPr lang="ru" sz="1100">
                <a:highlight>
                  <a:srgbClr val="D5A6BD"/>
                </a:highlight>
              </a:rPr>
              <a:t>Заранее команды выбирают себе название, капитана, лозунг, регистрируются, получают маршрутный лист. Квест – это приключение.</a:t>
            </a:r>
          </a:p>
          <a:p>
            <a:pPr lvl="0" rtl="0">
              <a:lnSpc>
                <a:spcPct val="150000"/>
              </a:lnSpc>
              <a:spcBef>
                <a:spcPts val="0"/>
              </a:spcBef>
              <a:buNone/>
            </a:pPr>
            <a:r>
              <a:rPr lang="ru" sz="1100">
                <a:highlight>
                  <a:srgbClr val="D5A6BD"/>
                </a:highlight>
              </a:rPr>
              <a:t>Каждая команда проходит ряд станций – этапов, где Помощники (можно пригласить учителей) проводят с игроками игру или дают творческое задание. Они же оценивают работу и ставят баллы в маршрутном листе. (Можно взять любые профессии на усмотрение учителя)</a:t>
            </a:r>
          </a:p>
          <a:p>
            <a:pPr lvl="0" rtl="0">
              <a:lnSpc>
                <a:spcPct val="150000"/>
              </a:lnSpc>
              <a:spcBef>
                <a:spcPts val="0"/>
              </a:spcBef>
              <a:buNone/>
            </a:pPr>
            <a:r>
              <a:t/>
            </a:r>
            <a:endParaRPr sz="1100">
              <a:highlight>
                <a:srgbClr val="D5A6BD"/>
              </a:highlight>
            </a:endParaRPr>
          </a:p>
          <a:p>
            <a:pPr lvl="0" rtl="0">
              <a:lnSpc>
                <a:spcPct val="150000"/>
              </a:lnSpc>
              <a:spcBef>
                <a:spcPts val="0"/>
              </a:spcBef>
              <a:buNone/>
            </a:pPr>
            <a:r>
              <a:t/>
            </a:r>
            <a:endParaRPr sz="1100"/>
          </a:p>
          <a:p>
            <a:pPr lvl="0" rtl="0" algn="just">
              <a:lnSpc>
                <a:spcPct val="100000"/>
              </a:lnSpc>
              <a:spcBef>
                <a:spcPts val="0"/>
              </a:spcBef>
              <a:buClr>
                <a:schemeClr val="dk1"/>
              </a:buClr>
              <a:buSzPct val="61111"/>
              <a:buFont typeface="Arial"/>
              <a:buNone/>
            </a:pPr>
            <a:r>
              <a:t/>
            </a:r>
            <a:endParaRPr/>
          </a:p>
          <a:p>
            <a:pPr lvl="0">
              <a:spcBef>
                <a:spcPts val="0"/>
              </a:spcBef>
              <a:buNone/>
            </a:pPr>
            <a:r>
              <a:t/>
            </a:r>
            <a:endParaRPr/>
          </a:p>
        </p:txBody>
      </p:sp>
      <p:sp>
        <p:nvSpPr>
          <p:cNvPr id="826" name="Shape 8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5A6BD"/>
        </a:solidFill>
      </p:bgPr>
    </p:bg>
    <p:spTree>
      <p:nvGrpSpPr>
        <p:cNvPr id="830" name="Shape 830"/>
        <p:cNvGrpSpPr/>
        <p:nvPr/>
      </p:nvGrpSpPr>
      <p:grpSpPr>
        <a:xfrm>
          <a:off x="0" y="0"/>
          <a:ext cx="0" cy="0"/>
          <a:chOff x="0" y="0"/>
          <a:chExt cx="0" cy="0"/>
        </a:xfrm>
      </p:grpSpPr>
      <p:sp>
        <p:nvSpPr>
          <p:cNvPr id="831" name="Shape 831"/>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Clr>
                <a:schemeClr val="dk1"/>
              </a:buClr>
              <a:buSzPct val="39285"/>
              <a:buFont typeface="Arial"/>
              <a:buNone/>
            </a:pPr>
            <a:r>
              <a:rPr lang="ru"/>
              <a:t>Русакова Надежда Алексеевна</a:t>
            </a:r>
          </a:p>
        </p:txBody>
      </p:sp>
      <p:sp>
        <p:nvSpPr>
          <p:cNvPr id="832" name="Shape 832"/>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ru" sz="1100">
                <a:solidFill>
                  <a:schemeClr val="dk1"/>
                </a:solidFill>
                <a:highlight>
                  <a:srgbClr val="D5A6BD"/>
                </a:highlight>
                <a:latin typeface="Times New Roman"/>
                <a:ea typeface="Times New Roman"/>
                <a:cs typeface="Times New Roman"/>
                <a:sym typeface="Times New Roman"/>
              </a:rPr>
              <a:t>Станция первая. Пожарный.</a:t>
            </a:r>
          </a:p>
          <a:p>
            <a:pPr lvl="0" rtl="0">
              <a:lnSpc>
                <a:spcPct val="100000"/>
              </a:lnSpc>
              <a:spcBef>
                <a:spcPts val="0"/>
              </a:spcBef>
              <a:spcAft>
                <a:spcPts val="0"/>
              </a:spcAft>
              <a:buNone/>
            </a:pPr>
            <a:r>
              <a:rPr lang="ru" sz="1100">
                <a:solidFill>
                  <a:schemeClr val="dk1"/>
                </a:solidFill>
                <a:highlight>
                  <a:srgbClr val="D5A6BD"/>
                </a:highlight>
                <a:latin typeface="Times New Roman"/>
                <a:ea typeface="Times New Roman"/>
                <a:cs typeface="Times New Roman"/>
                <a:sym typeface="Times New Roman"/>
              </a:rPr>
              <a:t>Фраза для шифровки профессии: «Люди, борющиеся с огнём».</a:t>
            </a:r>
          </a:p>
          <a:p>
            <a:pPr lvl="0" rtl="0">
              <a:lnSpc>
                <a:spcPct val="100000"/>
              </a:lnSpc>
              <a:spcBef>
                <a:spcPts val="0"/>
              </a:spcBef>
              <a:spcAft>
                <a:spcPts val="0"/>
              </a:spcAft>
              <a:buClr>
                <a:schemeClr val="dk1"/>
              </a:buClr>
              <a:buSzPct val="100000"/>
              <a:buFont typeface="Arial"/>
              <a:buNone/>
            </a:pPr>
            <a:r>
              <a:rPr b="1" lang="ru" sz="1100">
                <a:solidFill>
                  <a:schemeClr val="dk1"/>
                </a:solidFill>
                <a:highlight>
                  <a:srgbClr val="D5A6BD"/>
                </a:highlight>
                <a:latin typeface="Times New Roman"/>
                <a:ea typeface="Times New Roman"/>
                <a:cs typeface="Times New Roman"/>
                <a:sym typeface="Times New Roman"/>
              </a:rPr>
              <a:t>Станция вторая. Повар (кондитер).</a:t>
            </a:r>
          </a:p>
          <a:p>
            <a:pPr lvl="0" rtl="0">
              <a:lnSpc>
                <a:spcPct val="100000"/>
              </a:lnSpc>
              <a:spcBef>
                <a:spcPts val="0"/>
              </a:spcBef>
              <a:spcAft>
                <a:spcPts val="0"/>
              </a:spcAft>
              <a:buClr>
                <a:schemeClr val="dk1"/>
              </a:buClr>
              <a:buSzPct val="100000"/>
              <a:buFont typeface="Arial"/>
              <a:buNone/>
            </a:pPr>
            <a:r>
              <a:rPr lang="ru" sz="1100">
                <a:solidFill>
                  <a:schemeClr val="dk1"/>
                </a:solidFill>
                <a:highlight>
                  <a:srgbClr val="D5A6BD"/>
                </a:highlight>
                <a:latin typeface="Times New Roman"/>
                <a:ea typeface="Times New Roman"/>
                <a:cs typeface="Times New Roman"/>
                <a:sym typeface="Times New Roman"/>
              </a:rPr>
              <a:t>Фраза для шифровки профессии: «Приятного аппетита».</a:t>
            </a:r>
          </a:p>
          <a:p>
            <a:pPr lvl="0" rtl="0">
              <a:lnSpc>
                <a:spcPct val="100000"/>
              </a:lnSpc>
              <a:spcBef>
                <a:spcPts val="0"/>
              </a:spcBef>
              <a:spcAft>
                <a:spcPts val="0"/>
              </a:spcAft>
              <a:buClr>
                <a:schemeClr val="dk1"/>
              </a:buClr>
              <a:buSzPct val="100000"/>
              <a:buFont typeface="Arial"/>
              <a:buNone/>
            </a:pPr>
            <a:r>
              <a:rPr lang="ru" sz="1100">
                <a:solidFill>
                  <a:schemeClr val="dk1"/>
                </a:solidFill>
                <a:highlight>
                  <a:srgbClr val="D5A6BD"/>
                </a:highlight>
                <a:latin typeface="Times New Roman"/>
                <a:ea typeface="Times New Roman"/>
                <a:cs typeface="Times New Roman"/>
                <a:sym typeface="Times New Roman"/>
              </a:rPr>
              <a:t>К заданию прилагается инструкция по выполнению.</a:t>
            </a:r>
          </a:p>
          <a:p>
            <a:pPr lvl="0" rtl="0">
              <a:lnSpc>
                <a:spcPct val="100000"/>
              </a:lnSpc>
              <a:spcBef>
                <a:spcPts val="0"/>
              </a:spcBef>
              <a:spcAft>
                <a:spcPts val="0"/>
              </a:spcAft>
              <a:buNone/>
            </a:pPr>
            <a:r>
              <a:rPr lang="ru" sz="1100">
                <a:solidFill>
                  <a:schemeClr val="dk1"/>
                </a:solidFill>
                <a:highlight>
                  <a:srgbClr val="D5A6BD"/>
                </a:highlight>
                <a:latin typeface="Times New Roman"/>
                <a:ea typeface="Times New Roman"/>
                <a:cs typeface="Times New Roman"/>
                <a:sym typeface="Times New Roman"/>
              </a:rPr>
              <a:t>Инструкция: у меня в руках текст, который называется «Царская трапеза». Текст разрезан на части. Каждый из вас получает несколько фрагментов текста. В этом тексте есть вся необходимая информация для ответа на поставленный вопрос.</a:t>
            </a:r>
          </a:p>
          <a:p>
            <a:pPr lvl="0" rtl="0">
              <a:lnSpc>
                <a:spcPct val="100000"/>
              </a:lnSpc>
              <a:spcBef>
                <a:spcPts val="0"/>
              </a:spcBef>
              <a:spcAft>
                <a:spcPts val="0"/>
              </a:spcAft>
              <a:buNone/>
            </a:pPr>
            <a:r>
              <a:rPr b="1" lang="ru" sz="1100">
                <a:solidFill>
                  <a:schemeClr val="dk1"/>
                </a:solidFill>
                <a:highlight>
                  <a:srgbClr val="D5A6BD"/>
                </a:highlight>
                <a:latin typeface="Times New Roman"/>
                <a:ea typeface="Times New Roman"/>
                <a:cs typeface="Times New Roman"/>
                <a:sym typeface="Times New Roman"/>
              </a:rPr>
              <a:t>Станция третья. Логистика, логист.</a:t>
            </a:r>
          </a:p>
          <a:p>
            <a:pPr lvl="0" rtl="0">
              <a:lnSpc>
                <a:spcPct val="100000"/>
              </a:lnSpc>
              <a:spcBef>
                <a:spcPts val="0"/>
              </a:spcBef>
              <a:spcAft>
                <a:spcPts val="0"/>
              </a:spcAft>
              <a:buNone/>
            </a:pPr>
            <a:r>
              <a:rPr lang="ru" sz="1100">
                <a:solidFill>
                  <a:schemeClr val="dk1"/>
                </a:solidFill>
                <a:highlight>
                  <a:srgbClr val="D5A6BD"/>
                </a:highlight>
                <a:latin typeface="Times New Roman"/>
                <a:ea typeface="Times New Roman"/>
                <a:cs typeface="Times New Roman"/>
                <a:sym typeface="Times New Roman"/>
              </a:rPr>
              <a:t>Фраза для шифровки профессии: «Время – деньги».</a:t>
            </a:r>
          </a:p>
          <a:p>
            <a:pPr lvl="0" rtl="0">
              <a:lnSpc>
                <a:spcPct val="100000"/>
              </a:lnSpc>
              <a:spcBef>
                <a:spcPts val="0"/>
              </a:spcBef>
              <a:spcAft>
                <a:spcPts val="0"/>
              </a:spcAft>
              <a:buNone/>
            </a:pPr>
            <a:r>
              <a:rPr lang="ru" sz="1100">
                <a:solidFill>
                  <a:schemeClr val="dk1"/>
                </a:solidFill>
                <a:highlight>
                  <a:srgbClr val="D5A6BD"/>
                </a:highlight>
                <a:latin typeface="Times New Roman"/>
                <a:ea typeface="Times New Roman"/>
                <a:cs typeface="Times New Roman"/>
                <a:sym typeface="Times New Roman"/>
              </a:rPr>
              <a:t>Помощник на станции знакомит команду с профессией. На ознакомление с профессией 5 минут.</a:t>
            </a:r>
          </a:p>
          <a:p>
            <a:pPr lvl="0" rtl="0">
              <a:lnSpc>
                <a:spcPct val="100000"/>
              </a:lnSpc>
              <a:spcBef>
                <a:spcPts val="0"/>
              </a:spcBef>
              <a:spcAft>
                <a:spcPts val="0"/>
              </a:spcAft>
              <a:buNone/>
            </a:pPr>
            <a:r>
              <a:rPr lang="ru" sz="1100">
                <a:solidFill>
                  <a:schemeClr val="dk1"/>
                </a:solidFill>
                <a:highlight>
                  <a:srgbClr val="D5A6BD"/>
                </a:highlight>
                <a:latin typeface="Times New Roman"/>
                <a:ea typeface="Times New Roman"/>
                <a:cs typeface="Times New Roman"/>
                <a:sym typeface="Times New Roman"/>
              </a:rPr>
              <a:t>Пример задания: команда прокладывает маршрут. Определяет длину кратчайшего пути между пунктами A и В.</a:t>
            </a:r>
          </a:p>
          <a:p>
            <a:pPr lvl="0" rtl="0">
              <a:lnSpc>
                <a:spcPct val="100000"/>
              </a:lnSpc>
              <a:spcBef>
                <a:spcPts val="0"/>
              </a:spcBef>
              <a:spcAft>
                <a:spcPts val="0"/>
              </a:spcAft>
              <a:buNone/>
            </a:pPr>
            <a:r>
              <a:rPr b="1" lang="ru" sz="1100">
                <a:solidFill>
                  <a:schemeClr val="dk1"/>
                </a:solidFill>
                <a:highlight>
                  <a:srgbClr val="D5A6BD"/>
                </a:highlight>
                <a:latin typeface="Times New Roman"/>
                <a:ea typeface="Times New Roman"/>
                <a:cs typeface="Times New Roman"/>
                <a:sym typeface="Times New Roman"/>
              </a:rPr>
              <a:t>Станция четвертая. Судостроитель-судоремонтник</a:t>
            </a:r>
            <a:r>
              <a:rPr lang="ru" sz="1100">
                <a:solidFill>
                  <a:schemeClr val="dk1"/>
                </a:solidFill>
                <a:highlight>
                  <a:srgbClr val="D5A6BD"/>
                </a:highlight>
                <a:latin typeface="Times New Roman"/>
                <a:ea typeface="Times New Roman"/>
                <a:cs typeface="Times New Roman"/>
                <a:sym typeface="Times New Roman"/>
              </a:rPr>
              <a:t>.</a:t>
            </a:r>
          </a:p>
          <a:p>
            <a:pPr lvl="0" rtl="0">
              <a:lnSpc>
                <a:spcPct val="100000"/>
              </a:lnSpc>
              <a:spcBef>
                <a:spcPts val="0"/>
              </a:spcBef>
              <a:spcAft>
                <a:spcPts val="0"/>
              </a:spcAft>
              <a:buNone/>
            </a:pPr>
            <a:r>
              <a:rPr lang="ru" sz="1100">
                <a:solidFill>
                  <a:schemeClr val="dk1"/>
                </a:solidFill>
                <a:highlight>
                  <a:srgbClr val="D5A6BD"/>
                </a:highlight>
                <a:latin typeface="Times New Roman"/>
                <a:ea typeface="Times New Roman"/>
                <a:cs typeface="Times New Roman"/>
                <a:sym typeface="Times New Roman"/>
              </a:rPr>
              <a:t>Фраза для шифровки: «Корабли постоят и ложатся на курс».</a:t>
            </a:r>
          </a:p>
          <a:p>
            <a:pPr lvl="0" rtl="0">
              <a:lnSpc>
                <a:spcPct val="100000"/>
              </a:lnSpc>
              <a:spcBef>
                <a:spcPts val="0"/>
              </a:spcBef>
              <a:spcAft>
                <a:spcPts val="0"/>
              </a:spcAft>
              <a:buNone/>
            </a:pPr>
            <a:r>
              <a:rPr lang="ru" sz="1100">
                <a:solidFill>
                  <a:schemeClr val="dk1"/>
                </a:solidFill>
                <a:highlight>
                  <a:srgbClr val="D5A6BD"/>
                </a:highlight>
                <a:latin typeface="Times New Roman"/>
                <a:ea typeface="Times New Roman"/>
                <a:cs typeface="Times New Roman"/>
                <a:sym typeface="Times New Roman"/>
              </a:rPr>
              <a:t>Помощник на станции знакомит команду с профессией. На ознакомление с профессией 5 минут.</a:t>
            </a:r>
          </a:p>
          <a:p>
            <a:pPr lvl="0" rtl="0">
              <a:lnSpc>
                <a:spcPct val="100000"/>
              </a:lnSpc>
              <a:spcBef>
                <a:spcPts val="0"/>
              </a:spcBef>
              <a:spcAft>
                <a:spcPts val="0"/>
              </a:spcAft>
              <a:buNone/>
            </a:pPr>
            <a:r>
              <a:rPr lang="ru" sz="1100">
                <a:solidFill>
                  <a:schemeClr val="dk1"/>
                </a:solidFill>
                <a:highlight>
                  <a:srgbClr val="D5A6BD"/>
                </a:highlight>
                <a:latin typeface="Times New Roman"/>
                <a:ea typeface="Times New Roman"/>
                <a:cs typeface="Times New Roman"/>
                <a:sym typeface="Times New Roman"/>
              </a:rPr>
              <a:t>На станции команде выдаётся набор деталей и инструкция по сборке. Необходимо за 15 минут собрать макет судна.</a:t>
            </a:r>
          </a:p>
          <a:p>
            <a:pPr lvl="0" rtl="0">
              <a:lnSpc>
                <a:spcPct val="100000"/>
              </a:lnSpc>
              <a:spcBef>
                <a:spcPts val="0"/>
              </a:spcBef>
              <a:spcAft>
                <a:spcPts val="0"/>
              </a:spcAft>
              <a:buNone/>
            </a:pPr>
            <a:r>
              <a:t/>
            </a:r>
            <a:endParaRPr sz="1100">
              <a:solidFill>
                <a:schemeClr val="dk1"/>
              </a:solidFill>
              <a:highlight>
                <a:srgbClr val="FFFFFF"/>
              </a:highlight>
              <a:latin typeface="Times New Roman"/>
              <a:ea typeface="Times New Roman"/>
              <a:cs typeface="Times New Roman"/>
              <a:sym typeface="Times New Roman"/>
            </a:endParaRPr>
          </a:p>
          <a:p>
            <a:pPr lvl="0" rtl="0">
              <a:lnSpc>
                <a:spcPct val="100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100000"/>
              <a:buFont typeface="Arial"/>
              <a:buNone/>
            </a:pPr>
            <a:r>
              <a:t/>
            </a:r>
            <a:endParaRPr sz="1100">
              <a:solidFill>
                <a:schemeClr val="dk1"/>
              </a:solidFill>
              <a:highlight>
                <a:srgbClr val="FFFFFF"/>
              </a:highlight>
              <a:latin typeface="Times New Roman"/>
              <a:ea typeface="Times New Roman"/>
              <a:cs typeface="Times New Roman"/>
              <a:sym typeface="Times New Roman"/>
            </a:endParaRPr>
          </a:p>
          <a:p>
            <a:pPr lvl="0">
              <a:spcBef>
                <a:spcPts val="0"/>
              </a:spcBef>
              <a:buNone/>
            </a:pPr>
            <a:r>
              <a:t/>
            </a:r>
            <a:endParaRPr/>
          </a:p>
        </p:txBody>
      </p:sp>
      <p:sp>
        <p:nvSpPr>
          <p:cNvPr id="833" name="Shape 8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5A6BD"/>
        </a:solidFill>
      </p:bgPr>
    </p:bg>
    <p:spTree>
      <p:nvGrpSpPr>
        <p:cNvPr id="837" name="Shape 837"/>
        <p:cNvGrpSpPr/>
        <p:nvPr/>
      </p:nvGrpSpPr>
      <p:grpSpPr>
        <a:xfrm>
          <a:off x="0" y="0"/>
          <a:ext cx="0" cy="0"/>
          <a:chOff x="0" y="0"/>
          <a:chExt cx="0" cy="0"/>
        </a:xfrm>
      </p:grpSpPr>
      <p:sp>
        <p:nvSpPr>
          <p:cNvPr id="838" name="Shape 83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Clr>
                <a:schemeClr val="dk1"/>
              </a:buClr>
              <a:buSzPct val="39285"/>
              <a:buFont typeface="Arial"/>
              <a:buNone/>
            </a:pPr>
            <a:r>
              <a:rPr lang="ru"/>
              <a:t>Русакова Надежда Алексеевна</a:t>
            </a:r>
          </a:p>
          <a:p>
            <a:pPr lvl="0">
              <a:spcBef>
                <a:spcPts val="0"/>
              </a:spcBef>
              <a:buNone/>
            </a:pPr>
            <a:r>
              <a:t/>
            </a:r>
            <a:endParaRPr/>
          </a:p>
        </p:txBody>
      </p:sp>
      <p:sp>
        <p:nvSpPr>
          <p:cNvPr id="839" name="Shape 839"/>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lgn="ctr">
              <a:lnSpc>
                <a:spcPct val="100000"/>
              </a:lnSpc>
              <a:spcBef>
                <a:spcPts val="0"/>
              </a:spcBef>
              <a:spcAft>
                <a:spcPts val="0"/>
              </a:spcAft>
              <a:buClr>
                <a:schemeClr val="dk1"/>
              </a:buClr>
              <a:buSzPct val="100000"/>
              <a:buFont typeface="Arial"/>
              <a:buNone/>
            </a:pPr>
            <a:r>
              <a:rPr lang="ru" sz="1100">
                <a:solidFill>
                  <a:schemeClr val="dk1"/>
                </a:solidFill>
                <a:highlight>
                  <a:srgbClr val="D5A6BD"/>
                </a:highlight>
                <a:latin typeface="Times New Roman"/>
                <a:ea typeface="Times New Roman"/>
                <a:cs typeface="Times New Roman"/>
                <a:sym typeface="Times New Roman"/>
              </a:rPr>
              <a:t>Список использованной литературы</a:t>
            </a:r>
          </a:p>
          <a:p>
            <a:pPr lvl="0" rtl="0">
              <a:lnSpc>
                <a:spcPct val="100000"/>
              </a:lnSpc>
              <a:spcBef>
                <a:spcPts val="0"/>
              </a:spcBef>
              <a:spcAft>
                <a:spcPts val="0"/>
              </a:spcAft>
              <a:buClr>
                <a:schemeClr val="dk1"/>
              </a:buClr>
              <a:buSzPct val="100000"/>
              <a:buFont typeface="Arial"/>
              <a:buNone/>
            </a:pPr>
            <a:r>
              <a:t/>
            </a:r>
            <a:endParaRPr sz="1100">
              <a:solidFill>
                <a:schemeClr val="dk1"/>
              </a:solidFill>
              <a:highlight>
                <a:srgbClr val="D5A6BD"/>
              </a:highlight>
              <a:latin typeface="Times New Roman"/>
              <a:ea typeface="Times New Roman"/>
              <a:cs typeface="Times New Roman"/>
              <a:sym typeface="Times New Roman"/>
            </a:endParaRPr>
          </a:p>
          <a:p>
            <a:pPr indent="-298450" lvl="0" marL="457200" rtl="0">
              <a:lnSpc>
                <a:spcPct val="100000"/>
              </a:lnSpc>
              <a:spcBef>
                <a:spcPts val="1100"/>
              </a:spcBef>
              <a:spcAft>
                <a:spcPts val="1100"/>
              </a:spcAft>
              <a:buClr>
                <a:schemeClr val="dk1"/>
              </a:buClr>
              <a:buSzPct val="100000"/>
              <a:buAutoNum type="arabicPeriod"/>
            </a:pPr>
            <a:r>
              <a:rPr lang="ru" sz="1100">
                <a:solidFill>
                  <a:schemeClr val="dk1"/>
                </a:solidFill>
                <a:highlight>
                  <a:srgbClr val="D5A6BD"/>
                </a:highlight>
                <a:latin typeface="Times New Roman"/>
                <a:ea typeface="Times New Roman"/>
                <a:cs typeface="Times New Roman"/>
                <a:sym typeface="Times New Roman"/>
              </a:rPr>
              <a:t>Коммуникативные задания по всем предметам, или Замещение в радость: Сборник методических разработок педагогического коллектива ГБОУ СОШ № 21 Василеостровского района Санкт-Петербурга / под ред. к.ф.н. Сачава О.С. - Санкт-Петербург, Политехника-сервис, 2013. - 251 с.</a:t>
            </a:r>
          </a:p>
          <a:p>
            <a:pPr lvl="0" rtl="0">
              <a:lnSpc>
                <a:spcPct val="100000"/>
              </a:lnSpc>
              <a:spcBef>
                <a:spcPts val="0"/>
              </a:spcBef>
              <a:spcAft>
                <a:spcPts val="0"/>
              </a:spcAft>
              <a:buClr>
                <a:schemeClr val="dk1"/>
              </a:buClr>
              <a:buSzPct val="100000"/>
              <a:buFont typeface="Arial"/>
              <a:buNone/>
            </a:pPr>
            <a:r>
              <a:t/>
            </a:r>
            <a:endParaRPr sz="1100">
              <a:solidFill>
                <a:schemeClr val="dk1"/>
              </a:solidFill>
              <a:highlight>
                <a:srgbClr val="D5A6BD"/>
              </a:highlight>
              <a:latin typeface="Times New Roman"/>
              <a:ea typeface="Times New Roman"/>
              <a:cs typeface="Times New Roman"/>
              <a:sym typeface="Times New Roman"/>
            </a:endParaRPr>
          </a:p>
          <a:p>
            <a:pPr lvl="0" rtl="0" algn="ctr">
              <a:lnSpc>
                <a:spcPct val="100000"/>
              </a:lnSpc>
              <a:spcBef>
                <a:spcPts val="0"/>
              </a:spcBef>
              <a:spcAft>
                <a:spcPts val="0"/>
              </a:spcAft>
              <a:buClr>
                <a:schemeClr val="dk1"/>
              </a:buClr>
              <a:buSzPct val="100000"/>
              <a:buFont typeface="Arial"/>
              <a:buNone/>
            </a:pPr>
            <a:r>
              <a:rPr lang="ru" sz="1100">
                <a:solidFill>
                  <a:schemeClr val="dk1"/>
                </a:solidFill>
                <a:highlight>
                  <a:srgbClr val="D5A6BD"/>
                </a:highlight>
                <a:latin typeface="Times New Roman"/>
                <a:ea typeface="Times New Roman"/>
                <a:cs typeface="Times New Roman"/>
                <a:sym typeface="Times New Roman"/>
              </a:rPr>
              <a:t>Использованные материалы и Интернет-ресурсы</a:t>
            </a:r>
          </a:p>
          <a:p>
            <a:pPr indent="-298450" lvl="0" marL="457200" rtl="0">
              <a:lnSpc>
                <a:spcPct val="100000"/>
              </a:lnSpc>
              <a:spcBef>
                <a:spcPts val="1100"/>
              </a:spcBef>
              <a:spcAft>
                <a:spcPts val="1100"/>
              </a:spcAft>
              <a:buClr>
                <a:schemeClr val="dk1"/>
              </a:buClr>
              <a:buSzPct val="100000"/>
              <a:buAutoNum type="arabicPeriod"/>
            </a:pPr>
            <a:r>
              <a:rPr lang="ru" sz="1100">
                <a:solidFill>
                  <a:srgbClr val="4868A3"/>
                </a:solidFill>
                <a:highlight>
                  <a:srgbClr val="D5A6BD"/>
                </a:highlight>
                <a:latin typeface="Times New Roman"/>
                <a:ea typeface="Times New Roman"/>
                <a:cs typeface="Times New Roman"/>
                <a:sym typeface="Times New Roman"/>
                <a:hlinkClick r:id="rId3"/>
              </a:rPr>
              <a:t>http://atlas-professiy.spb.ru/</a:t>
            </a:r>
          </a:p>
          <a:p>
            <a:pPr indent="-298450" lvl="0" marL="457200" rtl="0">
              <a:lnSpc>
                <a:spcPct val="100000"/>
              </a:lnSpc>
              <a:spcBef>
                <a:spcPts val="1100"/>
              </a:spcBef>
              <a:spcAft>
                <a:spcPts val="1100"/>
              </a:spcAft>
              <a:buClr>
                <a:schemeClr val="dk1"/>
              </a:buClr>
              <a:buSzPct val="100000"/>
              <a:buAutoNum type="arabicPeriod"/>
            </a:pPr>
            <a:r>
              <a:rPr lang="ru" sz="1100">
                <a:solidFill>
                  <a:srgbClr val="4868A3"/>
                </a:solidFill>
                <a:highlight>
                  <a:srgbClr val="D5A6BD"/>
                </a:highlight>
                <a:latin typeface="Times New Roman"/>
                <a:ea typeface="Times New Roman"/>
                <a:cs typeface="Times New Roman"/>
                <a:sym typeface="Times New Roman"/>
                <a:hlinkClick r:id="rId4"/>
              </a:rPr>
              <a:t>http://videouroki.net/filecom.php?fileid=98659044</a:t>
            </a:r>
          </a:p>
          <a:p>
            <a:pPr indent="-298450" lvl="0" marL="457200" rtl="0">
              <a:lnSpc>
                <a:spcPct val="100000"/>
              </a:lnSpc>
              <a:spcBef>
                <a:spcPts val="1100"/>
              </a:spcBef>
              <a:spcAft>
                <a:spcPts val="1100"/>
              </a:spcAft>
              <a:buClr>
                <a:schemeClr val="dk1"/>
              </a:buClr>
              <a:buSzPct val="100000"/>
              <a:buAutoNum type="arabicPeriod"/>
            </a:pPr>
            <a:r>
              <a:rPr lang="ru" sz="1100">
                <a:solidFill>
                  <a:srgbClr val="4868A3"/>
                </a:solidFill>
                <a:highlight>
                  <a:srgbClr val="D5A6BD"/>
                </a:highlight>
                <a:latin typeface="Times New Roman"/>
                <a:ea typeface="Times New Roman"/>
                <a:cs typeface="Times New Roman"/>
                <a:sym typeface="Times New Roman"/>
                <a:hlinkClick r:id="rId5"/>
              </a:rPr>
              <a:t>http://www.youtube.com/watch?v=j_3eW6bMrmU</a:t>
            </a:r>
          </a:p>
          <a:p>
            <a:pPr lvl="0">
              <a:spcBef>
                <a:spcPts val="0"/>
              </a:spcBef>
              <a:buNone/>
            </a:pPr>
            <a:r>
              <a:t/>
            </a:r>
            <a:endParaRPr>
              <a:highlight>
                <a:srgbClr val="D5A6BD"/>
              </a:highlight>
            </a:endParaRPr>
          </a:p>
        </p:txBody>
      </p:sp>
      <p:sp>
        <p:nvSpPr>
          <p:cNvPr id="840" name="Shape 8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4" name="Shape 844"/>
        <p:cNvGrpSpPr/>
        <p:nvPr/>
      </p:nvGrpSpPr>
      <p:grpSpPr>
        <a:xfrm>
          <a:off x="0" y="0"/>
          <a:ext cx="0" cy="0"/>
          <a:chOff x="0" y="0"/>
          <a:chExt cx="0" cy="0"/>
        </a:xfrm>
      </p:grpSpPr>
      <p:sp>
        <p:nvSpPr>
          <p:cNvPr id="845" name="Shape 845"/>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b="1" lang="ru">
                <a:solidFill>
                  <a:srgbClr val="FF0000"/>
                </a:solidFill>
              </a:rPr>
              <a:t>Савельева Алёна Павловна</a:t>
            </a:r>
          </a:p>
        </p:txBody>
      </p:sp>
      <p:sp>
        <p:nvSpPr>
          <p:cNvPr id="846" name="Shape 846"/>
          <p:cNvSpPr txBox="1"/>
          <p:nvPr>
            <p:ph idx="1" type="body"/>
          </p:nvPr>
        </p:nvSpPr>
        <p:spPr>
          <a:xfrm>
            <a:off x="311700" y="1152475"/>
            <a:ext cx="8520599" cy="3757799"/>
          </a:xfrm>
          <a:prstGeom prst="rect">
            <a:avLst/>
          </a:prstGeom>
          <a:solidFill>
            <a:schemeClr val="accent1"/>
          </a:solidFill>
        </p:spPr>
        <p:txBody>
          <a:bodyPr anchorCtr="0" anchor="t" bIns="91425" lIns="91425" rIns="91425" tIns="91425">
            <a:noAutofit/>
          </a:bodyPr>
          <a:lstStyle/>
          <a:p>
            <a:pPr lvl="0" rtl="0" algn="ctr">
              <a:lnSpc>
                <a:spcPct val="115000"/>
              </a:lnSpc>
              <a:spcBef>
                <a:spcPts val="0"/>
              </a:spcBef>
              <a:buNone/>
            </a:pPr>
            <a:r>
              <a:rPr lang="ru" sz="1200">
                <a:solidFill>
                  <a:srgbClr val="000000"/>
                </a:solidFill>
                <a:latin typeface="Comic Sans MS"/>
                <a:ea typeface="Comic Sans MS"/>
                <a:cs typeface="Comic Sans MS"/>
                <a:sym typeface="Comic Sans MS"/>
              </a:rPr>
              <a:t>“Составление расписания на неделю”</a:t>
            </a:r>
          </a:p>
          <a:p>
            <a:pPr lvl="0" rtl="0">
              <a:lnSpc>
                <a:spcPct val="115000"/>
              </a:lnSpc>
              <a:spcBef>
                <a:spcPts val="0"/>
              </a:spcBef>
              <a:buNone/>
            </a:pPr>
            <a:r>
              <a:rPr b="0" lang="ru" sz="900">
                <a:solidFill>
                  <a:srgbClr val="000000"/>
                </a:solidFill>
                <a:latin typeface="Comic Sans MS"/>
                <a:ea typeface="Comic Sans MS"/>
                <a:cs typeface="Comic Sans MS"/>
                <a:sym typeface="Comic Sans MS"/>
              </a:rPr>
              <a:t>Источник: </a:t>
            </a:r>
            <a:r>
              <a:rPr b="0" lang="ru" sz="900" u="sng">
                <a:solidFill>
                  <a:srgbClr val="000000"/>
                </a:solidFill>
                <a:latin typeface="Comic Sans MS"/>
                <a:ea typeface="Comic Sans MS"/>
                <a:cs typeface="Comic Sans MS"/>
                <a:sym typeface="Comic Sans MS"/>
                <a:hlinkClick r:id="rId3"/>
              </a:rPr>
              <a:t>http://www.psyoffice.ru/3-0-praktikum-00030.htm</a:t>
            </a:r>
            <a:r>
              <a:rPr b="0" lang="ru" sz="900">
                <a:solidFill>
                  <a:srgbClr val="000000"/>
                </a:solidFill>
                <a:latin typeface="Comic Sans MS"/>
                <a:ea typeface="Comic Sans MS"/>
                <a:cs typeface="Comic Sans MS"/>
                <a:sym typeface="Comic Sans MS"/>
              </a:rPr>
              <a:t> (С.Я. Рубинштейн в модификации В.Ф.Моргуна)</a:t>
            </a:r>
          </a:p>
          <a:p>
            <a:pPr lvl="0" rtl="0">
              <a:lnSpc>
                <a:spcPct val="115000"/>
              </a:lnSpc>
              <a:spcBef>
                <a:spcPts val="0"/>
              </a:spcBef>
              <a:buNone/>
            </a:pPr>
            <a:r>
              <a:rPr b="0" lang="ru" sz="900">
                <a:solidFill>
                  <a:srgbClr val="000000"/>
                </a:solidFill>
                <a:latin typeface="Comic Sans MS"/>
                <a:ea typeface="Comic Sans MS"/>
                <a:cs typeface="Comic Sans MS"/>
                <a:sym typeface="Comic Sans MS"/>
              </a:rPr>
              <a:t>Цель использования приёма:диагностика отношения ученика к конкретным учебным предметам и к учению в целом.</a:t>
            </a:r>
          </a:p>
          <a:p>
            <a:pPr lvl="0" rtl="0">
              <a:lnSpc>
                <a:spcPct val="115000"/>
              </a:lnSpc>
              <a:spcBef>
                <a:spcPts val="0"/>
              </a:spcBef>
              <a:buNone/>
            </a:pPr>
            <a:r>
              <a:rPr b="0" lang="ru" sz="900">
                <a:solidFill>
                  <a:srgbClr val="000000"/>
                </a:solidFill>
                <a:latin typeface="Comic Sans MS"/>
                <a:ea typeface="Comic Sans MS"/>
                <a:cs typeface="Comic Sans MS"/>
                <a:sym typeface="Comic Sans MS"/>
              </a:rPr>
              <a:t> Конечный продукт: готовое расписание уроков</a:t>
            </a:r>
          </a:p>
          <a:p>
            <a:pPr lvl="0" rtl="0">
              <a:lnSpc>
                <a:spcPct val="115000"/>
              </a:lnSpc>
              <a:spcBef>
                <a:spcPts val="0"/>
              </a:spcBef>
              <a:buNone/>
            </a:pPr>
            <a:r>
              <a:rPr b="0" lang="ru" sz="900">
                <a:solidFill>
                  <a:srgbClr val="000000"/>
                </a:solidFill>
                <a:latin typeface="Comic Sans MS"/>
                <a:ea typeface="Comic Sans MS"/>
                <a:cs typeface="Comic Sans MS"/>
                <a:sym typeface="Comic Sans MS"/>
              </a:rPr>
              <a:t>Материалы и оборудование: лист бумаги, разделенный на семь частей, где подписаны дни недели.</a:t>
            </a:r>
          </a:p>
          <a:p>
            <a:pPr lvl="0" rtl="0">
              <a:lnSpc>
                <a:spcPct val="115000"/>
              </a:lnSpc>
              <a:spcBef>
                <a:spcPts val="0"/>
              </a:spcBef>
              <a:buNone/>
            </a:pPr>
            <a:r>
              <a:rPr b="0" lang="ru" sz="900">
                <a:solidFill>
                  <a:srgbClr val="000000"/>
                </a:solidFill>
                <a:latin typeface="Comic Sans MS"/>
                <a:ea typeface="Comic Sans MS"/>
                <a:cs typeface="Comic Sans MS"/>
                <a:sym typeface="Comic Sans MS"/>
              </a:rPr>
              <a:t>Методический комментарий:  Инструкция испытуемому. Давай представим себе, что мы с тобой в школе будущего. Это такая школа, где дети могут сами составлять расписание уроков. Перед тобой лежит страничка из дневника этой школы. Заполни эту страничку так, как ты считаешь нужным. На каждый день можешь написать любое количество уроков. Уроки можно писать какие хочешь. Это и будет расписание на неделю для нашей школы будущего.</a:t>
            </a:r>
          </a:p>
          <a:p>
            <a:pPr lvl="0" rtl="0">
              <a:lnSpc>
                <a:spcPct val="115000"/>
              </a:lnSpc>
              <a:spcBef>
                <a:spcPts val="0"/>
              </a:spcBef>
              <a:buNone/>
            </a:pPr>
            <a:r>
              <a:rPr b="0" lang="ru" sz="900">
                <a:solidFill>
                  <a:srgbClr val="000000"/>
                </a:solidFill>
                <a:latin typeface="Comic Sans MS"/>
                <a:ea typeface="Comic Sans MS"/>
                <a:cs typeface="Comic Sans MS"/>
                <a:sym typeface="Comic Sans MS"/>
              </a:rPr>
              <a:t>Описание приёма: </a:t>
            </a:r>
          </a:p>
          <a:p>
            <a:pPr lvl="0" rtl="0">
              <a:lnSpc>
                <a:spcPct val="115000"/>
              </a:lnSpc>
              <a:spcBef>
                <a:spcPts val="0"/>
              </a:spcBef>
              <a:spcAft>
                <a:spcPts val="1600"/>
              </a:spcAft>
              <a:buClr>
                <a:schemeClr val="dk1"/>
              </a:buClr>
              <a:buSzPct val="122222"/>
              <a:buFont typeface="Arial"/>
              <a:buNone/>
            </a:pPr>
            <a:r>
              <a:rPr b="0" lang="ru" sz="900">
                <a:solidFill>
                  <a:srgbClr val="000000"/>
                </a:solidFill>
                <a:latin typeface="Comic Sans MS"/>
                <a:ea typeface="Comic Sans MS"/>
                <a:cs typeface="Comic Sans MS"/>
                <a:sym typeface="Comic Sans MS"/>
              </a:rPr>
              <a:t> Обработка и анализ результатов. У экспериментатора имеется реальное расписание уроков в классе. Это расписание сравнивают с расписанием “школы будущего”, составленным каждым учеником. При этом выделяют те предметы,количество которых у испытуемого больше или меньше, чем в реальном расписании, и высчитывают процент несоответствия, что позволяет провести диагностику отношения ученика к учению в целом, и особенно к отдельным предметам.</a:t>
            </a:r>
          </a:p>
          <a:p>
            <a:pPr lvl="0">
              <a:lnSpc>
                <a:spcPct val="115000"/>
              </a:lnSpc>
              <a:spcBef>
                <a:spcPts val="0"/>
              </a:spcBef>
              <a:spcAft>
                <a:spcPts val="1600"/>
              </a:spcAft>
              <a:buClr>
                <a:schemeClr val="dk1"/>
              </a:buClr>
              <a:buSzPct val="100000"/>
              <a:buFont typeface="Arial"/>
              <a:buNone/>
            </a:pPr>
            <a:r>
              <a:t/>
            </a:r>
            <a:endParaRPr sz="1100">
              <a:latin typeface="Comic Sans MS"/>
              <a:ea typeface="Comic Sans MS"/>
              <a:cs typeface="Comic Sans MS"/>
              <a:sym typeface="Comic Sans MS"/>
            </a:endParaRPr>
          </a:p>
        </p:txBody>
      </p:sp>
      <p:sp>
        <p:nvSpPr>
          <p:cNvPr id="847" name="Shape 8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1" name="Shape 851"/>
        <p:cNvGrpSpPr/>
        <p:nvPr/>
      </p:nvGrpSpPr>
      <p:grpSpPr>
        <a:xfrm>
          <a:off x="0" y="0"/>
          <a:ext cx="0" cy="0"/>
          <a:chOff x="0" y="0"/>
          <a:chExt cx="0" cy="0"/>
        </a:xfrm>
      </p:grpSpPr>
      <p:sp>
        <p:nvSpPr>
          <p:cNvPr id="852" name="Shape 852"/>
          <p:cNvSpPr txBox="1"/>
          <p:nvPr>
            <p:ph type="title"/>
          </p:nvPr>
        </p:nvSpPr>
        <p:spPr>
          <a:xfrm>
            <a:off x="378625" y="132950"/>
            <a:ext cx="7400100" cy="294600"/>
          </a:xfrm>
          <a:prstGeom prst="rect">
            <a:avLst/>
          </a:prstGeom>
        </p:spPr>
        <p:txBody>
          <a:bodyPr anchorCtr="0" anchor="t" bIns="91425" lIns="91425" rIns="91425" tIns="91425">
            <a:noAutofit/>
          </a:bodyPr>
          <a:lstStyle/>
          <a:p>
            <a:pPr lvl="0">
              <a:spcBef>
                <a:spcPts val="0"/>
              </a:spcBef>
              <a:buNone/>
            </a:pPr>
            <a:r>
              <a:rPr lang="ru" sz="2400"/>
              <a:t>Свердлова  Ольга  Анатольевна</a:t>
            </a:r>
          </a:p>
        </p:txBody>
      </p:sp>
      <p:sp>
        <p:nvSpPr>
          <p:cNvPr id="853" name="Shape 853"/>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854" name="Shape 8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855" name="Shape 855"/>
          <p:cNvSpPr txBox="1"/>
          <p:nvPr/>
        </p:nvSpPr>
        <p:spPr>
          <a:xfrm>
            <a:off x="196500" y="647275"/>
            <a:ext cx="8749799" cy="4334400"/>
          </a:xfrm>
          <a:prstGeom prst="rect">
            <a:avLst/>
          </a:prstGeom>
          <a:solidFill>
            <a:srgbClr val="F9CB9C"/>
          </a:solidFill>
          <a:ln>
            <a:noFill/>
          </a:ln>
        </p:spPr>
        <p:txBody>
          <a:bodyPr anchorCtr="0" anchor="t" bIns="91425" lIns="91425" rIns="91425" tIns="91425">
            <a:noAutofit/>
          </a:bodyPr>
          <a:lstStyle/>
          <a:p>
            <a:pPr lvl="0" rtl="0" algn="ctr">
              <a:lnSpc>
                <a:spcPct val="115000"/>
              </a:lnSpc>
              <a:spcBef>
                <a:spcPts val="0"/>
              </a:spcBef>
              <a:buClr>
                <a:schemeClr val="dk1"/>
              </a:buClr>
              <a:buFont typeface="Arial"/>
              <a:buNone/>
            </a:pPr>
            <a:r>
              <a:rPr b="1" lang="ru">
                <a:solidFill>
                  <a:schemeClr val="dk1"/>
                </a:solidFill>
              </a:rPr>
              <a:t>Прием  «Дерево  ожиданий»</a:t>
            </a:r>
          </a:p>
          <a:p>
            <a:pPr lvl="0" rtl="0" algn="just">
              <a:lnSpc>
                <a:spcPct val="115000"/>
              </a:lnSpc>
              <a:spcBef>
                <a:spcPts val="0"/>
              </a:spcBef>
              <a:buClr>
                <a:schemeClr val="dk1"/>
              </a:buClr>
              <a:buFont typeface="Arial"/>
              <a:buNone/>
            </a:pPr>
            <a:r>
              <a:rPr b="1" lang="ru">
                <a:solidFill>
                  <a:schemeClr val="dk1"/>
                </a:solidFill>
              </a:rPr>
              <a:t>Источник</a:t>
            </a:r>
            <a:r>
              <a:rPr i="1" lang="ru">
                <a:solidFill>
                  <a:schemeClr val="dk1"/>
                </a:solidFill>
              </a:rPr>
              <a:t>:</a:t>
            </a:r>
            <a:r>
              <a:rPr lang="ru">
                <a:solidFill>
                  <a:schemeClr val="dk1"/>
                </a:solidFill>
              </a:rPr>
              <a:t> Корнилов С.В., Корнилова Л.Э.  «Методический ларец», Петрозаводск, «ПетроПресс», 2002, с.12</a:t>
            </a:r>
          </a:p>
          <a:p>
            <a:pPr lvl="0" rtl="0" algn="just">
              <a:lnSpc>
                <a:spcPct val="115000"/>
              </a:lnSpc>
              <a:spcBef>
                <a:spcPts val="0"/>
              </a:spcBef>
              <a:buNone/>
            </a:pPr>
            <a:r>
              <a:rPr b="1" i="1" lang="ru">
                <a:solidFill>
                  <a:schemeClr val="dk1"/>
                </a:solidFill>
              </a:rPr>
              <a:t>Цель использования</a:t>
            </a:r>
            <a:r>
              <a:rPr lang="ru">
                <a:solidFill>
                  <a:schemeClr val="dk1"/>
                </a:solidFill>
              </a:rPr>
              <a:t>:  Рефлексия  - Метод  выяснения  ожидания.</a:t>
            </a:r>
          </a:p>
          <a:p>
            <a:pPr lvl="0" rtl="0" algn="just">
              <a:lnSpc>
                <a:spcPct val="115000"/>
              </a:lnSpc>
              <a:spcBef>
                <a:spcPts val="0"/>
              </a:spcBef>
              <a:buNone/>
            </a:pPr>
            <a:r>
              <a:rPr b="1" i="1" lang="ru">
                <a:solidFill>
                  <a:schemeClr val="dk1"/>
                </a:solidFill>
              </a:rPr>
              <a:t>Конечный продукт</a:t>
            </a:r>
            <a:r>
              <a:rPr lang="ru">
                <a:solidFill>
                  <a:schemeClr val="dk1"/>
                </a:solidFill>
              </a:rPr>
              <a:t>:  Корзины «хорошо получилось», «надо постараться» заполняются  как итог деятельности </a:t>
            </a:r>
          </a:p>
          <a:p>
            <a:pPr lvl="0" rtl="0" algn="just">
              <a:lnSpc>
                <a:spcPct val="115000"/>
              </a:lnSpc>
              <a:spcBef>
                <a:spcPts val="0"/>
              </a:spcBef>
              <a:buClr>
                <a:schemeClr val="dk1"/>
              </a:buClr>
              <a:buFont typeface="Arial"/>
              <a:buNone/>
            </a:pPr>
            <a:r>
              <a:rPr b="1" lang="ru">
                <a:solidFill>
                  <a:schemeClr val="dk1"/>
                </a:solidFill>
              </a:rPr>
              <a:t>Материалы и оборудование</a:t>
            </a:r>
            <a:r>
              <a:rPr lang="ru">
                <a:solidFill>
                  <a:schemeClr val="dk1"/>
                </a:solidFill>
              </a:rPr>
              <a:t>: лист  ватмана с   рисунком  дерева, рисунки корзин с надписями «хорошо получилось»  и «надо постараться»,   магниты или  скотч, круги - яблоки из  бумаги  по количеству    учеников.</a:t>
            </a:r>
          </a:p>
          <a:p>
            <a:pPr lvl="0" rtl="0" algn="just">
              <a:lnSpc>
                <a:spcPct val="115000"/>
              </a:lnSpc>
              <a:spcBef>
                <a:spcPts val="0"/>
              </a:spcBef>
              <a:buClr>
                <a:schemeClr val="dk1"/>
              </a:buClr>
              <a:buFont typeface="Arial"/>
              <a:buNone/>
            </a:pPr>
            <a:r>
              <a:rPr b="1" lang="ru">
                <a:solidFill>
                  <a:schemeClr val="dk1"/>
                </a:solidFill>
              </a:rPr>
              <a:t>Методический комментарий</a:t>
            </a:r>
            <a:r>
              <a:rPr lang="ru">
                <a:solidFill>
                  <a:schemeClr val="dk1"/>
                </a:solidFill>
              </a:rPr>
              <a:t>: этот метод наглядно показывает  продвижение всего класса и  каждого  участника  за урок.</a:t>
            </a:r>
          </a:p>
          <a:p>
            <a:pPr lvl="0" rtl="0" algn="just">
              <a:lnSpc>
                <a:spcPct val="115000"/>
              </a:lnSpc>
              <a:spcBef>
                <a:spcPts val="0"/>
              </a:spcBef>
              <a:buClr>
                <a:schemeClr val="dk1"/>
              </a:buClr>
              <a:buFont typeface="Arial"/>
              <a:buNone/>
            </a:pPr>
            <a:r>
              <a:rPr b="1" lang="ru">
                <a:solidFill>
                  <a:schemeClr val="dk1"/>
                </a:solidFill>
              </a:rPr>
              <a:t>Описание приема: </a:t>
            </a:r>
            <a:r>
              <a:rPr lang="ru">
                <a:solidFill>
                  <a:schemeClr val="dk1"/>
                </a:solidFill>
              </a:rPr>
              <a:t>Дерево заготовлено  заранее. В начале урока  ученикам раздаются круги- яблоки, на них ученики записывают свои желаемые  результаты урока (научиться определять ..., узнать,  что такое ...,  помочь  ребятам в группе ...,  и т.д. в зависимости  от  темы урока или  занятия).  Желаний  может быть несколько.   В   ходе  занятия  яблоки  «созревают», можно их снимать и «собирать» в корзины. Обсуждение «сбора  урожая». Высказываются  дети и педагог.</a:t>
            </a:r>
          </a:p>
          <a:p>
            <a:pPr lvl="0" rtl="0">
              <a:lnSpc>
                <a:spcPct val="115000"/>
              </a:lnSpc>
              <a:spcBef>
                <a:spcPts val="0"/>
              </a:spcBef>
              <a:buClr>
                <a:schemeClr val="dk1"/>
              </a:buClr>
              <a:buFont typeface="Arial"/>
              <a:buNone/>
            </a:pPr>
            <a:r>
              <a:t/>
            </a:r>
            <a:endParaRPr>
              <a:solidFill>
                <a:schemeClr val="dk1"/>
              </a:solidFill>
            </a:endParaRPr>
          </a:p>
        </p:txBody>
      </p:sp>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9" name="Shape 859"/>
        <p:cNvGrpSpPr/>
        <p:nvPr/>
      </p:nvGrpSpPr>
      <p:grpSpPr>
        <a:xfrm>
          <a:off x="0" y="0"/>
          <a:ext cx="0" cy="0"/>
          <a:chOff x="0" y="0"/>
          <a:chExt cx="0" cy="0"/>
        </a:xfrm>
      </p:grpSpPr>
      <p:sp>
        <p:nvSpPr>
          <p:cNvPr id="860" name="Shape 86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Сенчук Елена Михайловна</a:t>
            </a:r>
          </a:p>
        </p:txBody>
      </p:sp>
      <p:sp>
        <p:nvSpPr>
          <p:cNvPr id="861" name="Shape 861"/>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862" name="Shape 86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866" name="Shape 866"/>
        <p:cNvGrpSpPr/>
        <p:nvPr/>
      </p:nvGrpSpPr>
      <p:grpSpPr>
        <a:xfrm>
          <a:off x="0" y="0"/>
          <a:ext cx="0" cy="0"/>
          <a:chOff x="0" y="0"/>
          <a:chExt cx="0" cy="0"/>
        </a:xfrm>
      </p:grpSpPr>
      <p:sp>
        <p:nvSpPr>
          <p:cNvPr id="867" name="Shape 867"/>
          <p:cNvSpPr txBox="1"/>
          <p:nvPr>
            <p:ph type="title"/>
          </p:nvPr>
        </p:nvSpPr>
        <p:spPr>
          <a:xfrm>
            <a:off x="311700" y="154500"/>
            <a:ext cx="8520599" cy="572699"/>
          </a:xfrm>
          <a:prstGeom prst="rect">
            <a:avLst/>
          </a:prstGeom>
        </p:spPr>
        <p:txBody>
          <a:bodyPr anchorCtr="0" anchor="t" bIns="91425" lIns="91425" rIns="91425" tIns="91425">
            <a:noAutofit/>
          </a:bodyPr>
          <a:lstStyle/>
          <a:p>
            <a:pPr lvl="0" algn="ctr">
              <a:spcBef>
                <a:spcPts val="0"/>
              </a:spcBef>
              <a:buNone/>
            </a:pPr>
            <a:r>
              <a:rPr lang="ru"/>
              <a:t>Слепоконь Елена Анатольевна</a:t>
            </a:r>
          </a:p>
        </p:txBody>
      </p:sp>
      <p:sp>
        <p:nvSpPr>
          <p:cNvPr id="868" name="Shape 868"/>
          <p:cNvSpPr txBox="1"/>
          <p:nvPr>
            <p:ph idx="1" type="body"/>
          </p:nvPr>
        </p:nvSpPr>
        <p:spPr>
          <a:xfrm>
            <a:off x="0" y="667125"/>
            <a:ext cx="9144000" cy="4389599"/>
          </a:xfrm>
          <a:prstGeom prst="rect">
            <a:avLst/>
          </a:prstGeom>
        </p:spPr>
        <p:txBody>
          <a:bodyPr anchorCtr="0" anchor="t" bIns="91425" lIns="91425" rIns="91425" tIns="91425">
            <a:noAutofit/>
          </a:bodyPr>
          <a:lstStyle/>
          <a:p>
            <a:pPr lvl="0" rtl="0" algn="ctr">
              <a:lnSpc>
                <a:spcPct val="115000"/>
              </a:lnSpc>
              <a:spcBef>
                <a:spcPts val="0"/>
              </a:spcBef>
              <a:buNone/>
            </a:pPr>
            <a:r>
              <a:rPr lang="ru" sz="1400">
                <a:solidFill>
                  <a:srgbClr val="274E13"/>
                </a:solidFill>
                <a:latin typeface="Georgia"/>
                <a:ea typeface="Georgia"/>
                <a:cs typeface="Georgia"/>
                <a:sym typeface="Georgia"/>
              </a:rPr>
              <a:t>Прием “Составление загадок”</a:t>
            </a:r>
          </a:p>
          <a:p>
            <a:pPr lvl="0" rtl="0" algn="just">
              <a:lnSpc>
                <a:spcPct val="100000"/>
              </a:lnSpc>
              <a:spcBef>
                <a:spcPts val="0"/>
              </a:spcBef>
              <a:buNone/>
            </a:pPr>
            <a:r>
              <a:rPr lang="ru" sz="1400" u="sng">
                <a:solidFill>
                  <a:srgbClr val="274E13"/>
                </a:solidFill>
                <a:latin typeface="Georgia"/>
                <a:ea typeface="Georgia"/>
                <a:cs typeface="Georgia"/>
                <a:sym typeface="Georgia"/>
              </a:rPr>
              <a:t>Источник:</a:t>
            </a:r>
            <a:r>
              <a:rPr lang="ru" sz="1400">
                <a:solidFill>
                  <a:srgbClr val="274E13"/>
                </a:solidFill>
                <a:latin typeface="Georgia"/>
                <a:ea typeface="Georgia"/>
                <a:cs typeface="Georgia"/>
                <a:sym typeface="Georgia"/>
              </a:rPr>
              <a:t> </a:t>
            </a:r>
            <a:r>
              <a:rPr i="1" lang="ru" sz="1400">
                <a:solidFill>
                  <a:srgbClr val="000000"/>
                </a:solidFill>
                <a:latin typeface="Georgia"/>
                <a:ea typeface="Georgia"/>
                <a:cs typeface="Georgia"/>
                <a:sym typeface="Georgia"/>
              </a:rPr>
              <a:t>Теория решения  изобретательских задач (ТРИЗ) </a:t>
            </a:r>
            <a:r>
              <a:rPr i="1" lang="ru" sz="1400" u="sng">
                <a:solidFill>
                  <a:srgbClr val="000000"/>
                </a:solidFill>
                <a:latin typeface="Georgia"/>
                <a:ea typeface="Georgia"/>
                <a:cs typeface="Georgia"/>
                <a:sym typeface="Georgia"/>
              </a:rPr>
              <a:t>(начальные классы)</a:t>
            </a:r>
          </a:p>
          <a:p>
            <a:pPr lvl="0" rtl="0" algn="just">
              <a:lnSpc>
                <a:spcPct val="100000"/>
              </a:lnSpc>
              <a:spcBef>
                <a:spcPts val="0"/>
              </a:spcBef>
              <a:buNone/>
            </a:pPr>
            <a:r>
              <a:rPr lang="ru" sz="1400" u="sng">
                <a:solidFill>
                  <a:srgbClr val="274E13"/>
                </a:solidFill>
                <a:latin typeface="Georgia"/>
                <a:ea typeface="Georgia"/>
                <a:cs typeface="Georgia"/>
                <a:sym typeface="Georgia"/>
              </a:rPr>
              <a:t>Цель использования приема:</a:t>
            </a:r>
            <a:r>
              <a:rPr lang="ru" sz="1400">
                <a:latin typeface="Georgia"/>
                <a:ea typeface="Georgia"/>
                <a:cs typeface="Georgia"/>
                <a:sym typeface="Georgia"/>
              </a:rPr>
              <a:t> </a:t>
            </a:r>
            <a:r>
              <a:rPr i="1" lang="ru" sz="1400">
                <a:solidFill>
                  <a:srgbClr val="000000"/>
                </a:solidFill>
                <a:latin typeface="Georgia"/>
                <a:ea typeface="Georgia"/>
                <a:cs typeface="Georgia"/>
                <a:sym typeface="Georgia"/>
              </a:rPr>
              <a:t>развитие у ребенка естественной потребности познания окружающего мира, заложенной природой; формирование навыков самостоятельного поиска и получения нужной информации; воспитание определенных качеств личности.</a:t>
            </a:r>
          </a:p>
          <a:p>
            <a:pPr lvl="0" rtl="0" algn="just">
              <a:lnSpc>
                <a:spcPct val="100000"/>
              </a:lnSpc>
              <a:spcBef>
                <a:spcPts val="0"/>
              </a:spcBef>
              <a:buNone/>
            </a:pPr>
            <a:r>
              <a:rPr lang="ru" sz="1400" u="sng">
                <a:solidFill>
                  <a:srgbClr val="274E13"/>
                </a:solidFill>
                <a:latin typeface="Georgia"/>
                <a:ea typeface="Georgia"/>
                <a:cs typeface="Georgia"/>
                <a:sym typeface="Georgia"/>
              </a:rPr>
              <a:t>В результате применения приема получается</a:t>
            </a:r>
            <a:r>
              <a:rPr i="1" lang="ru" sz="1400" u="sng">
                <a:solidFill>
                  <a:srgbClr val="274E13"/>
                </a:solidFill>
                <a:latin typeface="Georgia"/>
                <a:ea typeface="Georgia"/>
                <a:cs typeface="Georgia"/>
                <a:sym typeface="Georgia"/>
              </a:rPr>
              <a:t> </a:t>
            </a:r>
            <a:r>
              <a:rPr i="1" lang="ru" sz="1400">
                <a:solidFill>
                  <a:schemeClr val="dk1"/>
                </a:solidFill>
                <a:latin typeface="Georgia"/>
                <a:ea typeface="Georgia"/>
                <a:cs typeface="Georgia"/>
                <a:sym typeface="Georgia"/>
              </a:rPr>
              <a:t> </a:t>
            </a:r>
            <a:r>
              <a:rPr i="1" lang="ru" sz="1400">
                <a:solidFill>
                  <a:srgbClr val="000000"/>
                </a:solidFill>
                <a:latin typeface="Georgia"/>
                <a:ea typeface="Georgia"/>
                <a:cs typeface="Georgia"/>
                <a:sym typeface="Georgia"/>
              </a:rPr>
              <a:t>стихотворение - описание  объекта.</a:t>
            </a:r>
          </a:p>
          <a:p>
            <a:pPr lvl="0" rtl="0" algn="just">
              <a:lnSpc>
                <a:spcPct val="100000"/>
              </a:lnSpc>
              <a:spcBef>
                <a:spcPts val="0"/>
              </a:spcBef>
              <a:buNone/>
            </a:pPr>
            <a:r>
              <a:rPr lang="ru" sz="1400" u="sng">
                <a:solidFill>
                  <a:srgbClr val="274E13"/>
                </a:solidFill>
                <a:latin typeface="Georgia"/>
                <a:ea typeface="Georgia"/>
                <a:cs typeface="Georgia"/>
                <a:sym typeface="Georgia"/>
              </a:rPr>
              <a:t>Материалы и оборудование</a:t>
            </a:r>
            <a:r>
              <a:rPr b="0" lang="ru" sz="1400" u="sng">
                <a:solidFill>
                  <a:srgbClr val="274E13"/>
                </a:solidFill>
                <a:latin typeface="Georgia"/>
                <a:ea typeface="Georgia"/>
                <a:cs typeface="Georgia"/>
                <a:sym typeface="Georgia"/>
              </a:rPr>
              <a:t>:</a:t>
            </a:r>
            <a:r>
              <a:rPr b="0" lang="ru" sz="1400">
                <a:solidFill>
                  <a:srgbClr val="000000"/>
                </a:solidFill>
                <a:latin typeface="Georgia"/>
                <a:ea typeface="Georgia"/>
                <a:cs typeface="Georgia"/>
                <a:sym typeface="Georgia"/>
              </a:rPr>
              <a:t> </a:t>
            </a:r>
            <a:r>
              <a:rPr i="1" lang="ru" sz="1400">
                <a:solidFill>
                  <a:srgbClr val="000000"/>
                </a:solidFill>
                <a:latin typeface="Georgia"/>
                <a:ea typeface="Georgia"/>
                <a:cs typeface="Georgia"/>
                <a:sym typeface="Georgia"/>
              </a:rPr>
              <a:t>лист бумаги, ручка, цветные карандаши или фломастеры, набор  вопросов, формулировок.</a:t>
            </a:r>
          </a:p>
          <a:p>
            <a:pPr lvl="0" rtl="0" algn="just">
              <a:lnSpc>
                <a:spcPct val="100000"/>
              </a:lnSpc>
              <a:spcBef>
                <a:spcPts val="0"/>
              </a:spcBef>
              <a:buNone/>
            </a:pPr>
            <a:r>
              <a:rPr lang="ru" sz="1400" u="sng">
                <a:solidFill>
                  <a:srgbClr val="274E13"/>
                </a:solidFill>
                <a:latin typeface="Georgia"/>
                <a:ea typeface="Georgia"/>
                <a:cs typeface="Georgia"/>
                <a:sym typeface="Georgia"/>
              </a:rPr>
              <a:t>Методический комментарий</a:t>
            </a:r>
            <a:r>
              <a:rPr lang="ru" sz="1400" u="sng">
                <a:solidFill>
                  <a:srgbClr val="274E13"/>
                </a:solidFill>
                <a:latin typeface="Arial"/>
                <a:ea typeface="Arial"/>
                <a:cs typeface="Arial"/>
                <a:sym typeface="Arial"/>
              </a:rPr>
              <a:t>:</a:t>
            </a:r>
            <a:r>
              <a:rPr lang="ru" sz="1400">
                <a:solidFill>
                  <a:srgbClr val="5B0F00"/>
                </a:solidFill>
                <a:latin typeface="Arial"/>
                <a:ea typeface="Arial"/>
                <a:cs typeface="Arial"/>
                <a:sym typeface="Arial"/>
              </a:rPr>
              <a:t> </a:t>
            </a:r>
            <a:r>
              <a:rPr i="1" lang="ru" sz="1400">
                <a:solidFill>
                  <a:srgbClr val="000000"/>
                </a:solidFill>
                <a:latin typeface="Georgia"/>
                <a:ea typeface="Georgia"/>
                <a:cs typeface="Georgia"/>
                <a:sym typeface="Georgia"/>
              </a:rPr>
              <a:t>на занятиях должна быть раскованная обстановка равноправных  людей и высокая активность детей. Прежде всего, надо создать      у учащихся мотивацию и желание развивать свое мышление. Составлять загадку можно индивидуально, в паре, в группах.</a:t>
            </a:r>
          </a:p>
          <a:p>
            <a:pPr lvl="0" algn="just">
              <a:lnSpc>
                <a:spcPct val="100000"/>
              </a:lnSpc>
              <a:spcBef>
                <a:spcPts val="0"/>
              </a:spcBef>
              <a:buNone/>
            </a:pPr>
            <a:r>
              <a:rPr lang="ru" sz="1400" u="sng">
                <a:solidFill>
                  <a:srgbClr val="274E13"/>
                </a:solidFill>
                <a:latin typeface="Georgia"/>
                <a:ea typeface="Georgia"/>
                <a:cs typeface="Georgia"/>
                <a:sym typeface="Georgia"/>
              </a:rPr>
              <a:t>Описание приёма:</a:t>
            </a:r>
            <a:r>
              <a:rPr i="1" lang="ru" sz="1400">
                <a:solidFill>
                  <a:schemeClr val="dk1"/>
                </a:solidFill>
                <a:latin typeface="Georgia"/>
                <a:ea typeface="Georgia"/>
                <a:cs typeface="Georgia"/>
                <a:sym typeface="Georgia"/>
              </a:rPr>
              <a:t> </a:t>
            </a:r>
            <a:r>
              <a:rPr i="1" lang="ru" sz="1400">
                <a:solidFill>
                  <a:srgbClr val="000000"/>
                </a:solidFill>
                <a:latin typeface="Georgia"/>
                <a:ea typeface="Georgia"/>
                <a:cs typeface="Georgia"/>
                <a:sym typeface="Georgia"/>
              </a:rPr>
              <a:t>при составление загадок используем последовательность сочинения загадок по действиям: выбрать объект; придумать какие действия он выполняет; придумать, какие еще объекты выполняют те же действия; вставить слова связки “но не” или “а не” и прочитать загадку.</a:t>
            </a:r>
          </a:p>
        </p:txBody>
      </p:sp>
      <p:sp>
        <p:nvSpPr>
          <p:cNvPr id="869" name="Shape 86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400825" y="70700"/>
            <a:ext cx="8520599" cy="357000"/>
          </a:xfrm>
          <a:prstGeom prst="rect">
            <a:avLst/>
          </a:prstGeom>
        </p:spPr>
        <p:txBody>
          <a:bodyPr anchorCtr="0" anchor="t" bIns="91425" lIns="91425" rIns="91425" tIns="91425">
            <a:noAutofit/>
          </a:bodyPr>
          <a:lstStyle/>
          <a:p>
            <a:pPr lvl="0" algn="ctr">
              <a:spcBef>
                <a:spcPts val="0"/>
              </a:spcBef>
              <a:buClr>
                <a:schemeClr val="dk1"/>
              </a:buClr>
              <a:buSzPct val="45833"/>
              <a:buFont typeface="Arial"/>
              <a:buNone/>
            </a:pPr>
            <a:r>
              <a:rPr b="1" i="1" lang="ru" sz="2400"/>
              <a:t>Название приёма</a:t>
            </a:r>
            <a:r>
              <a:rPr i="1" lang="ru" sz="2400"/>
              <a:t>: «Зигзаг»</a:t>
            </a:r>
          </a:p>
        </p:txBody>
      </p:sp>
      <p:sp>
        <p:nvSpPr>
          <p:cNvPr id="138" name="Shape 138"/>
          <p:cNvSpPr txBox="1"/>
          <p:nvPr>
            <p:ph idx="1" type="body"/>
          </p:nvPr>
        </p:nvSpPr>
        <p:spPr>
          <a:xfrm>
            <a:off x="347350" y="579300"/>
            <a:ext cx="8520599" cy="4661099"/>
          </a:xfrm>
          <a:prstGeom prst="rect">
            <a:avLst/>
          </a:prstGeom>
        </p:spPr>
        <p:txBody>
          <a:bodyPr anchorCtr="0" anchor="t" bIns="91425" lIns="91425" rIns="91425" tIns="91425">
            <a:noAutofit/>
          </a:bodyPr>
          <a:lstStyle/>
          <a:p>
            <a:pPr lvl="0" rtl="0" algn="just">
              <a:lnSpc>
                <a:spcPct val="100000"/>
              </a:lnSpc>
              <a:spcBef>
                <a:spcPts val="200"/>
              </a:spcBef>
              <a:spcAft>
                <a:spcPts val="200"/>
              </a:spcAft>
              <a:buClr>
                <a:schemeClr val="dk1"/>
              </a:buClr>
              <a:buSzPct val="78571"/>
              <a:buFont typeface="Arial"/>
              <a:buNone/>
            </a:pPr>
            <a:r>
              <a:rPr lang="ru" sz="1400">
                <a:solidFill>
                  <a:schemeClr val="dk1"/>
                </a:solidFill>
                <a:highlight>
                  <a:srgbClr val="D9EAD3"/>
                </a:highlight>
                <a:latin typeface="Arial"/>
                <a:ea typeface="Arial"/>
                <a:cs typeface="Arial"/>
                <a:sym typeface="Arial"/>
              </a:rPr>
              <a:t>Описание приёма.</a:t>
            </a:r>
            <a:r>
              <a:rPr b="0" lang="ru" sz="1400">
                <a:solidFill>
                  <a:schemeClr val="dk1"/>
                </a:solidFill>
                <a:highlight>
                  <a:srgbClr val="D9EAD3"/>
                </a:highlight>
                <a:latin typeface="Arial"/>
                <a:ea typeface="Arial"/>
                <a:cs typeface="Arial"/>
                <a:sym typeface="Arial"/>
              </a:rPr>
              <a:t> 1.В данной стратегии может не быть фазы вызова как таковой, так как само задание - организация работы с текстом большого объема - само по себе служит вызовом.</a:t>
            </a:r>
          </a:p>
          <a:p>
            <a:pPr lvl="0" rtl="0" algn="just">
              <a:lnSpc>
                <a:spcPct val="100000"/>
              </a:lnSpc>
              <a:spcBef>
                <a:spcPts val="200"/>
              </a:spcBef>
              <a:spcAft>
                <a:spcPts val="200"/>
              </a:spcAft>
              <a:buClr>
                <a:schemeClr val="dk1"/>
              </a:buClr>
              <a:buSzPct val="78571"/>
              <a:buFont typeface="Arial"/>
              <a:buNone/>
            </a:pPr>
            <a:r>
              <a:rPr b="0" lang="ru" sz="1400">
                <a:solidFill>
                  <a:schemeClr val="dk1"/>
                </a:solidFill>
                <a:highlight>
                  <a:srgbClr val="D9EAD3"/>
                </a:highlight>
                <a:latin typeface="Arial"/>
                <a:ea typeface="Arial"/>
                <a:cs typeface="Arial"/>
                <a:sym typeface="Arial"/>
              </a:rPr>
              <a:t>    2.Смысловая стадия. Класс делится на группы. Группе выдаются тексты различного содержания. Каждый учащийся работает со своим текстом: выделяя главное, либо составляет опорный конспект, либо использует одну из графических форм (например «кластер»). По окончании работы учащиеся переходят в другие группы - группы экспертов.</a:t>
            </a:r>
          </a:p>
          <a:p>
            <a:pPr lvl="0" rtl="0" algn="just">
              <a:lnSpc>
                <a:spcPct val="100000"/>
              </a:lnSpc>
              <a:spcBef>
                <a:spcPts val="200"/>
              </a:spcBef>
              <a:spcAft>
                <a:spcPts val="200"/>
              </a:spcAft>
              <a:buClr>
                <a:schemeClr val="dk1"/>
              </a:buClr>
              <a:buSzPct val="78571"/>
              <a:buFont typeface="Arial"/>
              <a:buNone/>
            </a:pPr>
            <a:r>
              <a:rPr b="0" lang="ru" sz="1400">
                <a:solidFill>
                  <a:schemeClr val="dk1"/>
                </a:solidFill>
                <a:highlight>
                  <a:srgbClr val="D9EAD3"/>
                </a:highlight>
                <a:latin typeface="Arial"/>
                <a:ea typeface="Arial"/>
                <a:cs typeface="Arial"/>
                <a:sym typeface="Arial"/>
              </a:rPr>
              <a:t>    3.Стадия размышления: работа в группе «экспертов».  Новые группы составляются так, чтобы в каждой оказались «специалисты» по одной теме. В процессе обмена результатами своей работы, составляется общая презентационная схема рассказа по теме. Решается вопрос о том, кто будет проводить итоговую презентацию. Затем учащиеся пересаживаются в свои первоначальные группы. Вернувшись в свою рабочую группу, эксперт знакомит других членов группы со своей темой, пользуясь общей презентационной схемой. В группе происходит обмен информацией всех участников рабочей группы. Таким образом, в каждой рабочей группе, благодаря работе экспертов, складывается общее представление по изучаемой теме.</a:t>
            </a:r>
          </a:p>
          <a:p>
            <a:pPr lvl="0" rtl="0" algn="just">
              <a:spcBef>
                <a:spcPts val="200"/>
              </a:spcBef>
              <a:spcAft>
                <a:spcPts val="200"/>
              </a:spcAft>
              <a:buClr>
                <a:schemeClr val="dk1"/>
              </a:buClr>
              <a:buSzPct val="78571"/>
              <a:buFont typeface="Arial"/>
              <a:buNone/>
            </a:pPr>
            <a:r>
              <a:rPr b="0" lang="ru" sz="1400">
                <a:solidFill>
                  <a:schemeClr val="dk1"/>
                </a:solidFill>
                <a:highlight>
                  <a:srgbClr val="D9EAD3"/>
                </a:highlight>
                <a:latin typeface="Arial"/>
                <a:ea typeface="Arial"/>
                <a:cs typeface="Arial"/>
                <a:sym typeface="Arial"/>
              </a:rPr>
              <a:t>   4.  Следующим этапом станет презентация сведений по отдельным темам, которую проводит один из экспертов, другие вносят дополнения, отвечают на вопросы. Таким образом, идет «второе слушание» темы. </a:t>
            </a:r>
          </a:p>
          <a:p>
            <a:pPr lvl="0" algn="just">
              <a:spcBef>
                <a:spcPts val="0"/>
              </a:spcBef>
              <a:buClr>
                <a:schemeClr val="dk1"/>
              </a:buClr>
              <a:buSzPct val="78571"/>
              <a:buFont typeface="Arial"/>
              <a:buNone/>
            </a:pPr>
            <a:r>
              <a:rPr lang="ru" sz="1400">
                <a:solidFill>
                  <a:schemeClr val="dk1"/>
                </a:solidFill>
                <a:highlight>
                  <a:srgbClr val="D9EAD3"/>
                </a:highlight>
                <a:latin typeface="Arial"/>
                <a:ea typeface="Arial"/>
                <a:cs typeface="Arial"/>
                <a:sym typeface="Arial"/>
              </a:rPr>
              <a:t>Подведение итогов. </a:t>
            </a:r>
            <a:r>
              <a:rPr b="0" lang="ru" sz="1350">
                <a:solidFill>
                  <a:schemeClr val="dk1"/>
                </a:solidFill>
                <a:highlight>
                  <a:srgbClr val="D9EAD3"/>
                </a:highlight>
                <a:latin typeface="Arial"/>
                <a:ea typeface="Arial"/>
                <a:cs typeface="Arial"/>
                <a:sym typeface="Arial"/>
              </a:rPr>
              <a:t>Приём позволяет использовать разные виды деятельности, создать обстановку сотрудничества и сотворчества. Каждый ученик, вне зависимости от его способностей, усваивается большой объем теоретического материала, всю работу дети выполняют самостоятельно, сотрудничество и ответственность за результат являются основными составляющими занятия.</a:t>
            </a:r>
          </a:p>
        </p:txBody>
      </p:sp>
      <p:sp>
        <p:nvSpPr>
          <p:cNvPr id="139" name="Shape 1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3" name="Shape 873"/>
        <p:cNvGrpSpPr/>
        <p:nvPr/>
      </p:nvGrpSpPr>
      <p:grpSpPr>
        <a:xfrm>
          <a:off x="0" y="0"/>
          <a:ext cx="0" cy="0"/>
          <a:chOff x="0" y="0"/>
          <a:chExt cx="0" cy="0"/>
        </a:xfrm>
      </p:grpSpPr>
      <p:sp>
        <p:nvSpPr>
          <p:cNvPr id="874" name="Shape 87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Трухина Елена Геннадьевна</a:t>
            </a:r>
          </a:p>
        </p:txBody>
      </p:sp>
      <p:sp>
        <p:nvSpPr>
          <p:cNvPr id="875" name="Shape 875"/>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876" name="Shape 87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0" name="Shape 880"/>
        <p:cNvGrpSpPr/>
        <p:nvPr/>
      </p:nvGrpSpPr>
      <p:grpSpPr>
        <a:xfrm>
          <a:off x="0" y="0"/>
          <a:ext cx="0" cy="0"/>
          <a:chOff x="0" y="0"/>
          <a:chExt cx="0" cy="0"/>
        </a:xfrm>
      </p:grpSpPr>
      <p:sp>
        <p:nvSpPr>
          <p:cNvPr id="881" name="Shape 88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882" name="Shape 882"/>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883" name="Shape 88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7" name="Shape 887"/>
        <p:cNvGrpSpPr/>
        <p:nvPr/>
      </p:nvGrpSpPr>
      <p:grpSpPr>
        <a:xfrm>
          <a:off x="0" y="0"/>
          <a:ext cx="0" cy="0"/>
          <a:chOff x="0" y="0"/>
          <a:chExt cx="0" cy="0"/>
        </a:xfrm>
      </p:grpSpPr>
      <p:sp>
        <p:nvSpPr>
          <p:cNvPr id="888" name="Shape 88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Ушакова Анна Геннадиевна</a:t>
            </a:r>
          </a:p>
        </p:txBody>
      </p:sp>
      <p:sp>
        <p:nvSpPr>
          <p:cNvPr id="889" name="Shape 889"/>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890" name="Shape 89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E599"/>
        </a:solidFill>
      </p:bgPr>
    </p:bg>
    <p:spTree>
      <p:nvGrpSpPr>
        <p:cNvPr id="894" name="Shape 894"/>
        <p:cNvGrpSpPr/>
        <p:nvPr/>
      </p:nvGrpSpPr>
      <p:grpSpPr>
        <a:xfrm>
          <a:off x="0" y="0"/>
          <a:ext cx="0" cy="0"/>
          <a:chOff x="0" y="0"/>
          <a:chExt cx="0" cy="0"/>
        </a:xfrm>
      </p:grpSpPr>
      <p:sp>
        <p:nvSpPr>
          <p:cNvPr id="895" name="Shape 89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Шумик Елена Борисовна</a:t>
            </a:r>
          </a:p>
        </p:txBody>
      </p:sp>
      <p:sp>
        <p:nvSpPr>
          <p:cNvPr id="896" name="Shape 896"/>
          <p:cNvSpPr txBox="1"/>
          <p:nvPr>
            <p:ph idx="1" type="body"/>
          </p:nvPr>
        </p:nvSpPr>
        <p:spPr>
          <a:xfrm>
            <a:off x="311700" y="1202975"/>
            <a:ext cx="8520599" cy="29817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buAutoNum type="arabicPeriod"/>
            </a:pPr>
            <a:r>
              <a:rPr b="1" lang="ru">
                <a:solidFill>
                  <a:srgbClr val="000000"/>
                </a:solidFill>
                <a:latin typeface="Times New Roman"/>
                <a:ea typeface="Times New Roman"/>
                <a:cs typeface="Times New Roman"/>
                <a:sym typeface="Times New Roman"/>
              </a:rPr>
              <a:t>«Таблица З-Х-У (знаю – хочу знать – узнал)»</a:t>
            </a:r>
          </a:p>
          <a:p>
            <a:pPr indent="-228600" lvl="0" marL="457200" rtl="0">
              <a:spcBef>
                <a:spcPts val="0"/>
              </a:spcBef>
              <a:buClr>
                <a:srgbClr val="000000"/>
              </a:buClr>
              <a:buFont typeface="Times New Roman"/>
              <a:buAutoNum type="arabicPeriod"/>
            </a:pPr>
            <a:r>
              <a:rPr b="1" lang="ru">
                <a:solidFill>
                  <a:schemeClr val="dk1"/>
                </a:solidFill>
                <a:latin typeface="Times New Roman"/>
                <a:ea typeface="Times New Roman"/>
                <a:cs typeface="Times New Roman"/>
                <a:sym typeface="Times New Roman"/>
              </a:rPr>
              <a:t>Источник: </a:t>
            </a:r>
            <a:r>
              <a:rPr lang="ru">
                <a:solidFill>
                  <a:schemeClr val="dk1"/>
                </a:solidFill>
                <a:latin typeface="Times New Roman"/>
                <a:ea typeface="Times New Roman"/>
                <a:cs typeface="Times New Roman"/>
                <a:sym typeface="Times New Roman"/>
              </a:rPr>
              <a:t>Технология развития критического мышления (ТРКМ)</a:t>
            </a:r>
          </a:p>
          <a:p>
            <a:pPr indent="-228600" lvl="0" marL="457200" rtl="0" algn="just">
              <a:spcBef>
                <a:spcPts val="0"/>
              </a:spcBef>
              <a:buClr>
                <a:srgbClr val="000000"/>
              </a:buClr>
              <a:buFont typeface="Times New Roman"/>
              <a:buAutoNum type="arabicPeriod"/>
            </a:pPr>
            <a:r>
              <a:rPr b="1" lang="ru">
                <a:solidFill>
                  <a:schemeClr val="dk1"/>
                </a:solidFill>
                <a:latin typeface="Times New Roman"/>
                <a:ea typeface="Times New Roman"/>
                <a:cs typeface="Times New Roman"/>
                <a:sym typeface="Times New Roman"/>
              </a:rPr>
              <a:t>Цель использования приёма: </a:t>
            </a:r>
            <a:r>
              <a:rPr lang="ru">
                <a:solidFill>
                  <a:schemeClr val="dk1"/>
                </a:solidFill>
                <a:latin typeface="Times New Roman"/>
                <a:ea typeface="Times New Roman"/>
                <a:cs typeface="Times New Roman"/>
                <a:sym typeface="Times New Roman"/>
              </a:rPr>
              <a:t>обучение умению определять уровень собственных знаний; пробуждение интереса к получению новой информации; обучение умению соотносить новую информацию со своими установившимися представлениями.</a:t>
            </a:r>
          </a:p>
          <a:p>
            <a:pPr indent="-228600" lvl="0" marL="457200" rtl="0" algn="just">
              <a:spcBef>
                <a:spcPts val="0"/>
              </a:spcBef>
              <a:buClr>
                <a:srgbClr val="000000"/>
              </a:buClr>
              <a:buFont typeface="Times New Roman"/>
              <a:buAutoNum type="arabicPeriod"/>
            </a:pPr>
            <a:r>
              <a:rPr b="1" lang="ru">
                <a:solidFill>
                  <a:schemeClr val="dk1"/>
                </a:solidFill>
                <a:latin typeface="Times New Roman"/>
                <a:ea typeface="Times New Roman"/>
                <a:cs typeface="Times New Roman"/>
                <a:sym typeface="Times New Roman"/>
              </a:rPr>
              <a:t>В результате</a:t>
            </a:r>
            <a:r>
              <a:rPr lang="ru">
                <a:solidFill>
                  <a:schemeClr val="dk1"/>
                </a:solidFill>
                <a:latin typeface="Times New Roman"/>
                <a:ea typeface="Times New Roman"/>
                <a:cs typeface="Times New Roman"/>
                <a:sym typeface="Times New Roman"/>
              </a:rPr>
              <a:t> применения приема получается таблица - систематизация</a:t>
            </a:r>
            <a:r>
              <a:rPr b="1" lang="ru">
                <a:solidFill>
                  <a:schemeClr val="dk1"/>
                </a:solidFill>
                <a:latin typeface="Times New Roman"/>
                <a:ea typeface="Times New Roman"/>
                <a:cs typeface="Times New Roman"/>
                <a:sym typeface="Times New Roman"/>
              </a:rPr>
              <a:t>.</a:t>
            </a:r>
          </a:p>
          <a:p>
            <a:pPr indent="-228600" lvl="0" marL="457200" rtl="0" algn="just">
              <a:spcBef>
                <a:spcPts val="0"/>
              </a:spcBef>
              <a:buClr>
                <a:srgbClr val="000000"/>
              </a:buClr>
              <a:buFont typeface="Times New Roman"/>
              <a:buAutoNum type="arabicPeriod"/>
            </a:pPr>
            <a:r>
              <a:rPr b="1" lang="ru">
                <a:solidFill>
                  <a:schemeClr val="dk1"/>
                </a:solidFill>
                <a:latin typeface="Times New Roman"/>
                <a:ea typeface="Times New Roman"/>
                <a:cs typeface="Times New Roman"/>
                <a:sym typeface="Times New Roman"/>
              </a:rPr>
              <a:t>Материалы и оборудование: </a:t>
            </a:r>
            <a:r>
              <a:rPr lang="ru">
                <a:solidFill>
                  <a:schemeClr val="dk1"/>
                </a:solidFill>
                <a:latin typeface="Times New Roman"/>
                <a:ea typeface="Times New Roman"/>
                <a:cs typeface="Times New Roman"/>
                <a:sym typeface="Times New Roman"/>
              </a:rPr>
              <a:t>макет таблицы на листе бумаги А4 на каждого обучающегося (каждую пару, группу), ручка</a:t>
            </a:r>
            <a:r>
              <a:rPr b="1" lang="ru">
                <a:solidFill>
                  <a:schemeClr val="dk1"/>
                </a:solidFill>
                <a:latin typeface="Times New Roman"/>
                <a:ea typeface="Times New Roman"/>
                <a:cs typeface="Times New Roman"/>
                <a:sym typeface="Times New Roman"/>
              </a:rPr>
              <a:t>.</a:t>
            </a:r>
          </a:p>
        </p:txBody>
      </p:sp>
      <p:sp>
        <p:nvSpPr>
          <p:cNvPr id="897" name="Shape 89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E599"/>
        </a:solidFill>
      </p:bgPr>
    </p:bg>
    <p:spTree>
      <p:nvGrpSpPr>
        <p:cNvPr id="901" name="Shape 901"/>
        <p:cNvGrpSpPr/>
        <p:nvPr/>
      </p:nvGrpSpPr>
      <p:grpSpPr>
        <a:xfrm>
          <a:off x="0" y="0"/>
          <a:ext cx="0" cy="0"/>
          <a:chOff x="0" y="0"/>
          <a:chExt cx="0" cy="0"/>
        </a:xfrm>
      </p:grpSpPr>
      <p:sp>
        <p:nvSpPr>
          <p:cNvPr id="902" name="Shape 902"/>
          <p:cNvSpPr txBox="1"/>
          <p:nvPr>
            <p:ph type="title"/>
          </p:nvPr>
        </p:nvSpPr>
        <p:spPr>
          <a:xfrm>
            <a:off x="311700" y="63625"/>
            <a:ext cx="8520599" cy="572699"/>
          </a:xfrm>
          <a:prstGeom prst="rect">
            <a:avLst/>
          </a:prstGeom>
        </p:spPr>
        <p:txBody>
          <a:bodyPr anchorCtr="0" anchor="t" bIns="91425" lIns="91425" rIns="91425" tIns="91425">
            <a:noAutofit/>
          </a:bodyPr>
          <a:lstStyle/>
          <a:p>
            <a:pPr lvl="0" rtl="0">
              <a:spcBef>
                <a:spcPts val="0"/>
              </a:spcBef>
              <a:buNone/>
            </a:pPr>
            <a:r>
              <a:rPr lang="ru"/>
              <a:t>Шумик Елена Борисовна</a:t>
            </a:r>
          </a:p>
        </p:txBody>
      </p:sp>
      <p:sp>
        <p:nvSpPr>
          <p:cNvPr id="903" name="Shape 903"/>
          <p:cNvSpPr txBox="1"/>
          <p:nvPr>
            <p:ph idx="1" type="body"/>
          </p:nvPr>
        </p:nvSpPr>
        <p:spPr>
          <a:xfrm>
            <a:off x="311700" y="636325"/>
            <a:ext cx="8520599" cy="4332900"/>
          </a:xfrm>
          <a:prstGeom prst="rect">
            <a:avLst/>
          </a:prstGeom>
        </p:spPr>
        <p:txBody>
          <a:bodyPr anchorCtr="0" anchor="t" bIns="91425" lIns="91425" rIns="91425" tIns="91425">
            <a:noAutofit/>
          </a:bodyPr>
          <a:lstStyle/>
          <a:p>
            <a:pPr lvl="0" rtl="0" algn="just">
              <a:lnSpc>
                <a:spcPct val="100000"/>
              </a:lnSpc>
              <a:spcBef>
                <a:spcPts val="0"/>
              </a:spcBef>
              <a:spcAft>
                <a:spcPts val="0"/>
              </a:spcAft>
              <a:buNone/>
            </a:pPr>
            <a:r>
              <a:rPr b="1" lang="ru">
                <a:solidFill>
                  <a:schemeClr val="dk1"/>
                </a:solidFill>
                <a:latin typeface="Times New Roman"/>
                <a:ea typeface="Times New Roman"/>
                <a:cs typeface="Times New Roman"/>
                <a:sym typeface="Times New Roman"/>
              </a:rPr>
              <a:t>6. Методический комментарий: </a:t>
            </a:r>
            <a:r>
              <a:rPr lang="ru">
                <a:solidFill>
                  <a:schemeClr val="dk1"/>
                </a:solidFill>
                <a:latin typeface="Times New Roman"/>
                <a:ea typeface="Times New Roman"/>
                <a:cs typeface="Times New Roman"/>
                <a:sym typeface="Times New Roman"/>
              </a:rPr>
              <a:t>таблица  З-Х-У используется как в работе с печатным текстом, так и для лекционного материала. Ее графическая форма отображает три фазы, по которым строится процесс в технологии Развития критического мышления: вызов, осмысление, рефлексия. Заполнять таблицу можно индивидуально, в паре, в группах.</a:t>
            </a:r>
          </a:p>
          <a:p>
            <a:pPr lvl="0" rtl="0" algn="just">
              <a:lnSpc>
                <a:spcPct val="100000"/>
              </a:lnSpc>
              <a:spcBef>
                <a:spcPts val="0"/>
              </a:spcBef>
              <a:spcAft>
                <a:spcPts val="0"/>
              </a:spcAft>
              <a:buNone/>
            </a:pPr>
            <a:r>
              <a:rPr b="1" lang="ru">
                <a:solidFill>
                  <a:schemeClr val="dk1"/>
                </a:solidFill>
                <a:latin typeface="Times New Roman"/>
                <a:ea typeface="Times New Roman"/>
                <a:cs typeface="Times New Roman"/>
                <a:sym typeface="Times New Roman"/>
              </a:rPr>
              <a:t>7. Описание приёма</a:t>
            </a:r>
            <a:r>
              <a:rPr lang="ru">
                <a:solidFill>
                  <a:schemeClr val="dk1"/>
                </a:solidFill>
                <a:latin typeface="Times New Roman"/>
                <a:ea typeface="Times New Roman"/>
                <a:cs typeface="Times New Roman"/>
                <a:sym typeface="Times New Roman"/>
              </a:rPr>
              <a:t>: На «стадии вызова», заполняя первую часть таблицы «Знаю», обучающиеся составляют список того, что они знают или думают, что знают, о данной проблеме. Через эту первичную деятельность дети определяет уровень собственных знаний, к которым постепенно добавляются новые знания. Вторая часть таблицы «Хочу узнать» - это определение того, что они хотят узнать, пробуждение интереса к новой информации. На «стадии осмысления» обучающиеся строят новые представления на основании имеющихся знаний. Полученные ранее знания выводятся на уровень осознания. Теперь они могут стать базой для усвоения новых знаний. После обсуждения обучающиеся заполняют третью графу таблицы «Узнал».</a:t>
            </a:r>
          </a:p>
          <a:p>
            <a:pPr lvl="0" rtl="0">
              <a:spcBef>
                <a:spcPts val="0"/>
              </a:spcBef>
              <a:spcAft>
                <a:spcPts val="0"/>
              </a:spcAft>
              <a:buNone/>
            </a:pPr>
            <a:r>
              <a:t/>
            </a:r>
            <a:endParaRPr>
              <a:solidFill>
                <a:schemeClr val="dk1"/>
              </a:solidFill>
              <a:latin typeface="Times New Roman"/>
              <a:ea typeface="Times New Roman"/>
              <a:cs typeface="Times New Roman"/>
              <a:sym typeface="Times New Roman"/>
            </a:endParaRPr>
          </a:p>
        </p:txBody>
      </p:sp>
      <p:sp>
        <p:nvSpPr>
          <p:cNvPr id="904" name="Shape 90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6D7A8"/>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623400" y="485425"/>
            <a:ext cx="8520599" cy="572699"/>
          </a:xfrm>
          <a:prstGeom prst="rect">
            <a:avLst/>
          </a:prstGeom>
        </p:spPr>
        <p:txBody>
          <a:bodyPr anchorCtr="0" anchor="t" bIns="91425" lIns="91425" rIns="91425" tIns="91425">
            <a:noAutofit/>
          </a:bodyPr>
          <a:lstStyle/>
          <a:p>
            <a:pPr lvl="0">
              <a:spcBef>
                <a:spcPts val="0"/>
              </a:spcBef>
              <a:buNone/>
            </a:pPr>
            <a:r>
              <a:rPr lang="ru"/>
              <a:t>Бобырева Елена Павловна</a:t>
            </a:r>
          </a:p>
        </p:txBody>
      </p:sp>
      <p:sp>
        <p:nvSpPr>
          <p:cNvPr id="145" name="Shape 145"/>
          <p:cNvSpPr txBox="1"/>
          <p:nvPr>
            <p:ph idx="1" type="body"/>
          </p:nvPr>
        </p:nvSpPr>
        <p:spPr>
          <a:xfrm>
            <a:off x="268925" y="1058125"/>
            <a:ext cx="8520599"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i="1" lang="ru" sz="1800">
                <a:solidFill>
                  <a:schemeClr val="dk1"/>
                </a:solidFill>
                <a:latin typeface="Times New Roman"/>
                <a:ea typeface="Times New Roman"/>
                <a:cs typeface="Times New Roman"/>
                <a:sym typeface="Times New Roman"/>
              </a:rPr>
              <a:t>Название приёма:</a:t>
            </a:r>
            <a:r>
              <a:rPr lang="ru" sz="1800">
                <a:solidFill>
                  <a:schemeClr val="dk1"/>
                </a:solidFill>
                <a:latin typeface="Times New Roman"/>
                <a:ea typeface="Times New Roman"/>
                <a:cs typeface="Times New Roman"/>
                <a:sym typeface="Times New Roman"/>
              </a:rPr>
              <a:t> “Дерево решений” </a:t>
            </a:r>
          </a:p>
          <a:p>
            <a:pPr lvl="0" rtl="0">
              <a:lnSpc>
                <a:spcPct val="100000"/>
              </a:lnSpc>
              <a:spcBef>
                <a:spcPts val="0"/>
              </a:spcBef>
              <a:spcAft>
                <a:spcPts val="0"/>
              </a:spcAft>
              <a:buNone/>
            </a:pPr>
            <a:r>
              <a:rPr b="1" i="1" lang="ru" sz="1800">
                <a:solidFill>
                  <a:schemeClr val="dk1"/>
                </a:solidFill>
                <a:latin typeface="Times New Roman"/>
                <a:ea typeface="Times New Roman"/>
                <a:cs typeface="Times New Roman"/>
                <a:sym typeface="Times New Roman"/>
              </a:rPr>
              <a:t>Источник:</a:t>
            </a:r>
            <a:r>
              <a:rPr lang="ru" sz="1800">
                <a:solidFill>
                  <a:schemeClr val="dk1"/>
                </a:solidFill>
                <a:latin typeface="Times New Roman"/>
                <a:ea typeface="Times New Roman"/>
                <a:cs typeface="Times New Roman"/>
                <a:sym typeface="Times New Roman"/>
              </a:rPr>
              <a:t> </a:t>
            </a:r>
            <a:r>
              <a:rPr lang="ru" sz="1800" u="sng">
                <a:solidFill>
                  <a:schemeClr val="hlink"/>
                </a:solidFill>
                <a:latin typeface="Times New Roman"/>
                <a:ea typeface="Times New Roman"/>
                <a:cs typeface="Times New Roman"/>
                <a:sym typeface="Times New Roman"/>
                <a:hlinkClick r:id="rId3"/>
              </a:rPr>
              <a:t>http://knowledge.allbest.ru/pedagogics/3c0b65635a2ac78a5c43b89421216c27_0.html</a:t>
            </a:r>
            <a:r>
              <a:rPr lang="ru" sz="1800">
                <a:solidFill>
                  <a:schemeClr val="dk1"/>
                </a:solidFill>
                <a:latin typeface="Times New Roman"/>
                <a:ea typeface="Times New Roman"/>
                <a:cs typeface="Times New Roman"/>
                <a:sym typeface="Times New Roman"/>
              </a:rPr>
              <a:t> (Реферат “Использование методов активного социально-психологического обучения в средней общеобразовательной школе”).</a:t>
            </a:r>
          </a:p>
          <a:p>
            <a:pPr lvl="0" rtl="0">
              <a:lnSpc>
                <a:spcPct val="100000"/>
              </a:lnSpc>
              <a:spcBef>
                <a:spcPts val="0"/>
              </a:spcBef>
              <a:spcAft>
                <a:spcPts val="0"/>
              </a:spcAft>
              <a:buNone/>
            </a:pPr>
            <a:r>
              <a:rPr b="1" i="1" lang="ru" sz="1800">
                <a:solidFill>
                  <a:schemeClr val="dk1"/>
                </a:solidFill>
                <a:latin typeface="Times New Roman"/>
                <a:ea typeface="Times New Roman"/>
                <a:cs typeface="Times New Roman"/>
                <a:sym typeface="Times New Roman"/>
              </a:rPr>
              <a:t>Цель использования приёма:</a:t>
            </a:r>
            <a:r>
              <a:rPr i="1" lang="ru" sz="1800">
                <a:solidFill>
                  <a:schemeClr val="dk1"/>
                </a:solidFill>
                <a:latin typeface="Times New Roman"/>
                <a:ea typeface="Times New Roman"/>
                <a:cs typeface="Times New Roman"/>
                <a:sym typeface="Times New Roman"/>
              </a:rPr>
              <a:t> </a:t>
            </a:r>
            <a:r>
              <a:rPr lang="ru" sz="1800">
                <a:solidFill>
                  <a:schemeClr val="dk1"/>
                </a:solidFill>
                <a:latin typeface="Times New Roman"/>
                <a:ea typeface="Times New Roman"/>
                <a:cs typeface="Times New Roman"/>
                <a:sym typeface="Times New Roman"/>
              </a:rPr>
              <a:t>формирование умения  принимать решение в ситуациях трудных и неоднозначных, умения прогнозировать и оценивать свои действия.</a:t>
            </a:r>
          </a:p>
          <a:p>
            <a:pPr lvl="0" rtl="0">
              <a:lnSpc>
                <a:spcPct val="100000"/>
              </a:lnSpc>
              <a:spcBef>
                <a:spcPts val="0"/>
              </a:spcBef>
              <a:spcAft>
                <a:spcPts val="0"/>
              </a:spcAft>
              <a:buNone/>
            </a:pPr>
            <a:r>
              <a:rPr b="1" i="1" lang="ru" sz="1800">
                <a:solidFill>
                  <a:schemeClr val="dk1"/>
                </a:solidFill>
                <a:latin typeface="Times New Roman"/>
                <a:ea typeface="Times New Roman"/>
                <a:cs typeface="Times New Roman"/>
                <a:sym typeface="Times New Roman"/>
              </a:rPr>
              <a:t>Конечный продукт:</a:t>
            </a:r>
            <a:r>
              <a:rPr lang="ru" sz="1800">
                <a:solidFill>
                  <a:schemeClr val="dk1"/>
                </a:solidFill>
                <a:latin typeface="Times New Roman"/>
                <a:ea typeface="Times New Roman"/>
                <a:cs typeface="Times New Roman"/>
                <a:sym typeface="Times New Roman"/>
              </a:rPr>
              <a:t> “Дерево решений”  ( в виде дерева, таблицы, схемы)</a:t>
            </a:r>
          </a:p>
          <a:p>
            <a:pPr lvl="0" rtl="0">
              <a:lnSpc>
                <a:spcPct val="100000"/>
              </a:lnSpc>
              <a:spcBef>
                <a:spcPts val="0"/>
              </a:spcBef>
              <a:spcAft>
                <a:spcPts val="0"/>
              </a:spcAft>
              <a:buNone/>
            </a:pPr>
            <a:r>
              <a:rPr b="1" i="1" lang="ru" sz="1800">
                <a:solidFill>
                  <a:schemeClr val="dk1"/>
                </a:solidFill>
                <a:latin typeface="Times New Roman"/>
                <a:ea typeface="Times New Roman"/>
                <a:cs typeface="Times New Roman"/>
                <a:sym typeface="Times New Roman"/>
              </a:rPr>
              <a:t>Материалы и оборудование:</a:t>
            </a:r>
            <a:r>
              <a:rPr lang="ru" sz="1800">
                <a:solidFill>
                  <a:schemeClr val="dk1"/>
                </a:solidFill>
                <a:latin typeface="Times New Roman"/>
                <a:ea typeface="Times New Roman"/>
                <a:cs typeface="Times New Roman"/>
                <a:sym typeface="Times New Roman"/>
              </a:rPr>
              <a:t>   листы бумаги А4 на каждую группу, магниты или скотч.</a:t>
            </a:r>
          </a:p>
          <a:p>
            <a:pPr lvl="0" rtl="0">
              <a:lnSpc>
                <a:spcPct val="140000"/>
              </a:lnSpc>
              <a:spcBef>
                <a:spcPts val="0"/>
              </a:spcBef>
              <a:spcAft>
                <a:spcPts val="0"/>
              </a:spcAft>
              <a:buNone/>
            </a:pPr>
            <a:r>
              <a:rPr b="1" i="1" lang="ru" sz="1800">
                <a:solidFill>
                  <a:schemeClr val="dk1"/>
                </a:solidFill>
                <a:latin typeface="Times New Roman"/>
                <a:ea typeface="Times New Roman"/>
                <a:cs typeface="Times New Roman"/>
                <a:sym typeface="Times New Roman"/>
              </a:rPr>
              <a:t>Методический комментарий:</a:t>
            </a:r>
            <a:r>
              <a:rPr i="1" lang="ru" sz="1800">
                <a:solidFill>
                  <a:schemeClr val="dk1"/>
                </a:solidFill>
                <a:latin typeface="Times New Roman"/>
                <a:ea typeface="Times New Roman"/>
                <a:cs typeface="Times New Roman"/>
                <a:sym typeface="Times New Roman"/>
              </a:rPr>
              <a:t> </a:t>
            </a:r>
            <a:r>
              <a:rPr lang="ru" sz="1800">
                <a:solidFill>
                  <a:schemeClr val="dk1"/>
                </a:solidFill>
                <a:latin typeface="Times New Roman"/>
                <a:ea typeface="Times New Roman"/>
                <a:cs typeface="Times New Roman"/>
                <a:sym typeface="Times New Roman"/>
              </a:rPr>
              <a:t>обучающихся делим на группы по 3-5 человек, обсуждение организуем по одной (общей для всех) проблеме.</a:t>
            </a:r>
          </a:p>
          <a:p>
            <a:pPr lvl="0" rtl="0">
              <a:lnSpc>
                <a:spcPct val="140000"/>
              </a:lnSpc>
              <a:spcBef>
                <a:spcPts val="0"/>
              </a:spcBef>
              <a:spcAft>
                <a:spcPts val="0"/>
              </a:spcAft>
              <a:buClr>
                <a:schemeClr val="dk1"/>
              </a:buClr>
              <a:buSzPct val="100000"/>
              <a:buFont typeface="Arial"/>
              <a:buNone/>
            </a:pPr>
            <a:r>
              <a:t/>
            </a:r>
            <a:endParaRPr sz="1050">
              <a:solidFill>
                <a:schemeClr val="dk1"/>
              </a:solidFill>
              <a:highlight>
                <a:srgbClr val="FFFFFF"/>
              </a:highlight>
            </a:endParaRPr>
          </a:p>
          <a:p>
            <a:pPr lvl="0">
              <a:spcBef>
                <a:spcPts val="0"/>
              </a:spcBef>
              <a:buNone/>
            </a:pPr>
            <a:r>
              <a:t/>
            </a:r>
            <a:endParaRPr/>
          </a:p>
        </p:txBody>
      </p:sp>
      <p:sp>
        <p:nvSpPr>
          <p:cNvPr id="146" name="Shape 1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6D7A8"/>
        </a:solidFill>
      </p:bgPr>
    </p:bg>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ru"/>
              <a:t>Бобырева Елена Павловна</a:t>
            </a:r>
          </a:p>
          <a:p>
            <a:pPr lvl="0">
              <a:spcBef>
                <a:spcPts val="0"/>
              </a:spcBef>
              <a:buNone/>
            </a:pPr>
            <a:r>
              <a:t/>
            </a:r>
            <a:endParaRPr/>
          </a:p>
        </p:txBody>
      </p:sp>
      <p:sp>
        <p:nvSpPr>
          <p:cNvPr id="152" name="Shape 152"/>
          <p:cNvSpPr txBox="1"/>
          <p:nvPr>
            <p:ph idx="1" type="body"/>
          </p:nvPr>
        </p:nvSpPr>
        <p:spPr>
          <a:xfrm>
            <a:off x="181775" y="1132275"/>
            <a:ext cx="8520599" cy="3416400"/>
          </a:xfrm>
          <a:prstGeom prst="rect">
            <a:avLst/>
          </a:prstGeom>
          <a:solidFill>
            <a:srgbClr val="B6D7A8"/>
          </a:solidFill>
        </p:spPr>
        <p:txBody>
          <a:bodyPr anchorCtr="0" anchor="t" bIns="91425" lIns="91425" rIns="91425" tIns="91425">
            <a:noAutofit/>
          </a:bodyPr>
          <a:lstStyle/>
          <a:p>
            <a:pPr lvl="0" rtl="0">
              <a:lnSpc>
                <a:spcPct val="140000"/>
              </a:lnSpc>
              <a:spcBef>
                <a:spcPts val="0"/>
              </a:spcBef>
              <a:spcAft>
                <a:spcPts val="0"/>
              </a:spcAft>
              <a:buNone/>
            </a:pPr>
            <a:r>
              <a:rPr b="1" i="1" lang="ru">
                <a:solidFill>
                  <a:schemeClr val="dk1"/>
                </a:solidFill>
                <a:latin typeface="Times New Roman"/>
                <a:ea typeface="Times New Roman"/>
                <a:cs typeface="Times New Roman"/>
                <a:sym typeface="Times New Roman"/>
              </a:rPr>
              <a:t>Описание приёма. </a:t>
            </a:r>
          </a:p>
          <a:p>
            <a:pPr lvl="0" rtl="0">
              <a:lnSpc>
                <a:spcPct val="140000"/>
              </a:lnSpc>
              <a:spcBef>
                <a:spcPts val="0"/>
              </a:spcBef>
              <a:spcAft>
                <a:spcPts val="0"/>
              </a:spcAft>
              <a:buNone/>
            </a:pPr>
            <a:r>
              <a:t/>
            </a:r>
            <a:endParaRPr b="1">
              <a:solidFill>
                <a:schemeClr val="dk1"/>
              </a:solidFill>
              <a:latin typeface="Times New Roman"/>
              <a:ea typeface="Times New Roman"/>
              <a:cs typeface="Times New Roman"/>
              <a:sym typeface="Times New Roman"/>
            </a:endParaRPr>
          </a:p>
          <a:p>
            <a:pPr lvl="0" rtl="0">
              <a:lnSpc>
                <a:spcPct val="140000"/>
              </a:lnSpc>
              <a:spcBef>
                <a:spcPts val="0"/>
              </a:spcBef>
              <a:spcAft>
                <a:spcPts val="0"/>
              </a:spcAft>
              <a:buNone/>
            </a:pPr>
            <a:r>
              <a:t/>
            </a:r>
            <a:endParaRPr b="1">
              <a:solidFill>
                <a:schemeClr val="dk1"/>
              </a:solidFill>
              <a:latin typeface="Times New Roman"/>
              <a:ea typeface="Times New Roman"/>
              <a:cs typeface="Times New Roman"/>
              <a:sym typeface="Times New Roman"/>
            </a:endParaRPr>
          </a:p>
          <a:p>
            <a:pPr lvl="0" rtl="0">
              <a:lnSpc>
                <a:spcPct val="140000"/>
              </a:lnSpc>
              <a:spcBef>
                <a:spcPts val="0"/>
              </a:spcBef>
              <a:spcAft>
                <a:spcPts val="0"/>
              </a:spcAft>
              <a:buNone/>
            </a:pPr>
            <a:r>
              <a:t/>
            </a:r>
            <a:endParaRPr b="1">
              <a:solidFill>
                <a:schemeClr val="dk1"/>
              </a:solidFill>
              <a:latin typeface="Times New Roman"/>
              <a:ea typeface="Times New Roman"/>
              <a:cs typeface="Times New Roman"/>
              <a:sym typeface="Times New Roman"/>
            </a:endParaRPr>
          </a:p>
          <a:p>
            <a:pPr lvl="0" rtl="0">
              <a:lnSpc>
                <a:spcPct val="140000"/>
              </a:lnSpc>
              <a:spcBef>
                <a:spcPts val="0"/>
              </a:spcBef>
              <a:spcAft>
                <a:spcPts val="0"/>
              </a:spcAft>
              <a:buNone/>
            </a:pPr>
            <a:r>
              <a:rPr b="1" lang="ru">
                <a:solidFill>
                  <a:schemeClr val="dk1"/>
                </a:solidFill>
                <a:latin typeface="Times New Roman"/>
                <a:ea typeface="Times New Roman"/>
                <a:cs typeface="Times New Roman"/>
                <a:sym typeface="Times New Roman"/>
              </a:rPr>
              <a:t> </a:t>
            </a:r>
          </a:p>
        </p:txBody>
      </p:sp>
      <p:sp>
        <p:nvSpPr>
          <p:cNvPr id="153" name="Shape 1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154" name="Shape 154"/>
          <p:cNvSpPr txBox="1"/>
          <p:nvPr/>
        </p:nvSpPr>
        <p:spPr>
          <a:xfrm>
            <a:off x="278850" y="1516050"/>
            <a:ext cx="8586299" cy="909000"/>
          </a:xfrm>
          <a:prstGeom prst="rect">
            <a:avLst/>
          </a:prstGeom>
          <a:solidFill>
            <a:srgbClr val="B6D7A8"/>
          </a:solidFill>
          <a:ln>
            <a:noFill/>
          </a:ln>
        </p:spPr>
        <p:txBody>
          <a:bodyPr anchorCtr="0" anchor="t" bIns="91425" lIns="91425" rIns="91425" tIns="91425">
            <a:noAutofit/>
          </a:bodyPr>
          <a:lstStyle/>
          <a:p>
            <a:pPr lvl="0" rtl="0">
              <a:spcBef>
                <a:spcPts val="0"/>
              </a:spcBef>
              <a:buNone/>
            </a:pPr>
            <a:r>
              <a:rPr lang="ru"/>
              <a:t>Перед началом занятий учитель обозначает проблему, которая будет</a:t>
            </a:r>
          </a:p>
          <a:p>
            <a:pPr lvl="0" rtl="0">
              <a:spcBef>
                <a:spcPts val="0"/>
              </a:spcBef>
              <a:buNone/>
            </a:pPr>
            <a:r>
              <a:rPr lang="ru"/>
              <a:t>обсуждаться, подготавливает таблицы (пустые схемы, макеты “деревьев”) для групп. На занятии учитель делит обучающихся на группы (можно создать группы по желанию ребят) и предлагает исследовать проблему, предложить варианты её решения. Ученики обсуждают в группе поставленную проблему, подробно анализируют все возможные варианты решений (плюсы и минусы каждого решения), заполняют таблицу, представляют результаты своей работы и приходят к совместному решению.</a:t>
            </a:r>
          </a:p>
          <a:p>
            <a:pPr lvl="0">
              <a:spcBef>
                <a:spcPts val="0"/>
              </a:spcBef>
              <a:buNone/>
            </a:pPr>
            <a:r>
              <a:rPr lang="ru"/>
              <a:t>Возможный вариант таблицы:</a:t>
            </a:r>
          </a:p>
        </p:txBody>
      </p:sp>
      <p:graphicFrame>
        <p:nvGraphicFramePr>
          <p:cNvPr id="155" name="Shape 155"/>
          <p:cNvGraphicFramePr/>
          <p:nvPr/>
        </p:nvGraphicFramePr>
        <p:xfrm>
          <a:off x="727950" y="3473950"/>
          <a:ext cx="3000000" cy="3000000"/>
        </p:xfrm>
        <a:graphic>
          <a:graphicData uri="http://schemas.openxmlformats.org/drawingml/2006/table">
            <a:tbl>
              <a:tblPr>
                <a:noFill/>
                <a:tableStyleId>{F7D7F2AE-0D94-4D8B-8BF3-BBC04697E336}</a:tableStyleId>
              </a:tblPr>
              <a:tblGrid>
                <a:gridCol w="2413000"/>
                <a:gridCol w="2413000"/>
                <a:gridCol w="2413000"/>
              </a:tblGrid>
              <a:tr h="381000">
                <a:tc gridSpan="3">
                  <a:txBody>
                    <a:bodyPr>
                      <a:noAutofit/>
                    </a:bodyPr>
                    <a:lstStyle/>
                    <a:p>
                      <a:pPr lvl="0" algn="ctr">
                        <a:spcBef>
                          <a:spcPts val="0"/>
                        </a:spcBef>
                        <a:buNone/>
                      </a:pPr>
                      <a:r>
                        <a:rPr lang="ru"/>
                        <a:t>Формулировка проблемы</a:t>
                      </a:r>
                    </a:p>
                  </a:txBody>
                  <a:tcPr marT="91425" marB="91425" marR="91425" marL="91425"/>
                </a:tc>
                <a:tc hMerge="1"/>
                <a:tc hMerge="1"/>
              </a:tr>
              <a:tr h="381000">
                <a:tc>
                  <a:txBody>
                    <a:bodyPr>
                      <a:noAutofit/>
                    </a:bodyPr>
                    <a:lstStyle/>
                    <a:p>
                      <a:pPr lvl="0" algn="ctr">
                        <a:spcBef>
                          <a:spcPts val="0"/>
                        </a:spcBef>
                        <a:buNone/>
                      </a:pPr>
                      <a:r>
                        <a:rPr lang="ru"/>
                        <a:t>Плюсы</a:t>
                      </a:r>
                    </a:p>
                  </a:txBody>
                  <a:tcPr marT="91425" marB="91425" marR="91425" marL="91425"/>
                </a:tc>
                <a:tc>
                  <a:txBody>
                    <a:bodyPr>
                      <a:noAutofit/>
                    </a:bodyPr>
                    <a:lstStyle/>
                    <a:p>
                      <a:pPr lvl="0" algn="ctr">
                        <a:spcBef>
                          <a:spcPts val="0"/>
                        </a:spcBef>
                        <a:buNone/>
                      </a:pPr>
                      <a:r>
                        <a:rPr lang="ru"/>
                        <a:t>Минусы</a:t>
                      </a:r>
                    </a:p>
                  </a:txBody>
                  <a:tcPr marT="91425" marB="91425" marR="91425" marL="91425"/>
                </a:tc>
                <a:tc>
                  <a:txBody>
                    <a:bodyPr>
                      <a:noAutofit/>
                    </a:bodyPr>
                    <a:lstStyle/>
                    <a:p>
                      <a:pPr lvl="0" algn="ctr">
                        <a:spcBef>
                          <a:spcPts val="0"/>
                        </a:spcBef>
                        <a:buNone/>
                      </a:pPr>
                      <a:r>
                        <a:rPr lang="ru"/>
                        <a:t>Предлагаемые решения</a:t>
                      </a:r>
                    </a:p>
                  </a:txBody>
                  <a:tcPr marT="91425" marB="91425" marR="91425" marL="91425"/>
                </a:tc>
              </a:tr>
            </a:tbl>
          </a:graphicData>
        </a:graphic>
      </p:graphicFrame>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185350"/>
            <a:ext cx="8520599" cy="544500"/>
          </a:xfrm>
          <a:prstGeom prst="rect">
            <a:avLst/>
          </a:prstGeom>
        </p:spPr>
        <p:txBody>
          <a:bodyPr anchorCtr="0" anchor="t" bIns="91425" lIns="91425" rIns="91425" tIns="91425">
            <a:noAutofit/>
          </a:bodyPr>
          <a:lstStyle/>
          <a:p>
            <a:pPr lvl="0">
              <a:spcBef>
                <a:spcPts val="0"/>
              </a:spcBef>
              <a:buNone/>
            </a:pPr>
            <a:r>
              <a:rPr lang="ru"/>
              <a:t>Борисевич Ирина Игоревна</a:t>
            </a:r>
          </a:p>
        </p:txBody>
      </p:sp>
      <p:sp>
        <p:nvSpPr>
          <p:cNvPr id="161" name="Shape 161"/>
          <p:cNvSpPr txBox="1"/>
          <p:nvPr>
            <p:ph idx="1" type="body"/>
          </p:nvPr>
        </p:nvSpPr>
        <p:spPr>
          <a:xfrm>
            <a:off x="381225" y="729850"/>
            <a:ext cx="8520599" cy="4279199"/>
          </a:xfrm>
          <a:prstGeom prst="rect">
            <a:avLst/>
          </a:prstGeom>
          <a:solidFill>
            <a:srgbClr val="F3F3F3"/>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317500" lvl="0" marL="457200" rtl="0">
              <a:lnSpc>
                <a:spcPct val="100000"/>
              </a:lnSpc>
              <a:spcBef>
                <a:spcPts val="0"/>
              </a:spcBef>
              <a:buClr>
                <a:srgbClr val="000000"/>
              </a:buClr>
              <a:buSzPct val="100000"/>
              <a:buFont typeface="Times New Roman"/>
              <a:buAutoNum type="arabicPeriod"/>
            </a:pPr>
            <a:r>
              <a:rPr b="1" lang="ru" sz="1400">
                <a:solidFill>
                  <a:srgbClr val="000000"/>
                </a:solidFill>
                <a:latin typeface="Times New Roman"/>
                <a:ea typeface="Times New Roman"/>
                <a:cs typeface="Times New Roman"/>
                <a:sym typeface="Times New Roman"/>
              </a:rPr>
              <a:t>Название приёма:</a:t>
            </a:r>
            <a:r>
              <a:rPr lang="ru" sz="1400">
                <a:solidFill>
                  <a:srgbClr val="000000"/>
                </a:solidFill>
                <a:latin typeface="Times New Roman"/>
                <a:ea typeface="Times New Roman"/>
                <a:cs typeface="Times New Roman"/>
                <a:sym typeface="Times New Roman"/>
              </a:rPr>
              <a:t> “Шесть шляп мышления”</a:t>
            </a:r>
          </a:p>
          <a:p>
            <a:pPr indent="-317500" lvl="0" marL="457200" rtl="0">
              <a:lnSpc>
                <a:spcPct val="100000"/>
              </a:lnSpc>
              <a:spcBef>
                <a:spcPts val="0"/>
              </a:spcBef>
              <a:buClr>
                <a:srgbClr val="000000"/>
              </a:buClr>
              <a:buSzPct val="100000"/>
              <a:buFont typeface="Times New Roman"/>
              <a:buAutoNum type="arabicPeriod"/>
            </a:pPr>
            <a:r>
              <a:rPr b="1" lang="ru" sz="1400">
                <a:solidFill>
                  <a:srgbClr val="000000"/>
                </a:solidFill>
                <a:latin typeface="Times New Roman"/>
                <a:ea typeface="Times New Roman"/>
                <a:cs typeface="Times New Roman"/>
                <a:sym typeface="Times New Roman"/>
              </a:rPr>
              <a:t>Источник</a:t>
            </a:r>
            <a:r>
              <a:rPr lang="ru" sz="1400">
                <a:solidFill>
                  <a:srgbClr val="000000"/>
                </a:solidFill>
                <a:latin typeface="Times New Roman"/>
                <a:ea typeface="Times New Roman"/>
                <a:cs typeface="Times New Roman"/>
                <a:sym typeface="Times New Roman"/>
              </a:rPr>
              <a:t>: технология развития критического мышления</a:t>
            </a:r>
          </a:p>
          <a:p>
            <a:pPr indent="-317500" lvl="0" marL="457200" rtl="0">
              <a:lnSpc>
                <a:spcPct val="100000"/>
              </a:lnSpc>
              <a:spcBef>
                <a:spcPts val="0"/>
              </a:spcBef>
              <a:buClr>
                <a:srgbClr val="000000"/>
              </a:buClr>
              <a:buSzPct val="100000"/>
              <a:buFont typeface="Times New Roman"/>
              <a:buAutoNum type="arabicPeriod"/>
            </a:pPr>
            <a:r>
              <a:rPr b="1" lang="ru" sz="1400">
                <a:solidFill>
                  <a:srgbClr val="000000"/>
                </a:solidFill>
                <a:latin typeface="Times New Roman"/>
                <a:ea typeface="Times New Roman"/>
                <a:cs typeface="Times New Roman"/>
                <a:sym typeface="Times New Roman"/>
              </a:rPr>
              <a:t>Цель</a:t>
            </a:r>
            <a:r>
              <a:rPr lang="ru" sz="1400">
                <a:solidFill>
                  <a:srgbClr val="000000"/>
                </a:solidFill>
                <a:latin typeface="Times New Roman"/>
                <a:ea typeface="Times New Roman"/>
                <a:cs typeface="Times New Roman"/>
                <a:sym typeface="Times New Roman"/>
              </a:rPr>
              <a:t>: разносторонний анализ каких-либо явлений, обобщение личного опыта</a:t>
            </a:r>
          </a:p>
          <a:p>
            <a:pPr indent="-317500" lvl="0" marL="457200" rtl="0">
              <a:lnSpc>
                <a:spcPct val="100000"/>
              </a:lnSpc>
              <a:spcBef>
                <a:spcPts val="0"/>
              </a:spcBef>
              <a:buClr>
                <a:srgbClr val="000000"/>
              </a:buClr>
              <a:buSzPct val="100000"/>
              <a:buFont typeface="Times New Roman"/>
              <a:buAutoNum type="arabicPeriod"/>
            </a:pPr>
            <a:r>
              <a:rPr b="1" lang="ru" sz="1400">
                <a:solidFill>
                  <a:srgbClr val="000000"/>
                </a:solidFill>
                <a:latin typeface="Times New Roman"/>
                <a:ea typeface="Times New Roman"/>
                <a:cs typeface="Times New Roman"/>
                <a:sym typeface="Times New Roman"/>
              </a:rPr>
              <a:t>Конечный продукт</a:t>
            </a:r>
            <a:r>
              <a:rPr lang="ru" sz="1400">
                <a:solidFill>
                  <a:srgbClr val="000000"/>
                </a:solidFill>
                <a:latin typeface="Times New Roman"/>
                <a:ea typeface="Times New Roman"/>
                <a:cs typeface="Times New Roman"/>
                <a:sym typeface="Times New Roman"/>
              </a:rPr>
              <a:t>: оценка изученного или пережитого. Эти оценки могут быть ценны сами по себе, а могут быть использованы при написании заключительного эссе. </a:t>
            </a:r>
          </a:p>
          <a:p>
            <a:pPr indent="-317500" lvl="0" marL="457200" rtl="0">
              <a:lnSpc>
                <a:spcPct val="100000"/>
              </a:lnSpc>
              <a:spcBef>
                <a:spcPts val="0"/>
              </a:spcBef>
              <a:buClr>
                <a:srgbClr val="000000"/>
              </a:buClr>
              <a:buSzPct val="100000"/>
              <a:buFont typeface="Times New Roman"/>
              <a:buAutoNum type="arabicPeriod"/>
            </a:pPr>
            <a:r>
              <a:rPr b="1" lang="ru" sz="1400">
                <a:solidFill>
                  <a:srgbClr val="000000"/>
                </a:solidFill>
                <a:latin typeface="Times New Roman"/>
                <a:ea typeface="Times New Roman"/>
                <a:cs typeface="Times New Roman"/>
                <a:sym typeface="Times New Roman"/>
              </a:rPr>
              <a:t>Материалы и оборудование:</a:t>
            </a:r>
            <a:r>
              <a:rPr lang="ru" sz="1400">
                <a:solidFill>
                  <a:srgbClr val="000000"/>
                </a:solidFill>
                <a:latin typeface="Times New Roman"/>
                <a:ea typeface="Times New Roman"/>
                <a:cs typeface="Times New Roman"/>
                <a:sym typeface="Times New Roman"/>
              </a:rPr>
              <a:t> 6 картонных шляп разного цвета, инструкция для каждой шляпы.</a:t>
            </a:r>
          </a:p>
          <a:p>
            <a:pPr indent="-317500" lvl="0" marL="457200" rtl="0">
              <a:lnSpc>
                <a:spcPct val="100000"/>
              </a:lnSpc>
              <a:spcBef>
                <a:spcPts val="0"/>
              </a:spcBef>
              <a:buClr>
                <a:srgbClr val="000000"/>
              </a:buClr>
              <a:buSzPct val="100000"/>
              <a:buFont typeface="Times New Roman"/>
              <a:buAutoNum type="arabicPeriod"/>
            </a:pPr>
            <a:r>
              <a:rPr b="1" lang="ru" sz="1400">
                <a:solidFill>
                  <a:srgbClr val="000000"/>
                </a:solidFill>
                <a:latin typeface="Times New Roman"/>
                <a:ea typeface="Times New Roman"/>
                <a:cs typeface="Times New Roman"/>
                <a:sym typeface="Times New Roman"/>
              </a:rPr>
              <a:t>Методический комментарий:         Правила использования шляп</a:t>
            </a:r>
          </a:p>
          <a:p>
            <a:pPr indent="-317500" lvl="0" marL="647700" rtl="0">
              <a:lnSpc>
                <a:spcPct val="112500"/>
              </a:lnSpc>
              <a:spcBef>
                <a:spcPts val="0"/>
              </a:spcBef>
              <a:spcAft>
                <a:spcPts val="0"/>
              </a:spcAft>
              <a:buClr>
                <a:srgbClr val="000000"/>
              </a:buClr>
              <a:buSzPct val="100000"/>
              <a:buFont typeface="Times New Roman"/>
              <a:buAutoNum type="arabicPeriod"/>
            </a:pPr>
            <a:r>
              <a:rPr lang="ru" sz="1400">
                <a:solidFill>
                  <a:srgbClr val="000000"/>
                </a:solidFill>
                <a:latin typeface="Times New Roman"/>
                <a:ea typeface="Times New Roman"/>
                <a:cs typeface="Times New Roman"/>
                <a:sym typeface="Times New Roman"/>
              </a:rPr>
              <a:t>Надевая шляпу мышления, мы принимаем на себя роль, на которую эта шляпа указывает.</a:t>
            </a:r>
          </a:p>
          <a:p>
            <a:pPr indent="-317500" lvl="0" marL="647700" rtl="0">
              <a:lnSpc>
                <a:spcPct val="112500"/>
              </a:lnSpc>
              <a:spcBef>
                <a:spcPts val="0"/>
              </a:spcBef>
              <a:spcAft>
                <a:spcPts val="0"/>
              </a:spcAft>
              <a:buClr>
                <a:srgbClr val="000000"/>
              </a:buClr>
              <a:buSzPct val="100000"/>
              <a:buFont typeface="Times New Roman"/>
              <a:buAutoNum type="arabicPeriod"/>
            </a:pPr>
            <a:r>
              <a:rPr lang="ru" sz="1400">
                <a:solidFill>
                  <a:srgbClr val="000000"/>
                </a:solidFill>
                <a:latin typeface="Times New Roman"/>
                <a:ea typeface="Times New Roman"/>
                <a:cs typeface="Times New Roman"/>
                <a:sym typeface="Times New Roman"/>
              </a:rPr>
              <a:t>Снимая шляпу конкретного цвета, мы уходим от этого типа мышления.</a:t>
            </a:r>
          </a:p>
          <a:p>
            <a:pPr indent="-317500" lvl="0" marL="647700" rtl="0">
              <a:lnSpc>
                <a:spcPct val="112500"/>
              </a:lnSpc>
              <a:spcBef>
                <a:spcPts val="0"/>
              </a:spcBef>
              <a:spcAft>
                <a:spcPts val="0"/>
              </a:spcAft>
              <a:buClr>
                <a:srgbClr val="000000"/>
              </a:buClr>
              <a:buSzPct val="100000"/>
              <a:buFont typeface="Times New Roman"/>
              <a:buAutoNum type="arabicPeriod"/>
            </a:pPr>
            <a:r>
              <a:rPr lang="ru" sz="1400">
                <a:solidFill>
                  <a:srgbClr val="000000"/>
                </a:solidFill>
                <a:latin typeface="Times New Roman"/>
                <a:ea typeface="Times New Roman"/>
                <a:cs typeface="Times New Roman"/>
                <a:sym typeface="Times New Roman"/>
              </a:rPr>
              <a:t>При смене одной шляпы на другую происходит мгновенное переключение мышления. Такой метод позволяет призвать к переключению хода мысли, не обижая человека. Мы не нападаем на высказываемые мысли, а просим об изменении.</a:t>
            </a:r>
          </a:p>
          <a:p>
            <a:pPr indent="-317500" lvl="0" marL="647700" rtl="0">
              <a:lnSpc>
                <a:spcPct val="112500"/>
              </a:lnSpc>
              <a:spcBef>
                <a:spcPts val="0"/>
              </a:spcBef>
              <a:spcAft>
                <a:spcPts val="0"/>
              </a:spcAft>
              <a:buClr>
                <a:srgbClr val="000000"/>
              </a:buClr>
              <a:buSzPct val="100000"/>
              <a:buFont typeface="Times New Roman"/>
              <a:buAutoNum type="arabicPeriod"/>
            </a:pPr>
            <a:r>
              <a:rPr lang="ru" sz="1400">
                <a:solidFill>
                  <a:srgbClr val="000000"/>
                </a:solidFill>
                <a:latin typeface="Times New Roman"/>
                <a:ea typeface="Times New Roman"/>
                <a:cs typeface="Times New Roman"/>
                <a:sym typeface="Times New Roman"/>
              </a:rPr>
              <a:t>Для обозначения своего мнения можно просто назвать шляпу и тем самым показать, какой тип мышления предполагается использовать. Например, просто сказав, что надеваете черную шляпу, вы получаете возможность обсуждать идею , не нападая на человека, предложившего ее.</a:t>
            </a:r>
          </a:p>
          <a:p>
            <a:pPr lvl="0" rtl="0">
              <a:lnSpc>
                <a:spcPct val="112500"/>
              </a:lnSpc>
              <a:spcBef>
                <a:spcPts val="0"/>
              </a:spcBef>
              <a:spcAft>
                <a:spcPts val="1100"/>
              </a:spcAft>
              <a:buClr>
                <a:srgbClr val="000000"/>
              </a:buClr>
              <a:buSzPct val="78571"/>
              <a:buNone/>
            </a:pPr>
            <a:r>
              <a:rPr b="1" lang="ru" sz="1400">
                <a:solidFill>
                  <a:srgbClr val="000000"/>
                </a:solidFill>
                <a:latin typeface="Times New Roman"/>
                <a:ea typeface="Times New Roman"/>
                <a:cs typeface="Times New Roman"/>
                <a:sym typeface="Times New Roman"/>
              </a:rPr>
              <a:t>Красная шляпа.</a:t>
            </a:r>
            <a:r>
              <a:rPr lang="ru" sz="1400">
                <a:solidFill>
                  <a:srgbClr val="000000"/>
                </a:solidFill>
                <a:latin typeface="Times New Roman"/>
                <a:ea typeface="Times New Roman"/>
                <a:cs typeface="Times New Roman"/>
                <a:sym typeface="Times New Roman"/>
              </a:rPr>
              <a:t> Красный цвет наводит на мысль об огне. Красная шляпа связана с эмоциями, интуицией, чувствами и предчувствиями. Здесь не нужно ничего обосновывать. Ваши чувства существуют, и красная шляпа дает возможность их изложить.</a:t>
            </a:r>
          </a:p>
          <a:p>
            <a:pPr lvl="0">
              <a:spcBef>
                <a:spcPts val="0"/>
              </a:spcBef>
              <a:buNone/>
            </a:pPr>
            <a:r>
              <a:t/>
            </a:r>
            <a:endParaRPr sz="1400">
              <a:latin typeface="Times New Roman"/>
              <a:ea typeface="Times New Roman"/>
              <a:cs typeface="Times New Roman"/>
              <a:sym typeface="Times New Roman"/>
            </a:endParaRPr>
          </a:p>
        </p:txBody>
      </p:sp>
      <p:sp>
        <p:nvSpPr>
          <p:cNvPr id="162" name="Shape 16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ru"/>
              <a:t>Борисевич Ирина Игоревна</a:t>
            </a:r>
          </a:p>
        </p:txBody>
      </p:sp>
      <p:sp>
        <p:nvSpPr>
          <p:cNvPr id="168" name="Shape 168"/>
          <p:cNvSpPr txBox="1"/>
          <p:nvPr>
            <p:ph idx="1" type="body"/>
          </p:nvPr>
        </p:nvSpPr>
        <p:spPr>
          <a:xfrm>
            <a:off x="381225" y="1112100"/>
            <a:ext cx="8520599" cy="3897000"/>
          </a:xfrm>
          <a:prstGeom prst="rect">
            <a:avLst/>
          </a:prstGeom>
        </p:spPr>
        <p:txBody>
          <a:bodyPr anchorCtr="0" anchor="t" bIns="91425" lIns="91425" rIns="91425" tIns="91425">
            <a:noAutofit/>
          </a:bodyPr>
          <a:lstStyle/>
          <a:p>
            <a:pPr lvl="0" rtl="0">
              <a:lnSpc>
                <a:spcPct val="112500"/>
              </a:lnSpc>
              <a:spcBef>
                <a:spcPts val="0"/>
              </a:spcBef>
              <a:spcAft>
                <a:spcPts val="1100"/>
              </a:spcAft>
              <a:buClr>
                <a:srgbClr val="000000"/>
              </a:buClr>
              <a:buSzPct val="78571"/>
              <a:buNone/>
            </a:pPr>
            <a:r>
              <a:rPr b="1" lang="ru" sz="1400">
                <a:solidFill>
                  <a:schemeClr val="dk1"/>
                </a:solidFill>
                <a:latin typeface="Times New Roman"/>
                <a:ea typeface="Times New Roman"/>
                <a:cs typeface="Times New Roman"/>
                <a:sym typeface="Times New Roman"/>
              </a:rPr>
              <a:t>Желтая шляпа.</a:t>
            </a:r>
            <a:r>
              <a:rPr lang="ru" sz="1400">
                <a:solidFill>
                  <a:schemeClr val="dk1"/>
                </a:solidFill>
                <a:latin typeface="Times New Roman"/>
                <a:ea typeface="Times New Roman"/>
                <a:cs typeface="Times New Roman"/>
                <a:sym typeface="Times New Roman"/>
              </a:rPr>
              <a:t> Желтый цвет наводит на мысль о солнце и оптимизме. Под желтой шляпой мы стараемся найти достоинства и преимущества предложения, перспективы и возможные выигрыши, выявить скрытые ресурсы.</a:t>
            </a:r>
          </a:p>
          <a:p>
            <a:pPr lvl="0" rtl="0">
              <a:lnSpc>
                <a:spcPct val="112500"/>
              </a:lnSpc>
              <a:spcBef>
                <a:spcPts val="0"/>
              </a:spcBef>
              <a:spcAft>
                <a:spcPts val="1100"/>
              </a:spcAft>
              <a:buClr>
                <a:srgbClr val="000000"/>
              </a:buClr>
              <a:buSzPct val="78571"/>
              <a:buNone/>
            </a:pPr>
            <a:r>
              <a:rPr b="1" lang="ru" sz="1400">
                <a:solidFill>
                  <a:schemeClr val="dk1"/>
                </a:solidFill>
                <a:latin typeface="Times New Roman"/>
                <a:ea typeface="Times New Roman"/>
                <a:cs typeface="Times New Roman"/>
                <a:sym typeface="Times New Roman"/>
              </a:rPr>
              <a:t>Черная шляпа.</a:t>
            </a:r>
            <a:r>
              <a:rPr lang="ru" sz="1400">
                <a:solidFill>
                  <a:schemeClr val="dk1"/>
                </a:solidFill>
                <a:latin typeface="Times New Roman"/>
                <a:ea typeface="Times New Roman"/>
                <a:cs typeface="Times New Roman"/>
                <a:sym typeface="Times New Roman"/>
              </a:rPr>
              <a:t> Черный цвет напоминает о мантии судьи и означает осторожность. Черная шляпа - это режим критики и оценки, она указывает на недостатки и риски и говорит, почему что-то может не получиться.</a:t>
            </a:r>
          </a:p>
          <a:p>
            <a:pPr lvl="0" rtl="0">
              <a:lnSpc>
                <a:spcPct val="112500"/>
              </a:lnSpc>
              <a:spcBef>
                <a:spcPts val="0"/>
              </a:spcBef>
              <a:spcAft>
                <a:spcPts val="1100"/>
              </a:spcAft>
              <a:buClr>
                <a:srgbClr val="000000"/>
              </a:buClr>
              <a:buSzPct val="78571"/>
              <a:buNone/>
            </a:pPr>
            <a:r>
              <a:rPr b="1" lang="ru" sz="1400">
                <a:solidFill>
                  <a:schemeClr val="dk1"/>
                </a:solidFill>
                <a:latin typeface="Times New Roman"/>
                <a:ea typeface="Times New Roman"/>
                <a:cs typeface="Times New Roman"/>
                <a:sym typeface="Times New Roman"/>
              </a:rPr>
              <a:t>Зеленая шляпа.</a:t>
            </a:r>
            <a:r>
              <a:rPr lang="ru" sz="1400">
                <a:solidFill>
                  <a:schemeClr val="dk1"/>
                </a:solidFill>
                <a:latin typeface="Times New Roman"/>
                <a:ea typeface="Times New Roman"/>
                <a:cs typeface="Times New Roman"/>
                <a:sym typeface="Times New Roman"/>
              </a:rPr>
              <a:t> Зеленый цвет напоминает о растениях, росте, энергии, жизни. Зеленая шляпа - это режим творчества, генерации идей, нестандартных подходов и альтернативных точек зрения.</a:t>
            </a:r>
          </a:p>
          <a:p>
            <a:pPr lvl="0" rtl="0">
              <a:lnSpc>
                <a:spcPct val="112500"/>
              </a:lnSpc>
              <a:spcBef>
                <a:spcPts val="0"/>
              </a:spcBef>
              <a:spcAft>
                <a:spcPts val="1100"/>
              </a:spcAft>
              <a:buClr>
                <a:srgbClr val="000000"/>
              </a:buClr>
              <a:buSzPct val="78571"/>
              <a:buNone/>
            </a:pPr>
            <a:r>
              <a:rPr b="1" lang="ru" sz="1400">
                <a:solidFill>
                  <a:schemeClr val="dk1"/>
                </a:solidFill>
                <a:latin typeface="Times New Roman"/>
                <a:ea typeface="Times New Roman"/>
                <a:cs typeface="Times New Roman"/>
                <a:sym typeface="Times New Roman"/>
              </a:rPr>
              <a:t>Белая шляпа.</a:t>
            </a:r>
            <a:r>
              <a:rPr lang="ru" sz="1400">
                <a:solidFill>
                  <a:schemeClr val="dk1"/>
                </a:solidFill>
                <a:latin typeface="Times New Roman"/>
                <a:ea typeface="Times New Roman"/>
                <a:cs typeface="Times New Roman"/>
                <a:sym typeface="Times New Roman"/>
              </a:rPr>
              <a:t> Белый цвет наводит на мысль о бумаге. В этом режиме мы сосредоточены на той информации, которой располагаем или которая необходима для принятия решения: только факты и цифры.</a:t>
            </a:r>
          </a:p>
          <a:p>
            <a:pPr lvl="0" rtl="0">
              <a:lnSpc>
                <a:spcPct val="112500"/>
              </a:lnSpc>
              <a:spcBef>
                <a:spcPts val="0"/>
              </a:spcBef>
              <a:spcAft>
                <a:spcPts val="1100"/>
              </a:spcAft>
              <a:buClr>
                <a:srgbClr val="000000"/>
              </a:buClr>
              <a:buSzPct val="78571"/>
              <a:buNone/>
            </a:pPr>
            <a:r>
              <a:rPr b="1" lang="ru" sz="1400">
                <a:solidFill>
                  <a:schemeClr val="dk1"/>
                </a:solidFill>
                <a:latin typeface="Times New Roman"/>
                <a:ea typeface="Times New Roman"/>
                <a:cs typeface="Times New Roman"/>
                <a:sym typeface="Times New Roman"/>
              </a:rPr>
              <a:t>Синяя шляпа.</a:t>
            </a:r>
            <a:r>
              <a:rPr lang="ru" sz="1400">
                <a:solidFill>
                  <a:schemeClr val="dk1"/>
                </a:solidFill>
                <a:latin typeface="Times New Roman"/>
                <a:ea typeface="Times New Roman"/>
                <a:cs typeface="Times New Roman"/>
                <a:sym typeface="Times New Roman"/>
              </a:rPr>
              <a:t> Используется в начале обсуждений, чтобы поставить задачу мышления и решить, чего мы хотим достичь в результате. Это режим наблюдения за самим процессом мышления и управления им (формулировка целей, подведение итогов и т. п.).</a:t>
            </a:r>
          </a:p>
          <a:p>
            <a:pPr lvl="0" rtl="0">
              <a:spcBef>
                <a:spcPts val="0"/>
              </a:spcBef>
              <a:buNone/>
            </a:pPr>
            <a:r>
              <a:t/>
            </a:r>
            <a:endParaRPr/>
          </a:p>
        </p:txBody>
      </p:sp>
      <p:sp>
        <p:nvSpPr>
          <p:cNvPr id="169" name="Shape 16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Бохан Юлия Владимировна</a:t>
            </a:r>
          </a:p>
        </p:txBody>
      </p:sp>
      <p:sp>
        <p:nvSpPr>
          <p:cNvPr id="175" name="Shape 175"/>
          <p:cNvSpPr txBox="1"/>
          <p:nvPr>
            <p:ph idx="1" type="body"/>
          </p:nvPr>
        </p:nvSpPr>
        <p:spPr>
          <a:xfrm>
            <a:off x="311700" y="1152475"/>
            <a:ext cx="8520599" cy="3653100"/>
          </a:xfrm>
          <a:prstGeom prst="rect">
            <a:avLst/>
          </a:prstGeom>
          <a:solidFill>
            <a:schemeClr val="accent1"/>
          </a:solidFill>
        </p:spPr>
        <p:txBody>
          <a:bodyPr anchorCtr="0" anchor="t" bIns="91425" lIns="91425" rIns="91425" tIns="91425">
            <a:noAutofit/>
          </a:bodyPr>
          <a:lstStyle/>
          <a:p>
            <a:pPr lvl="0" rtl="0" algn="ctr">
              <a:spcBef>
                <a:spcPts val="0"/>
              </a:spcBef>
              <a:spcAft>
                <a:spcPts val="0"/>
              </a:spcAft>
              <a:buClr>
                <a:schemeClr val="dk1"/>
              </a:buClr>
              <a:buSzPct val="68750"/>
              <a:buFont typeface="Arial"/>
              <a:buNone/>
            </a:pPr>
            <a:r>
              <a:rPr b="1" i="1" lang="ru" sz="1600">
                <a:solidFill>
                  <a:schemeClr val="dk1"/>
                </a:solidFill>
                <a:latin typeface="Times New Roman"/>
                <a:ea typeface="Times New Roman"/>
                <a:cs typeface="Times New Roman"/>
                <a:sym typeface="Times New Roman"/>
              </a:rPr>
              <a:t>Прием  «Четыре угла»</a:t>
            </a:r>
          </a:p>
          <a:p>
            <a:pPr lvl="0" rtl="0" algn="just">
              <a:spcBef>
                <a:spcPts val="0"/>
              </a:spcBef>
              <a:spcAft>
                <a:spcPts val="0"/>
              </a:spcAft>
              <a:buNone/>
            </a:pPr>
            <a:r>
              <a:rPr b="1" i="1" lang="ru" sz="1400">
                <a:solidFill>
                  <a:schemeClr val="dk1"/>
                </a:solidFill>
                <a:latin typeface="Times New Roman"/>
                <a:ea typeface="Times New Roman"/>
                <a:cs typeface="Times New Roman"/>
                <a:sym typeface="Times New Roman"/>
              </a:rPr>
              <a:t>Источник</a:t>
            </a:r>
            <a:r>
              <a:rPr i="1" lang="ru" sz="1400">
                <a:solidFill>
                  <a:schemeClr val="dk1"/>
                </a:solidFill>
                <a:latin typeface="Times New Roman"/>
                <a:ea typeface="Times New Roman"/>
                <a:cs typeface="Times New Roman"/>
                <a:sym typeface="Times New Roman"/>
              </a:rPr>
              <a:t>:</a:t>
            </a:r>
            <a:r>
              <a:rPr lang="ru" sz="1400">
                <a:solidFill>
                  <a:schemeClr val="dk1"/>
                </a:solidFill>
                <a:latin typeface="Times New Roman"/>
                <a:ea typeface="Times New Roman"/>
                <a:cs typeface="Times New Roman"/>
                <a:sym typeface="Times New Roman"/>
              </a:rPr>
              <a:t> Технология интерактивного обучения, </a:t>
            </a:r>
            <a:r>
              <a:rPr lang="ru" sz="1400" u="sng">
                <a:solidFill>
                  <a:schemeClr val="hlink"/>
                </a:solidFill>
                <a:latin typeface="Times New Roman"/>
                <a:ea typeface="Times New Roman"/>
                <a:cs typeface="Times New Roman"/>
                <a:sym typeface="Times New Roman"/>
                <a:hlinkClick r:id="rId3"/>
              </a:rPr>
              <a:t>http://refdb.ru/look/2158305-p9.html</a:t>
            </a:r>
          </a:p>
          <a:p>
            <a:pPr lvl="0" rtl="0" algn="just">
              <a:spcBef>
                <a:spcPts val="0"/>
              </a:spcBef>
              <a:spcAft>
                <a:spcPts val="0"/>
              </a:spcAft>
              <a:buClr>
                <a:schemeClr val="dk1"/>
              </a:buClr>
              <a:buSzPct val="78571"/>
              <a:buFont typeface="Arial"/>
              <a:buNone/>
            </a:pPr>
            <a:r>
              <a:rPr b="1" i="1" lang="ru" sz="1400">
                <a:solidFill>
                  <a:schemeClr val="dk1"/>
                </a:solidFill>
                <a:latin typeface="Times New Roman"/>
                <a:ea typeface="Times New Roman"/>
                <a:cs typeface="Times New Roman"/>
                <a:sym typeface="Times New Roman"/>
              </a:rPr>
              <a:t>Цель использования: </a:t>
            </a:r>
            <a:r>
              <a:rPr lang="ru" sz="1400">
                <a:solidFill>
                  <a:schemeClr val="dk1"/>
                </a:solidFill>
                <a:latin typeface="Times New Roman"/>
                <a:ea typeface="Times New Roman"/>
                <a:cs typeface="Times New Roman"/>
                <a:sym typeface="Times New Roman"/>
              </a:rPr>
              <a:t>пользуясь этим методом можно организовать работу в группах переменного состава, вовлечь в работу всех учащихся группы, развивать умение осуществлять самостоятельный выбор и аргументировать выбранную позицию.</a:t>
            </a:r>
          </a:p>
          <a:p>
            <a:pPr lvl="0" rtl="0" algn="just">
              <a:spcBef>
                <a:spcPts val="0"/>
              </a:spcBef>
              <a:spcAft>
                <a:spcPts val="0"/>
              </a:spcAft>
              <a:buNone/>
            </a:pPr>
            <a:r>
              <a:rPr b="1" i="1" lang="ru" sz="1400">
                <a:solidFill>
                  <a:schemeClr val="dk1"/>
                </a:solidFill>
                <a:latin typeface="Times New Roman"/>
                <a:ea typeface="Times New Roman"/>
                <a:cs typeface="Times New Roman"/>
                <a:sym typeface="Times New Roman"/>
              </a:rPr>
              <a:t>Конечный продукт</a:t>
            </a:r>
            <a:r>
              <a:rPr lang="ru" sz="1400">
                <a:solidFill>
                  <a:schemeClr val="dk1"/>
                </a:solidFill>
                <a:latin typeface="Times New Roman"/>
                <a:ea typeface="Times New Roman"/>
                <a:cs typeface="Times New Roman"/>
                <a:sym typeface="Times New Roman"/>
              </a:rPr>
              <a:t>:  благоприятная атмосфера, коммуникация, актуализация знаний,  положительная познавательная мотивация.</a:t>
            </a:r>
          </a:p>
          <a:p>
            <a:pPr lvl="0" rtl="0" algn="just">
              <a:spcBef>
                <a:spcPts val="0"/>
              </a:spcBef>
              <a:spcAft>
                <a:spcPts val="0"/>
              </a:spcAft>
              <a:buNone/>
            </a:pPr>
            <a:r>
              <a:rPr b="1" i="1" lang="ru" sz="1400">
                <a:solidFill>
                  <a:schemeClr val="dk1"/>
                </a:solidFill>
                <a:latin typeface="Times New Roman"/>
                <a:ea typeface="Times New Roman"/>
                <a:cs typeface="Times New Roman"/>
                <a:sym typeface="Times New Roman"/>
              </a:rPr>
              <a:t>Материалы и оборудование</a:t>
            </a:r>
            <a:r>
              <a:rPr lang="ru" sz="1400">
                <a:solidFill>
                  <a:schemeClr val="dk1"/>
                </a:solidFill>
                <a:latin typeface="Times New Roman"/>
                <a:ea typeface="Times New Roman"/>
                <a:cs typeface="Times New Roman"/>
                <a:sym typeface="Times New Roman"/>
              </a:rPr>
              <a:t>: листы цветной бумаги (формата А4), скотч.</a:t>
            </a:r>
          </a:p>
          <a:p>
            <a:pPr lvl="0" rtl="0" algn="just">
              <a:spcBef>
                <a:spcPts val="0"/>
              </a:spcBef>
              <a:spcAft>
                <a:spcPts val="0"/>
              </a:spcAft>
              <a:buNone/>
            </a:pPr>
            <a:r>
              <a:rPr b="1" i="1" lang="ru" sz="1400">
                <a:solidFill>
                  <a:schemeClr val="dk1"/>
                </a:solidFill>
                <a:latin typeface="Times New Roman"/>
                <a:ea typeface="Times New Roman"/>
                <a:cs typeface="Times New Roman"/>
                <a:sym typeface="Times New Roman"/>
              </a:rPr>
              <a:t>Методический комментарий: </a:t>
            </a:r>
            <a:r>
              <a:rPr lang="ru" sz="1400">
                <a:solidFill>
                  <a:schemeClr val="dk1"/>
                </a:solidFill>
                <a:latin typeface="Times New Roman"/>
                <a:ea typeface="Times New Roman"/>
                <a:cs typeface="Times New Roman"/>
                <a:sym typeface="Times New Roman"/>
              </a:rPr>
              <a:t>учащемуся может не подойти ни один вариант ответа, тогда ему следует предложить выбрать тот ответ, который ближе всего к его позиции.</a:t>
            </a:r>
          </a:p>
          <a:p>
            <a:pPr lvl="0" rtl="0" algn="just">
              <a:spcBef>
                <a:spcPts val="0"/>
              </a:spcBef>
              <a:spcAft>
                <a:spcPts val="0"/>
              </a:spcAft>
              <a:buClr>
                <a:schemeClr val="dk1"/>
              </a:buClr>
              <a:buSzPct val="78571"/>
              <a:buFont typeface="Arial"/>
              <a:buNone/>
            </a:pPr>
            <a:r>
              <a:t/>
            </a:r>
            <a:endParaRPr sz="1400">
              <a:solidFill>
                <a:schemeClr val="dk1"/>
              </a:solidFill>
              <a:latin typeface="Times New Roman"/>
              <a:ea typeface="Times New Roman"/>
              <a:cs typeface="Times New Roman"/>
              <a:sym typeface="Times New Roman"/>
            </a:endParaRPr>
          </a:p>
          <a:p>
            <a:pPr lvl="0" rtl="0" algn="just">
              <a:spcBef>
                <a:spcPts val="0"/>
              </a:spcBef>
              <a:spcAft>
                <a:spcPts val="0"/>
              </a:spcAft>
              <a:buNone/>
            </a:pPr>
            <a:r>
              <a:rPr b="1" i="1" lang="ru" sz="1400">
                <a:solidFill>
                  <a:schemeClr val="dk1"/>
                </a:solidFill>
                <a:highlight>
                  <a:srgbClr val="FFFFFF"/>
                </a:highlight>
                <a:latin typeface="Times New Roman"/>
                <a:ea typeface="Times New Roman"/>
                <a:cs typeface="Times New Roman"/>
                <a:sym typeface="Times New Roman"/>
              </a:rPr>
              <a:t>Описание приема:</a:t>
            </a:r>
            <a:r>
              <a:rPr b="1" lang="ru" sz="1400">
                <a:solidFill>
                  <a:schemeClr val="dk1"/>
                </a:solidFill>
                <a:highlight>
                  <a:srgbClr val="FFFFFF"/>
                </a:highlight>
                <a:latin typeface="Times New Roman"/>
                <a:ea typeface="Times New Roman"/>
                <a:cs typeface="Times New Roman"/>
                <a:sym typeface="Times New Roman"/>
              </a:rPr>
              <a:t> </a:t>
            </a:r>
            <a:r>
              <a:rPr lang="ru" sz="1400">
                <a:solidFill>
                  <a:schemeClr val="dk1"/>
                </a:solidFill>
                <a:highlight>
                  <a:srgbClr val="FFFFFF"/>
                </a:highlight>
                <a:latin typeface="Times New Roman"/>
                <a:ea typeface="Times New Roman"/>
                <a:cs typeface="Times New Roman"/>
                <a:sym typeface="Times New Roman"/>
              </a:rPr>
              <a:t>Мебель в аудитории расставляется вдоль стен таким образом, чтобы она не мешала свободному перемещению учащихся в ней. Исходя из содержания занятия, педагог готовит не более 10 вопросов, каждый из которых имеет четыре варианта ответа.</a:t>
            </a:r>
          </a:p>
        </p:txBody>
      </p:sp>
      <p:sp>
        <p:nvSpPr>
          <p:cNvPr id="176" name="Shape 17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ru"/>
              <a:t>Бохан Юлия Владимировна</a:t>
            </a:r>
          </a:p>
        </p:txBody>
      </p:sp>
      <p:sp>
        <p:nvSpPr>
          <p:cNvPr id="182" name="Shape 182"/>
          <p:cNvSpPr txBox="1"/>
          <p:nvPr>
            <p:ph idx="1" type="body"/>
          </p:nvPr>
        </p:nvSpPr>
        <p:spPr>
          <a:xfrm>
            <a:off x="311700" y="969850"/>
            <a:ext cx="8520599" cy="3999299"/>
          </a:xfrm>
          <a:prstGeom prst="rect">
            <a:avLst/>
          </a:prstGeom>
        </p:spPr>
        <p:txBody>
          <a:bodyPr anchorCtr="0" anchor="t" bIns="91425" lIns="91425" rIns="91425" tIns="91425">
            <a:noAutofit/>
          </a:bodyPr>
          <a:lstStyle/>
          <a:p>
            <a:pPr indent="457200" lvl="0" marL="0" rtl="0" algn="just">
              <a:spcBef>
                <a:spcPts val="0"/>
              </a:spcBef>
              <a:spcAft>
                <a:spcPts val="0"/>
              </a:spcAft>
              <a:buNone/>
            </a:pPr>
            <a:r>
              <a:rPr lang="ru" sz="1400">
                <a:solidFill>
                  <a:schemeClr val="dk1"/>
                </a:solidFill>
                <a:highlight>
                  <a:srgbClr val="FFFFFF"/>
                </a:highlight>
                <a:latin typeface="Times New Roman"/>
                <a:ea typeface="Times New Roman"/>
                <a:cs typeface="Times New Roman"/>
                <a:sym typeface="Times New Roman"/>
              </a:rPr>
              <a:t>Варианты ответа соответствуют определенному цвету карточки (желтый, зеленый, синий, красный), которые размещаются по углам комнаты (вариант: на стенах комнаты относительно обособленно друг от друга). При подготовке вопросов необходимо учитывать следующий момент' первый и последний вопросы должны быть легкими и способствовать пониманию учащимися механизма метода. В примечании мы предлагаем примеры вопросов для этого метода.</a:t>
            </a:r>
          </a:p>
          <a:p>
            <a:pPr indent="444500" lvl="0" rtl="0" algn="just">
              <a:spcBef>
                <a:spcPts val="0"/>
              </a:spcBef>
              <a:spcAft>
                <a:spcPts val="0"/>
              </a:spcAft>
              <a:buNone/>
            </a:pPr>
            <a:r>
              <a:rPr lang="ru" sz="1400">
                <a:solidFill>
                  <a:schemeClr val="dk1"/>
                </a:solidFill>
                <a:highlight>
                  <a:srgbClr val="FFFFFF"/>
                </a:highlight>
                <a:latin typeface="Times New Roman"/>
                <a:ea typeface="Times New Roman"/>
                <a:cs typeface="Times New Roman"/>
                <a:sym typeface="Times New Roman"/>
              </a:rPr>
              <a:t>Педагог предлагает учащимся собраться в центре аудитории, выслушать первый вопрос, выбрать один из четырех вариантов ответа и стать рядом с карточкой того цвета, который соответствует данному варианту.</a:t>
            </a:r>
          </a:p>
          <a:p>
            <a:pPr indent="0" lvl="0" marL="0" rtl="0" algn="just">
              <a:spcBef>
                <a:spcPts val="0"/>
              </a:spcBef>
              <a:spcAft>
                <a:spcPts val="0"/>
              </a:spcAft>
              <a:buNone/>
            </a:pPr>
            <a:r>
              <a:rPr lang="ru" sz="1400">
                <a:solidFill>
                  <a:schemeClr val="dk1"/>
                </a:solidFill>
                <a:highlight>
                  <a:srgbClr val="FFFFFF"/>
                </a:highlight>
                <a:latin typeface="Times New Roman"/>
                <a:ea typeface="Times New Roman"/>
                <a:cs typeface="Times New Roman"/>
                <a:sym typeface="Times New Roman"/>
              </a:rPr>
              <a:t>Таким образом, образуется несколько групп (от одной до четырех), в зависимости от сделанного учащимися выбора. Работа в группах по выбору педагога может быть построена по следующим схемам:</a:t>
            </a:r>
          </a:p>
          <a:p>
            <a:pPr lvl="0" rtl="0" algn="just">
              <a:spcBef>
                <a:spcPts val="0"/>
              </a:spcBef>
              <a:spcAft>
                <a:spcPts val="0"/>
              </a:spcAft>
              <a:buNone/>
            </a:pPr>
            <a:r>
              <a:rPr lang="ru" sz="1400">
                <a:solidFill>
                  <a:schemeClr val="dk1"/>
                </a:solidFill>
                <a:highlight>
                  <a:srgbClr val="FFFFFF"/>
                </a:highlight>
                <a:latin typeface="Times New Roman"/>
                <a:ea typeface="Times New Roman"/>
                <a:cs typeface="Times New Roman"/>
                <a:sym typeface="Times New Roman"/>
              </a:rPr>
              <a:t>1. Учащиеся в образовавшихся группах отвечают на вопрос: «Почему я выбрал (а) этот вариант?». Желательно, чтобы высказались все учащиеся. После обсуждения один представитель от каждой группы озвучивает мнение всей группы.</a:t>
            </a:r>
          </a:p>
          <a:p>
            <a:pPr lvl="0" rtl="0" algn="just">
              <a:spcBef>
                <a:spcPts val="0"/>
              </a:spcBef>
              <a:spcAft>
                <a:spcPts val="0"/>
              </a:spcAft>
              <a:buNone/>
            </a:pPr>
            <a:r>
              <a:rPr lang="ru" sz="1400">
                <a:solidFill>
                  <a:schemeClr val="dk1"/>
                </a:solidFill>
                <a:highlight>
                  <a:srgbClr val="FFFFFF"/>
                </a:highlight>
                <a:latin typeface="Times New Roman"/>
                <a:ea typeface="Times New Roman"/>
                <a:cs typeface="Times New Roman"/>
                <a:sym typeface="Times New Roman"/>
              </a:rPr>
              <a:t>2. Учащиеся размещаются в аудитории так, чтобы образовался общий круг, и в то же время можно было определить выбор каждого. В данном случае аргументация выбора происходит индивидуально и для всей группы сразу. Высказав свои мнения, учащиеся возвращаются в центр аудитории, и им зачитывается следующий вопрос.</a:t>
            </a:r>
          </a:p>
          <a:p>
            <a:pPr lvl="0" rtl="0" algn="just">
              <a:spcBef>
                <a:spcPts val="0"/>
              </a:spcBef>
              <a:spcAft>
                <a:spcPts val="0"/>
              </a:spcAft>
              <a:buNone/>
            </a:pPr>
            <a:r>
              <a:t/>
            </a:r>
            <a:endParaRPr b="1" i="1" sz="1400">
              <a:solidFill>
                <a:schemeClr val="dk1"/>
              </a:solidFill>
              <a:latin typeface="Times New Roman"/>
              <a:ea typeface="Times New Roman"/>
              <a:cs typeface="Times New Roman"/>
              <a:sym typeface="Times New Roman"/>
            </a:endParaRPr>
          </a:p>
          <a:p>
            <a:pPr lvl="0" rtl="0">
              <a:spcBef>
                <a:spcPts val="0"/>
              </a:spcBef>
              <a:buNone/>
            </a:pPr>
            <a:r>
              <a:t/>
            </a:r>
            <a:endParaRPr sz="1400"/>
          </a:p>
        </p:txBody>
      </p:sp>
      <p:sp>
        <p:nvSpPr>
          <p:cNvPr id="183" name="Shape 18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idx="4294967295"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Бочуля Ирина Владимировна</a:t>
            </a:r>
          </a:p>
        </p:txBody>
      </p:sp>
      <p:sp>
        <p:nvSpPr>
          <p:cNvPr id="189" name="Shape 189"/>
          <p:cNvSpPr txBox="1"/>
          <p:nvPr>
            <p:ph idx="4294967295" type="body"/>
          </p:nvPr>
        </p:nvSpPr>
        <p:spPr>
          <a:xfrm>
            <a:off x="311700" y="1152475"/>
            <a:ext cx="8520599" cy="3696900"/>
          </a:xfrm>
          <a:prstGeom prst="rect">
            <a:avLst/>
          </a:prstGeom>
          <a:solidFill>
            <a:srgbClr val="CFE2F3"/>
          </a:solidFill>
        </p:spPr>
        <p:txBody>
          <a:bodyPr anchorCtr="0" anchor="t" bIns="91425" lIns="91425" rIns="91425" tIns="91425">
            <a:noAutofit/>
          </a:bodyPr>
          <a:lstStyle/>
          <a:p>
            <a:pPr lvl="0" rtl="0">
              <a:lnSpc>
                <a:spcPct val="100000"/>
              </a:lnSpc>
              <a:spcBef>
                <a:spcPts val="0"/>
              </a:spcBef>
              <a:spcAft>
                <a:spcPts val="0"/>
              </a:spcAft>
              <a:buNone/>
            </a:pPr>
            <a:r>
              <a:rPr b="1" lang="ru" sz="1200">
                <a:solidFill>
                  <a:srgbClr val="0000FF"/>
                </a:solidFill>
                <a:latin typeface="Times New Roman"/>
                <a:ea typeface="Times New Roman"/>
                <a:cs typeface="Times New Roman"/>
                <a:sym typeface="Times New Roman"/>
              </a:rPr>
              <a:t>ПРИЁМ:</a:t>
            </a:r>
            <a:r>
              <a:rPr lang="ru" sz="1200">
                <a:solidFill>
                  <a:srgbClr val="0000FF"/>
                </a:solidFill>
                <a:latin typeface="Times New Roman"/>
                <a:ea typeface="Times New Roman"/>
                <a:cs typeface="Times New Roman"/>
                <a:sym typeface="Times New Roman"/>
              </a:rPr>
              <a:t> </a:t>
            </a:r>
            <a:r>
              <a:rPr b="1" lang="ru" sz="1400">
                <a:solidFill>
                  <a:srgbClr val="A64D79"/>
                </a:solidFill>
                <a:latin typeface="Times New Roman"/>
                <a:ea typeface="Times New Roman"/>
                <a:cs typeface="Times New Roman"/>
                <a:sym typeface="Times New Roman"/>
              </a:rPr>
              <a:t>“Походи в моих ботинках”</a:t>
            </a:r>
          </a:p>
          <a:p>
            <a:pPr lvl="0" rtl="0">
              <a:lnSpc>
                <a:spcPct val="100000"/>
              </a:lnSpc>
              <a:spcBef>
                <a:spcPts val="0"/>
              </a:spcBef>
              <a:spcAft>
                <a:spcPts val="0"/>
              </a:spcAft>
              <a:buNone/>
            </a:pPr>
            <a:r>
              <a:rPr b="1" lang="ru" sz="1200">
                <a:solidFill>
                  <a:srgbClr val="0000FF"/>
                </a:solidFill>
                <a:latin typeface="Times New Roman"/>
                <a:ea typeface="Times New Roman"/>
                <a:cs typeface="Times New Roman"/>
                <a:sym typeface="Times New Roman"/>
              </a:rPr>
              <a:t>ИНТЕРНЕТ-ИСТОЧНИК</a:t>
            </a:r>
            <a:r>
              <a:rPr b="1" lang="ru" sz="1200">
                <a:latin typeface="Times New Roman"/>
                <a:ea typeface="Times New Roman"/>
                <a:cs typeface="Times New Roman"/>
                <a:sym typeface="Times New Roman"/>
              </a:rPr>
              <a:t>:</a:t>
            </a:r>
            <a:r>
              <a:rPr lang="ru" sz="1200">
                <a:latin typeface="Times New Roman"/>
                <a:ea typeface="Times New Roman"/>
                <a:cs typeface="Times New Roman"/>
                <a:sym typeface="Times New Roman"/>
              </a:rPr>
              <a:t> </a:t>
            </a:r>
            <a:r>
              <a:rPr lang="ru" sz="1200" u="sng">
                <a:solidFill>
                  <a:schemeClr val="hlink"/>
                </a:solidFill>
                <a:latin typeface="Times New Roman"/>
                <a:ea typeface="Times New Roman"/>
                <a:cs typeface="Times New Roman"/>
                <a:sym typeface="Times New Roman"/>
                <a:hlinkClick r:id="rId4"/>
              </a:rPr>
              <a:t>http://exam-ans.ru/psihologiya/33023/index.html?page=9</a:t>
            </a:r>
          </a:p>
          <a:p>
            <a:pPr lvl="0" rtl="0">
              <a:lnSpc>
                <a:spcPct val="100000"/>
              </a:lnSpc>
              <a:spcBef>
                <a:spcPts val="0"/>
              </a:spcBef>
              <a:spcAft>
                <a:spcPts val="0"/>
              </a:spcAft>
              <a:buNone/>
            </a:pPr>
            <a:r>
              <a:rPr b="1" lang="ru" sz="1200">
                <a:solidFill>
                  <a:srgbClr val="0000FF"/>
                </a:solidFill>
                <a:latin typeface="Times New Roman"/>
                <a:ea typeface="Times New Roman"/>
                <a:cs typeface="Times New Roman"/>
                <a:sym typeface="Times New Roman"/>
              </a:rPr>
              <a:t>ЦЕЛЬ ИСПОЛЬЗОВАНИЯ ПРИЁМА:</a:t>
            </a:r>
            <a:r>
              <a:rPr lang="ru" sz="1200">
                <a:solidFill>
                  <a:srgbClr val="0000FF"/>
                </a:solidFill>
                <a:latin typeface="Times New Roman"/>
                <a:ea typeface="Times New Roman"/>
                <a:cs typeface="Times New Roman"/>
                <a:sym typeface="Times New Roman"/>
              </a:rPr>
              <a:t> </a:t>
            </a:r>
            <a:r>
              <a:rPr lang="ru" sz="1200">
                <a:solidFill>
                  <a:schemeClr val="dk1"/>
                </a:solidFill>
                <a:highlight>
                  <a:srgbClr val="FFFFFF"/>
                </a:highlight>
                <a:latin typeface="Times New Roman"/>
                <a:ea typeface="Times New Roman"/>
                <a:cs typeface="Times New Roman"/>
                <a:sym typeface="Times New Roman"/>
              </a:rPr>
              <a:t>Эта замечательная игра поможет детям научиться ставить себя на место другого и открывать в жизненном опыте другого новые для себя перспективы.</a:t>
            </a:r>
          </a:p>
          <a:p>
            <a:pPr lvl="0" rtl="0">
              <a:lnSpc>
                <a:spcPct val="100000"/>
              </a:lnSpc>
              <a:spcBef>
                <a:spcPts val="0"/>
              </a:spcBef>
              <a:spcAft>
                <a:spcPts val="0"/>
              </a:spcAft>
              <a:buNone/>
            </a:pPr>
            <a:r>
              <a:rPr b="1" lang="ru" sz="1200">
                <a:solidFill>
                  <a:srgbClr val="0000FF"/>
                </a:solidFill>
                <a:highlight>
                  <a:srgbClr val="FFFFFF"/>
                </a:highlight>
                <a:latin typeface="Times New Roman"/>
                <a:ea typeface="Times New Roman"/>
                <a:cs typeface="Times New Roman"/>
                <a:sym typeface="Times New Roman"/>
              </a:rPr>
              <a:t>ОПИСАНИЕ ПРИЁМА: </a:t>
            </a:r>
            <a:r>
              <a:rPr b="1" lang="ru" sz="1200">
                <a:solidFill>
                  <a:schemeClr val="dk1"/>
                </a:solidFill>
                <a:highlight>
                  <a:srgbClr val="FFFFFF"/>
                </a:highlight>
                <a:latin typeface="Times New Roman"/>
                <a:ea typeface="Times New Roman"/>
                <a:cs typeface="Times New Roman"/>
                <a:sym typeface="Times New Roman"/>
              </a:rPr>
              <a:t>Инструкция: </a:t>
            </a:r>
            <a:r>
              <a:rPr lang="ru" sz="1200">
                <a:solidFill>
                  <a:schemeClr val="dk1"/>
                </a:solidFill>
                <a:highlight>
                  <a:srgbClr val="FFFFFF"/>
                </a:highlight>
                <a:latin typeface="Times New Roman"/>
                <a:ea typeface="Times New Roman"/>
                <a:cs typeface="Times New Roman"/>
                <a:sym typeface="Times New Roman"/>
              </a:rPr>
              <a:t>Возьмите лист бумаги и опишите свой обычный день. Напишите, что происходит, когда вы идете в школу, как вы проводите время после школы, когда вы дома. Еще опишите </a:t>
            </a:r>
            <a:r>
              <a:rPr lang="ru" sz="1200">
                <a:solidFill>
                  <a:schemeClr val="dk1"/>
                </a:solidFill>
                <a:latin typeface="Times New Roman"/>
                <a:ea typeface="Times New Roman"/>
                <a:cs typeface="Times New Roman"/>
                <a:sym typeface="Times New Roman"/>
              </a:rPr>
              <a:t>что-</a:t>
            </a:r>
            <a:r>
              <a:rPr lang="ru" sz="1200">
                <a:solidFill>
                  <a:schemeClr val="dk1"/>
                </a:solidFill>
                <a:highlight>
                  <a:srgbClr val="FFFFFF"/>
                </a:highlight>
                <a:latin typeface="Times New Roman"/>
                <a:ea typeface="Times New Roman"/>
                <a:cs typeface="Times New Roman"/>
                <a:sym typeface="Times New Roman"/>
              </a:rPr>
              <a:t>нибудь, что делает вашу жизнь особенно прекрасной, и то, что осложняет ее.</a:t>
            </a:r>
            <a:r>
              <a:rPr lang="ru" sz="1200">
                <a:solidFill>
                  <a:schemeClr val="dk1"/>
                </a:solidFill>
                <a:latin typeface="Times New Roman"/>
                <a:ea typeface="Times New Roman"/>
                <a:cs typeface="Times New Roman"/>
                <a:sym typeface="Times New Roman"/>
              </a:rPr>
              <a:t> </a:t>
            </a:r>
            <a:r>
              <a:rPr lang="ru" sz="1200">
                <a:solidFill>
                  <a:schemeClr val="dk1"/>
                </a:solidFill>
                <a:highlight>
                  <a:srgbClr val="FFFFFF"/>
                </a:highlight>
                <a:latin typeface="Times New Roman"/>
                <a:ea typeface="Times New Roman"/>
                <a:cs typeface="Times New Roman"/>
                <a:sym typeface="Times New Roman"/>
              </a:rPr>
              <a:t>Теперь садитесь все вместе в один большой круг. Каждый из нас идет по жизни каким-то своим особенным путем, и часто мы только тогда можем понять, как живет другой, когда "попадаем в его ботинки", то есть, когда представляем себя на его месте. Снимите, пожалуйста, ботинки и положите свои листы в один из них... Теперь встаньте и начните двигаться по кругу.</a:t>
            </a:r>
          </a:p>
          <a:p>
            <a:pPr lvl="0" rtl="0">
              <a:lnSpc>
                <a:spcPct val="100000"/>
              </a:lnSpc>
              <a:spcBef>
                <a:spcPts val="0"/>
              </a:spcBef>
              <a:buClr>
                <a:schemeClr val="dk1"/>
              </a:buClr>
              <a:buSzPct val="91666"/>
              <a:buFont typeface="Arial"/>
              <a:buNone/>
            </a:pPr>
            <a:r>
              <a:rPr b="1" lang="ru" sz="1200">
                <a:solidFill>
                  <a:schemeClr val="dk1"/>
                </a:solidFill>
                <a:latin typeface="Times New Roman"/>
                <a:ea typeface="Times New Roman"/>
                <a:cs typeface="Times New Roman"/>
                <a:sym typeface="Times New Roman"/>
              </a:rPr>
              <a:t>Далее</a:t>
            </a:r>
            <a:r>
              <a:rPr lang="ru" sz="1200">
                <a:solidFill>
                  <a:schemeClr val="dk1"/>
                </a:solidFill>
                <a:latin typeface="Times New Roman"/>
                <a:ea typeface="Times New Roman"/>
                <a:cs typeface="Times New Roman"/>
                <a:sym typeface="Times New Roman"/>
              </a:rPr>
              <a:t> учитель </a:t>
            </a:r>
            <a:r>
              <a:rPr lang="ru" sz="1200">
                <a:solidFill>
                  <a:schemeClr val="dk1"/>
                </a:solidFill>
                <a:highlight>
                  <a:srgbClr val="FFFFFF"/>
                </a:highlight>
                <a:latin typeface="Times New Roman"/>
                <a:ea typeface="Times New Roman"/>
                <a:cs typeface="Times New Roman"/>
                <a:sym typeface="Times New Roman"/>
              </a:rPr>
              <a:t>включает спокойную музыку; пусть дети пройдутся пару кругов, размышляя в тишине о том, что было бы, если бы они стали кем-то из других детей. </a:t>
            </a:r>
            <a:r>
              <a:rPr b="1" lang="ru" sz="1200">
                <a:solidFill>
                  <a:schemeClr val="dk1"/>
                </a:solidFill>
                <a:highlight>
                  <a:srgbClr val="FFFFFF"/>
                </a:highlight>
                <a:latin typeface="Times New Roman"/>
                <a:ea typeface="Times New Roman"/>
                <a:cs typeface="Times New Roman"/>
                <a:sym typeface="Times New Roman"/>
              </a:rPr>
              <a:t>Потом останавливает музыку и предлагает: </a:t>
            </a:r>
            <a:r>
              <a:rPr lang="ru" sz="1200">
                <a:solidFill>
                  <a:schemeClr val="dk1"/>
                </a:solidFill>
                <a:highlight>
                  <a:srgbClr val="FFFFFF"/>
                </a:highlight>
                <a:latin typeface="Times New Roman"/>
                <a:ea typeface="Times New Roman"/>
                <a:cs typeface="Times New Roman"/>
                <a:sym typeface="Times New Roman"/>
              </a:rPr>
              <a:t>Остановитесь сейчас, пожалуйста, у пары чужих ботинок... Выньте листок и прочтите, что другой ребенок написал о своей жизни... Теперь снова наденьте свои собственные ботинки и пойдемте со мной на улицу. Мы немного пройдемся, но вы не разговаривайте при этом друг с другом, а представьте себе, что вы — ребенок, о жизни которого вы только что прочитали... (10 минут.). Теперь садитесь на свои места, возьмите лист бумаги и опишите, что вы чувствовали, когда вы были этим другим ребенком. Что было бы хорошего, если бы вы смогли стать этим ребенком? А что было бы не так хорошо для вас? Как жизнь другого ребенка отличается от вашей собственной? Чем они похожи? Что вы думаете о вашей собственной жизни теперь, после того, как что-то узнали о жизни другого? Вы довольны? Завидуете ли вы ему немножко?</a:t>
            </a:r>
          </a:p>
          <a:p>
            <a:pPr lvl="0" rtl="0">
              <a:spcBef>
                <a:spcPts val="0"/>
              </a:spcBef>
              <a:spcAft>
                <a:spcPts val="0"/>
              </a:spcAft>
              <a:buClr>
                <a:schemeClr val="dk1"/>
              </a:buClr>
              <a:buSzPct val="100000"/>
              <a:buFont typeface="Arial"/>
              <a:buNone/>
            </a:pPr>
            <a:r>
              <a:t/>
            </a:r>
            <a:endParaRPr sz="1100">
              <a:solidFill>
                <a:schemeClr val="dk1"/>
              </a:solidFill>
              <a:highlight>
                <a:srgbClr val="FFFFFF"/>
              </a:highlight>
            </a:endParaRPr>
          </a:p>
          <a:p>
            <a:pPr lvl="0">
              <a:lnSpc>
                <a:spcPct val="100000"/>
              </a:lnSpc>
              <a:spcBef>
                <a:spcPts val="0"/>
              </a:spcBef>
              <a:buNone/>
            </a:pPr>
            <a:r>
              <a:t/>
            </a:r>
            <a:endParaRPr sz="1200">
              <a:solidFill>
                <a:srgbClr val="0000FF"/>
              </a:solidFill>
              <a:highlight>
                <a:srgbClr val="FFFFFF"/>
              </a:highlight>
              <a:latin typeface="Times New Roman"/>
              <a:ea typeface="Times New Roman"/>
              <a:cs typeface="Times New Roman"/>
              <a:sym typeface="Times New Roman"/>
            </a:endParaRPr>
          </a:p>
        </p:txBody>
      </p:sp>
      <p:sp>
        <p:nvSpPr>
          <p:cNvPr id="190" name="Shape 19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196" name="Shape 196"/>
          <p:cNvSpPr txBox="1"/>
          <p:nvPr/>
        </p:nvSpPr>
        <p:spPr>
          <a:xfrm>
            <a:off x="762800" y="468575"/>
            <a:ext cx="8074800" cy="4260900"/>
          </a:xfrm>
          <a:prstGeom prst="rect">
            <a:avLst/>
          </a:prstGeom>
          <a:solidFill>
            <a:srgbClr val="D9D2E9"/>
          </a:solidFill>
          <a:ln>
            <a:noFill/>
          </a:ln>
        </p:spPr>
        <p:txBody>
          <a:bodyPr anchorCtr="0" anchor="ctr" bIns="91425" lIns="91425" rIns="91425" tIns="91425">
            <a:noAutofit/>
          </a:bodyPr>
          <a:lstStyle/>
          <a:p>
            <a:pPr lvl="0" rtl="0">
              <a:lnSpc>
                <a:spcPct val="115000"/>
              </a:lnSpc>
              <a:spcBef>
                <a:spcPts val="0"/>
              </a:spcBef>
              <a:buNone/>
            </a:pPr>
            <a:r>
              <a:rPr b="1" lang="ru">
                <a:solidFill>
                  <a:srgbClr val="0000FF"/>
                </a:solidFill>
                <a:highlight>
                  <a:srgbClr val="FFFFFF"/>
                </a:highlight>
                <a:latin typeface="Times New Roman"/>
                <a:ea typeface="Times New Roman"/>
                <a:cs typeface="Times New Roman"/>
                <a:sym typeface="Times New Roman"/>
              </a:rPr>
              <a:t>МЕТОДИЧЕСКИЙ КОММЕНТАРИЙ:</a:t>
            </a:r>
          </a:p>
          <a:p>
            <a:pPr lvl="0" rtl="0">
              <a:lnSpc>
                <a:spcPct val="115000"/>
              </a:lnSpc>
              <a:spcBef>
                <a:spcPts val="0"/>
              </a:spcBef>
              <a:buNone/>
            </a:pPr>
            <a:r>
              <a:rPr b="1" lang="ru">
                <a:solidFill>
                  <a:schemeClr val="dk1"/>
                </a:solidFill>
                <a:highlight>
                  <a:srgbClr val="FFFFFF"/>
                </a:highlight>
                <a:latin typeface="Times New Roman"/>
                <a:ea typeface="Times New Roman"/>
                <a:cs typeface="Times New Roman"/>
                <a:sym typeface="Times New Roman"/>
              </a:rPr>
              <a:t>В заключение</a:t>
            </a:r>
            <a:r>
              <a:rPr lang="ru">
                <a:solidFill>
                  <a:schemeClr val="dk1"/>
                </a:solidFill>
                <a:highlight>
                  <a:srgbClr val="FFFFFF"/>
                </a:highlight>
                <a:latin typeface="Times New Roman"/>
                <a:ea typeface="Times New Roman"/>
                <a:cs typeface="Times New Roman"/>
                <a:sym typeface="Times New Roman"/>
              </a:rPr>
              <a:t> дайте ребенку прочитать оба текста: чужой рассказ и собственную реакцию на него, и наоборот — свой рассказ и чужую реакцию на него.</a:t>
            </a:r>
          </a:p>
          <a:p>
            <a:pPr lvl="0" rtl="0">
              <a:lnSpc>
                <a:spcPct val="115000"/>
              </a:lnSpc>
              <a:spcBef>
                <a:spcPts val="0"/>
              </a:spcBef>
              <a:buNone/>
            </a:pPr>
            <a:r>
              <a:rPr b="1" lang="ru">
                <a:solidFill>
                  <a:schemeClr val="dk1"/>
                </a:solidFill>
                <a:highlight>
                  <a:srgbClr val="FFFFFF"/>
                </a:highlight>
                <a:latin typeface="Times New Roman"/>
                <a:ea typeface="Times New Roman"/>
                <a:cs typeface="Times New Roman"/>
                <a:sym typeface="Times New Roman"/>
              </a:rPr>
              <a:t>Анализ упражнения:</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Легко ли тебе было представить, как ты ведешь жизнь другого ребенка?</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Узнал ли ты что-то новое для себя?</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Думаешь ли ты, что каким-то детям живется лучше, чем тебе?</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Думаешь ли ты, что тебе живется лучше, чем другим детям?</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Знаешь ли ты о жизни детей в других странах мира?</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Какие преимущества могут быть у жизни в тяжелых условиях?</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Какие недостатки у легкой и приятной жизни?</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Что является самым важным для всех детей?</a:t>
            </a:r>
          </a:p>
          <a:p>
            <a:pPr lvl="0" rtl="0">
              <a:lnSpc>
                <a:spcPct val="115000"/>
              </a:lnSpc>
              <a:spcBef>
                <a:spcPts val="0"/>
              </a:spcBef>
              <a:buNone/>
            </a:pPr>
            <a:r>
              <a:rPr lang="ru">
                <a:solidFill>
                  <a:schemeClr val="dk1"/>
                </a:solidFill>
                <a:highlight>
                  <a:srgbClr val="FFFFFF"/>
                </a:highlight>
                <a:latin typeface="Times New Roman"/>
                <a:ea typeface="Times New Roman"/>
                <a:cs typeface="Times New Roman"/>
                <a:sym typeface="Times New Roman"/>
              </a:rPr>
              <a:t>— Что из этого важного ты особенно пожелал бы себе?</a:t>
            </a:r>
          </a:p>
          <a:p>
            <a:pPr lvl="0" rtl="0">
              <a:spcBef>
                <a:spcPts val="0"/>
              </a:spcBef>
              <a:buNone/>
            </a:pPr>
            <a:r>
              <a:rPr b="1" lang="ru" sz="1200">
                <a:solidFill>
                  <a:srgbClr val="0000FF"/>
                </a:solidFill>
                <a:highlight>
                  <a:srgbClr val="FFFFFF"/>
                </a:highlight>
                <a:latin typeface="Times New Roman"/>
                <a:ea typeface="Times New Roman"/>
                <a:cs typeface="Times New Roman"/>
                <a:sym typeface="Times New Roman"/>
              </a:rPr>
              <a:t>МАТЕРИАЛЫ И ОБОРУДОВАНИЕ:</a:t>
            </a:r>
          </a:p>
          <a:p>
            <a:pPr lvl="0" rtl="0">
              <a:spcBef>
                <a:spcPts val="0"/>
              </a:spcBef>
              <a:buNone/>
            </a:pPr>
            <a:r>
              <a:rPr lang="ru" sz="1200">
                <a:solidFill>
                  <a:schemeClr val="dk1"/>
                </a:solidFill>
                <a:highlight>
                  <a:srgbClr val="FFFFFF"/>
                </a:highlight>
                <a:latin typeface="Times New Roman"/>
                <a:ea typeface="Times New Roman"/>
                <a:cs typeface="Times New Roman"/>
                <a:sym typeface="Times New Roman"/>
              </a:rPr>
              <a:t>Бумага и карандаш каждому ребенку, аудиокассета с записью спокойной музыки.</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2150850"/>
            <a:ext cx="8520599" cy="841800"/>
          </a:xfrm>
          <a:prstGeom prst="rect">
            <a:avLst/>
          </a:prstGeom>
        </p:spPr>
        <p:txBody>
          <a:bodyPr anchorCtr="0" anchor="ctr" bIns="91425" lIns="91425" rIns="91425" tIns="91425">
            <a:noAutofit/>
          </a:bodyPr>
          <a:lstStyle/>
          <a:p>
            <a:pPr lvl="0" rtl="0">
              <a:spcBef>
                <a:spcPts val="0"/>
              </a:spcBef>
              <a:buNone/>
            </a:pPr>
            <a:r>
              <a:rPr lang="ru"/>
              <a:t>Пример описания педагогического приёма</a:t>
            </a:r>
          </a:p>
          <a:p>
            <a:pPr lvl="0" rtl="0">
              <a:spcBef>
                <a:spcPts val="0"/>
              </a:spcBef>
              <a:buNone/>
            </a:pPr>
            <a:r>
              <a:rPr lang="ru" sz="2400"/>
              <a:t>(материал разработан тьютором ОРКСЭ Довженко Т.А., учителем истории и обществознания МОУ «Русскополянская гимназия №1», предоставлен на 2 слайдах)</a:t>
            </a:r>
          </a:p>
        </p:txBody>
      </p:sp>
      <p:sp>
        <p:nvSpPr>
          <p:cNvPr id="74" name="Shape 7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599" cy="572699"/>
          </a:xfrm>
          <a:prstGeom prst="rect">
            <a:avLst/>
          </a:prstGeom>
          <a:solidFill>
            <a:srgbClr val="1155CC"/>
          </a:solidFill>
          <a:ln cap="flat" cmpd="sng" w="9525">
            <a:solidFill>
              <a:srgbClr val="3D85C6"/>
            </a:solidFill>
            <a:prstDash val="solid"/>
            <a:round/>
            <a:headEnd len="med" w="med" type="none"/>
            <a:tailEnd len="med" w="med" type="none"/>
          </a:ln>
        </p:spPr>
        <p:txBody>
          <a:bodyPr anchorCtr="0" anchor="t" bIns="91425" lIns="91425" rIns="91425" tIns="91425">
            <a:noAutofit/>
          </a:bodyPr>
          <a:lstStyle/>
          <a:p>
            <a:pPr lvl="0" algn="ctr">
              <a:spcBef>
                <a:spcPts val="0"/>
              </a:spcBef>
              <a:buNone/>
            </a:pPr>
            <a:r>
              <a:rPr b="1" i="1" lang="ru"/>
              <a:t>Бриль Елена Николаевна</a:t>
            </a:r>
          </a:p>
        </p:txBody>
      </p:sp>
      <p:sp>
        <p:nvSpPr>
          <p:cNvPr id="202" name="Shape 202"/>
          <p:cNvSpPr txBox="1"/>
          <p:nvPr>
            <p:ph idx="1" type="body"/>
          </p:nvPr>
        </p:nvSpPr>
        <p:spPr>
          <a:xfrm>
            <a:off x="267125" y="1132275"/>
            <a:ext cx="8520599" cy="3778500"/>
          </a:xfrm>
          <a:prstGeom prst="rect">
            <a:avLst/>
          </a:prstGeom>
          <a:solidFill>
            <a:srgbClr val="6D9EEB"/>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Clr>
                <a:schemeClr val="dk1"/>
              </a:buClr>
              <a:buSzPct val="78571"/>
              <a:buFont typeface="Arial"/>
              <a:buNone/>
            </a:pPr>
            <a:r>
              <a:rPr lang="ru" sz="1400">
                <a:solidFill>
                  <a:schemeClr val="dk1"/>
                </a:solidFill>
                <a:latin typeface="Times New Roman"/>
                <a:ea typeface="Times New Roman"/>
                <a:cs typeface="Times New Roman"/>
                <a:sym typeface="Times New Roman"/>
              </a:rPr>
              <a:t>Название приёма: </a:t>
            </a:r>
            <a:r>
              <a:rPr b="0" lang="ru" sz="1400">
                <a:solidFill>
                  <a:schemeClr val="dk1"/>
                </a:solidFill>
                <a:latin typeface="Times New Roman"/>
                <a:ea typeface="Times New Roman"/>
                <a:cs typeface="Times New Roman"/>
                <a:sym typeface="Times New Roman"/>
              </a:rPr>
              <a:t>“Дискуссия”</a:t>
            </a:r>
          </a:p>
          <a:p>
            <a:pPr lvl="0" rtl="0">
              <a:spcBef>
                <a:spcPts val="0"/>
              </a:spcBef>
              <a:buClr>
                <a:schemeClr val="dk1"/>
              </a:buClr>
              <a:buSzPct val="78571"/>
              <a:buFont typeface="Arial"/>
              <a:buNone/>
            </a:pPr>
            <a:r>
              <a:rPr lang="ru" sz="1400">
                <a:solidFill>
                  <a:schemeClr val="dk1"/>
                </a:solidFill>
                <a:latin typeface="Times New Roman"/>
                <a:ea typeface="Times New Roman"/>
                <a:cs typeface="Times New Roman"/>
                <a:sym typeface="Times New Roman"/>
              </a:rPr>
              <a:t>Источник: </a:t>
            </a:r>
            <a:r>
              <a:rPr b="0" lang="ru" sz="1400" u="sng">
                <a:solidFill>
                  <a:srgbClr val="000000"/>
                </a:solidFill>
                <a:latin typeface="Times New Roman"/>
                <a:ea typeface="Times New Roman"/>
                <a:cs typeface="Times New Roman"/>
                <a:sym typeface="Times New Roman"/>
                <a:hlinkClick r:id="rId3"/>
              </a:rPr>
              <a:t>http://ffre.ru/rnaatyotryfsbewbew.html</a:t>
            </a:r>
            <a:r>
              <a:rPr b="0" lang="ru" sz="1400">
                <a:solidFill>
                  <a:schemeClr val="dk1"/>
                </a:solidFill>
                <a:latin typeface="Times New Roman"/>
                <a:ea typeface="Times New Roman"/>
                <a:cs typeface="Times New Roman"/>
                <a:sym typeface="Times New Roman"/>
              </a:rPr>
              <a:t> (Реферат </a:t>
            </a:r>
            <a:r>
              <a:rPr b="0" lang="ru" sz="1400">
                <a:solidFill>
                  <a:srgbClr val="000000"/>
                </a:solidFill>
                <a:latin typeface="Times New Roman"/>
                <a:ea typeface="Times New Roman"/>
                <a:cs typeface="Times New Roman"/>
                <a:sym typeface="Times New Roman"/>
              </a:rPr>
              <a:t>“Методы активного социально-психологического обучения</a:t>
            </a:r>
            <a:r>
              <a:rPr b="0" lang="ru" sz="1400">
                <a:solidFill>
                  <a:schemeClr val="dk1"/>
                </a:solidFill>
                <a:latin typeface="Times New Roman"/>
                <a:ea typeface="Times New Roman"/>
                <a:cs typeface="Times New Roman"/>
                <a:sym typeface="Times New Roman"/>
              </a:rPr>
              <a:t>”)</a:t>
            </a:r>
          </a:p>
          <a:p>
            <a:pPr lvl="0" rtl="0">
              <a:spcBef>
                <a:spcPts val="0"/>
              </a:spcBef>
              <a:buNone/>
            </a:pPr>
            <a:r>
              <a:rPr lang="ru" sz="1400">
                <a:solidFill>
                  <a:schemeClr val="dk1"/>
                </a:solidFill>
                <a:latin typeface="Times New Roman"/>
                <a:ea typeface="Times New Roman"/>
                <a:cs typeface="Times New Roman"/>
                <a:sym typeface="Times New Roman"/>
              </a:rPr>
              <a:t>Цель использования приёма: </a:t>
            </a:r>
            <a:r>
              <a:rPr b="0" lang="ru" sz="1400">
                <a:solidFill>
                  <a:schemeClr val="dk1"/>
                </a:solidFill>
                <a:latin typeface="Times New Roman"/>
                <a:ea typeface="Times New Roman"/>
                <a:cs typeface="Times New Roman"/>
                <a:sym typeface="Times New Roman"/>
              </a:rPr>
              <a:t>состоит в том, что благодаря принципу обратной связи и мастерству руководителя каждый участник получает возможность увидеть, как по-разному можно подойти к решению одной и той же проблемы, как велики индивидуальные различия людей в восприятии и интерпретации одних и тех же ситуаций.</a:t>
            </a:r>
          </a:p>
          <a:p>
            <a:pPr lvl="0" rtl="0">
              <a:spcBef>
                <a:spcPts val="0"/>
              </a:spcBef>
              <a:buClr>
                <a:schemeClr val="dk1"/>
              </a:buClr>
              <a:buSzPct val="78571"/>
              <a:buFont typeface="Arial"/>
              <a:buNone/>
            </a:pPr>
            <a:r>
              <a:rPr lang="ru" sz="1400">
                <a:solidFill>
                  <a:schemeClr val="dk1"/>
                </a:solidFill>
                <a:latin typeface="Times New Roman"/>
                <a:ea typeface="Times New Roman"/>
                <a:cs typeface="Times New Roman"/>
                <a:sym typeface="Times New Roman"/>
              </a:rPr>
              <a:t>Конечный продукт: </a:t>
            </a:r>
            <a:r>
              <a:rPr b="0" lang="ru" sz="1400">
                <a:solidFill>
                  <a:schemeClr val="dk1"/>
                </a:solidFill>
                <a:latin typeface="Times New Roman"/>
                <a:ea typeface="Times New Roman"/>
                <a:cs typeface="Times New Roman"/>
                <a:sym typeface="Times New Roman"/>
              </a:rPr>
              <a:t>достижение определенного общего мнения по проблеме</a:t>
            </a:r>
          </a:p>
          <a:p>
            <a:pPr lvl="0">
              <a:spcBef>
                <a:spcPts val="0"/>
              </a:spcBef>
              <a:buNone/>
            </a:pPr>
            <a:r>
              <a:rPr lang="ru" sz="1400">
                <a:solidFill>
                  <a:schemeClr val="dk1"/>
                </a:solidFill>
                <a:latin typeface="Times New Roman"/>
                <a:ea typeface="Times New Roman"/>
                <a:cs typeface="Times New Roman"/>
                <a:sym typeface="Times New Roman"/>
              </a:rPr>
              <a:t>Методический комментарий: </a:t>
            </a:r>
            <a:r>
              <a:rPr b="0" lang="ru" sz="1400">
                <a:solidFill>
                  <a:schemeClr val="dk1"/>
                </a:solidFill>
                <a:latin typeface="Times New Roman"/>
                <a:ea typeface="Times New Roman"/>
                <a:cs typeface="Times New Roman"/>
                <a:sym typeface="Times New Roman"/>
              </a:rPr>
              <a:t>тема сообщается участникам заранее. Выбирается она таким образом, чтобы проблема дискуссии имела несколько вариантов решений. Например, «Наказания в воспитании: если наказывать, то как, если нет, то почему». Ведущий предлагает участникам дискуссии разделиться на группы по 2 человека, в течение 10—15 мин подготовить свой вариант решения проблемы. После того как работа завершена, ведущий предлагает объединить две группы по 2 человека в группу из 4 человек и вновь выработать свой вариант решения. Затем четверки объединяются в группы по 8 человек и вновь пытаются прийти к единому мнению. Следующим этапом дискуссии является выступление представителей от каждой группы из 8 человек и защиты своего варианта решения. В конце общего обсуждения ведущий подводит итоги дискуссии, дает оценку совместно найденного варианта решения. </a:t>
            </a:r>
          </a:p>
        </p:txBody>
      </p:sp>
      <p:sp>
        <p:nvSpPr>
          <p:cNvPr id="203" name="Shape 20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idx="1" type="body"/>
          </p:nvPr>
        </p:nvSpPr>
        <p:spPr>
          <a:xfrm>
            <a:off x="276050" y="1132275"/>
            <a:ext cx="8520599" cy="3416400"/>
          </a:xfrm>
          <a:prstGeom prst="rect">
            <a:avLst/>
          </a:prstGeom>
          <a:solidFill>
            <a:srgbClr val="6FA8DC"/>
          </a:solidFill>
        </p:spPr>
        <p:txBody>
          <a:bodyPr anchorCtr="0" anchor="t" bIns="91425" lIns="91425" rIns="91425" tIns="91425">
            <a:noAutofit/>
          </a:bodyPr>
          <a:lstStyle/>
          <a:p>
            <a:pPr lvl="0" rtl="0">
              <a:spcBef>
                <a:spcPts val="0"/>
              </a:spcBef>
              <a:buNone/>
            </a:pPr>
            <a:r>
              <a:rPr b="0" lang="ru" sz="1400" u="sng">
                <a:solidFill>
                  <a:schemeClr val="dk1"/>
                </a:solidFill>
                <a:latin typeface="Times New Roman"/>
                <a:ea typeface="Times New Roman"/>
                <a:cs typeface="Times New Roman"/>
                <a:sym typeface="Times New Roman"/>
              </a:rPr>
              <a:t>1. Выбор темы.</a:t>
            </a:r>
            <a:r>
              <a:rPr b="0" lang="ru" sz="1400">
                <a:solidFill>
                  <a:schemeClr val="dk1"/>
                </a:solidFill>
                <a:latin typeface="Times New Roman"/>
                <a:ea typeface="Times New Roman"/>
                <a:cs typeface="Times New Roman"/>
                <a:sym typeface="Times New Roman"/>
              </a:rPr>
              <a:t> Тема должна быть актуальной для участников дискуссии, социально значимой, связанной с реальной практикой. Она должна содержать проблемные моменты. Тема может быть выбрана в рамках учебной программы изучаемых дисциплин. Формулировка темы должна быть четкой и ясной. К примеру, для студенческой среды могут быть предложены следующие темы: «Как стать профессионалом?»</a:t>
            </a:r>
          </a:p>
          <a:p>
            <a:pPr lvl="0" rtl="0">
              <a:spcBef>
                <a:spcPts val="0"/>
              </a:spcBef>
              <a:buNone/>
            </a:pPr>
            <a:r>
              <a:rPr b="0" lang="ru" sz="1400" u="sng">
                <a:solidFill>
                  <a:schemeClr val="dk1"/>
                </a:solidFill>
                <a:latin typeface="Times New Roman"/>
                <a:ea typeface="Times New Roman"/>
                <a:cs typeface="Times New Roman"/>
                <a:sym typeface="Times New Roman"/>
              </a:rPr>
              <a:t>2. Разработка вопросов для обсуждения</a:t>
            </a:r>
            <a:r>
              <a:rPr b="0" lang="ru" sz="1400">
                <a:solidFill>
                  <a:schemeClr val="dk1"/>
                </a:solidFill>
                <a:latin typeface="Times New Roman"/>
                <a:ea typeface="Times New Roman"/>
                <a:cs typeface="Times New Roman"/>
                <a:sym typeface="Times New Roman"/>
              </a:rPr>
              <a:t>. Успех предстоящего разговора во многом зависит от того, как будут составлены эти вопросы. Формулировка вопросов должна включать в себя возможность предъявления различных точек зрения, быть поводом для размышления. В формулировках могут содержаться мнения, которые не являются бесспорными, могут приводиться положения, противоречащие фактам действительности, отличные от общепринятой трактовки.</a:t>
            </a:r>
          </a:p>
          <a:p>
            <a:pPr lvl="0">
              <a:spcBef>
                <a:spcPts val="0"/>
              </a:spcBef>
              <a:buClr>
                <a:schemeClr val="dk1"/>
              </a:buClr>
              <a:buSzPct val="78571"/>
              <a:buFont typeface="Arial"/>
              <a:buNone/>
            </a:pPr>
            <a:r>
              <a:rPr b="0" lang="ru" sz="1400">
                <a:solidFill>
                  <a:schemeClr val="dk1"/>
                </a:solidFill>
                <a:latin typeface="Times New Roman"/>
                <a:ea typeface="Times New Roman"/>
                <a:cs typeface="Times New Roman"/>
                <a:sym typeface="Times New Roman"/>
              </a:rPr>
              <a:t> </a:t>
            </a:r>
            <a:r>
              <a:rPr b="0" lang="ru" sz="1400" u="sng">
                <a:solidFill>
                  <a:schemeClr val="dk1"/>
                </a:solidFill>
                <a:latin typeface="Times New Roman"/>
                <a:ea typeface="Times New Roman"/>
                <a:cs typeface="Times New Roman"/>
                <a:sym typeface="Times New Roman"/>
              </a:rPr>
              <a:t>3. Разработка сценария дискуссии.</a:t>
            </a:r>
            <a:r>
              <a:rPr b="0" lang="ru" sz="1400">
                <a:solidFill>
                  <a:schemeClr val="dk1"/>
                </a:solidFill>
                <a:latin typeface="Times New Roman"/>
                <a:ea typeface="Times New Roman"/>
                <a:cs typeface="Times New Roman"/>
                <a:sym typeface="Times New Roman"/>
              </a:rPr>
              <a:t> Сценарий, как правило, включает: вводное слово руководителя (обоснование выбора данной темы, указание на ее актуальность, задачи, стоящие перед участниками дискуссии); вопросы, вынесенные на обсуждение, условия ведения дискуссии; приемы активизации обучаемых (наглядные пособия, технические средства и др.); список литературы, необходимой для изучения. </a:t>
            </a:r>
          </a:p>
        </p:txBody>
      </p:sp>
      <p:sp>
        <p:nvSpPr>
          <p:cNvPr id="209" name="Shape 20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210" name="Shape 210"/>
          <p:cNvSpPr txBox="1"/>
          <p:nvPr>
            <p:ph type="title"/>
          </p:nvPr>
        </p:nvSpPr>
        <p:spPr>
          <a:xfrm>
            <a:off x="311700" y="445025"/>
            <a:ext cx="8520599" cy="572699"/>
          </a:xfrm>
          <a:prstGeom prst="rect">
            <a:avLst/>
          </a:prstGeom>
          <a:solidFill>
            <a:srgbClr val="1155CC"/>
          </a:solidFill>
          <a:ln cap="flat" cmpd="sng" w="9525">
            <a:solidFill>
              <a:srgbClr val="3D85C6"/>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i="1" lang="ru"/>
              <a:t>Бриль Елена Николаевна</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idx="1" type="body"/>
          </p:nvPr>
        </p:nvSpPr>
        <p:spPr>
          <a:xfrm>
            <a:off x="311700" y="1152475"/>
            <a:ext cx="8520599" cy="3904199"/>
          </a:xfrm>
          <a:prstGeom prst="rect">
            <a:avLst/>
          </a:prstGeom>
          <a:solidFill>
            <a:srgbClr val="6D9EEB"/>
          </a:solidFill>
        </p:spPr>
        <p:txBody>
          <a:bodyPr anchorCtr="0" anchor="t" bIns="91425" lIns="91425" rIns="91425" tIns="91425">
            <a:noAutofit/>
          </a:bodyPr>
          <a:lstStyle/>
          <a:p>
            <a:pPr lvl="0" rtl="0">
              <a:spcBef>
                <a:spcPts val="0"/>
              </a:spcBef>
              <a:buNone/>
            </a:pPr>
            <a:r>
              <a:rPr b="0" lang="ru" sz="1400" u="sng">
                <a:solidFill>
                  <a:schemeClr val="dk1"/>
                </a:solidFill>
                <a:latin typeface="Times New Roman"/>
                <a:ea typeface="Times New Roman"/>
                <a:cs typeface="Times New Roman"/>
                <a:sym typeface="Times New Roman"/>
              </a:rPr>
              <a:t>4. Непосредственное проведение групповой дискуссии на учебном занятии.</a:t>
            </a:r>
            <a:r>
              <a:rPr b="0" lang="ru" sz="1400">
                <a:solidFill>
                  <a:schemeClr val="dk1"/>
                </a:solidFill>
                <a:latin typeface="Times New Roman"/>
                <a:ea typeface="Times New Roman"/>
                <a:cs typeface="Times New Roman"/>
                <a:sym typeface="Times New Roman"/>
              </a:rPr>
              <a:t> Ведущий во вступительном слове напоминает тему, цели и задачи дискуссии, предлагаемые вопросы для обсуждения. После вводного слова ведущий начинает дискуссию постановкой вопроса или комментариями по проблеме, приглашает присутствующих высказать собственное мнение по первому вопросу. Он предоставляет слово желающим выступить, активно содействует естественному развитию обсуждения, втягивает в активный обмен мнениями всех участников. </a:t>
            </a:r>
          </a:p>
          <a:p>
            <a:pPr lvl="0" rtl="0">
              <a:spcBef>
                <a:spcPts val="0"/>
              </a:spcBef>
              <a:buNone/>
            </a:pPr>
            <a:r>
              <a:rPr b="0" lang="ru" sz="1400" u="sng">
                <a:solidFill>
                  <a:schemeClr val="dk1"/>
                </a:solidFill>
                <a:latin typeface="Times New Roman"/>
                <a:ea typeface="Times New Roman"/>
                <a:cs typeface="Times New Roman"/>
                <a:sym typeface="Times New Roman"/>
              </a:rPr>
              <a:t>5. Разбор, подведение итогов дискуссии.</a:t>
            </a:r>
            <a:r>
              <a:rPr b="0" lang="ru" sz="1400">
                <a:solidFill>
                  <a:schemeClr val="dk1"/>
                </a:solidFill>
                <a:latin typeface="Times New Roman"/>
                <a:ea typeface="Times New Roman"/>
                <a:cs typeface="Times New Roman"/>
                <a:sym typeface="Times New Roman"/>
              </a:rPr>
              <a:t> Ведущий подводит итоги дискуссии, анализирует выводы, к которым пришли участники спора, подчеркивает основные моменты правильного понимания проблемы, показывает ложность, ошибочность высказываний, несостоятельность отдельных позиций по конкретным вопросам темы спора. </a:t>
            </a:r>
          </a:p>
          <a:p>
            <a:pPr lvl="0" rtl="0">
              <a:spcBef>
                <a:spcPts val="0"/>
              </a:spcBef>
              <a:buClr>
                <a:schemeClr val="dk1"/>
              </a:buClr>
              <a:buSzPct val="78571"/>
              <a:buFont typeface="Arial"/>
              <a:buNone/>
            </a:pPr>
            <a:r>
              <a:t/>
            </a:r>
            <a:endParaRPr b="0" sz="1400">
              <a:solidFill>
                <a:schemeClr val="dk1"/>
              </a:solidFill>
              <a:latin typeface="Times New Roman"/>
              <a:ea typeface="Times New Roman"/>
              <a:cs typeface="Times New Roman"/>
              <a:sym typeface="Times New Roman"/>
            </a:endParaRPr>
          </a:p>
          <a:p>
            <a:pPr lvl="0">
              <a:spcBef>
                <a:spcPts val="0"/>
              </a:spcBef>
              <a:buNone/>
            </a:pPr>
            <a:r>
              <a:t/>
            </a:r>
            <a:endParaRPr/>
          </a:p>
        </p:txBody>
      </p:sp>
      <p:sp>
        <p:nvSpPr>
          <p:cNvPr id="216" name="Shape 2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217" name="Shape 217"/>
          <p:cNvSpPr txBox="1"/>
          <p:nvPr>
            <p:ph type="title"/>
          </p:nvPr>
        </p:nvSpPr>
        <p:spPr>
          <a:xfrm>
            <a:off x="311700" y="445025"/>
            <a:ext cx="8520599" cy="572699"/>
          </a:xfrm>
          <a:prstGeom prst="rect">
            <a:avLst/>
          </a:prstGeom>
          <a:solidFill>
            <a:srgbClr val="1155CC"/>
          </a:solidFill>
          <a:ln cap="flat" cmpd="sng" w="9525">
            <a:solidFill>
              <a:srgbClr val="3D85C6"/>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i="1" lang="ru"/>
              <a:t>Бриль Елена Николаевна</a:t>
            </a:r>
          </a:p>
        </p:txBody>
      </p:sp>
      <p:pic>
        <p:nvPicPr>
          <p:cNvPr id="218" name="Shape 218"/>
          <p:cNvPicPr preferRelativeResize="0"/>
          <p:nvPr/>
        </p:nvPicPr>
        <p:blipFill>
          <a:blip r:embed="rId3">
            <a:alphaModFix/>
          </a:blip>
          <a:stretch>
            <a:fillRect/>
          </a:stretch>
        </p:blipFill>
        <p:spPr>
          <a:xfrm>
            <a:off x="5307250" y="3353975"/>
            <a:ext cx="2419676" cy="16151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222" name="Shape 222"/>
        <p:cNvGrpSpPr/>
        <p:nvPr/>
      </p:nvGrpSpPr>
      <p:grpSpPr>
        <a:xfrm>
          <a:off x="0" y="0"/>
          <a:ext cx="0" cy="0"/>
          <a:chOff x="0" y="0"/>
          <a:chExt cx="0" cy="0"/>
        </a:xfrm>
      </p:grpSpPr>
      <p:sp>
        <p:nvSpPr>
          <p:cNvPr id="223" name="Shape 223"/>
          <p:cNvSpPr txBox="1"/>
          <p:nvPr>
            <p:ph type="title"/>
          </p:nvPr>
        </p:nvSpPr>
        <p:spPr>
          <a:xfrm>
            <a:off x="311700" y="73600"/>
            <a:ext cx="8520599" cy="572699"/>
          </a:xfrm>
          <a:prstGeom prst="rect">
            <a:avLst/>
          </a:prstGeom>
        </p:spPr>
        <p:txBody>
          <a:bodyPr anchorCtr="0" anchor="t" bIns="91425" lIns="91425" rIns="91425" tIns="91425">
            <a:noAutofit/>
          </a:bodyPr>
          <a:lstStyle/>
          <a:p>
            <a:pPr lvl="0">
              <a:spcBef>
                <a:spcPts val="0"/>
              </a:spcBef>
              <a:buNone/>
            </a:pPr>
            <a:r>
              <a:rPr lang="ru"/>
              <a:t>               </a:t>
            </a:r>
            <a:r>
              <a:rPr lang="ru">
                <a:solidFill>
                  <a:srgbClr val="FF00FF"/>
                </a:solidFill>
              </a:rPr>
              <a:t>Бурчик Татьяна Александровна</a:t>
            </a:r>
          </a:p>
        </p:txBody>
      </p:sp>
      <p:sp>
        <p:nvSpPr>
          <p:cNvPr id="224" name="Shape 224"/>
          <p:cNvSpPr txBox="1"/>
          <p:nvPr>
            <p:ph idx="1" type="body"/>
          </p:nvPr>
        </p:nvSpPr>
        <p:spPr>
          <a:xfrm>
            <a:off x="311700" y="646300"/>
            <a:ext cx="8520599" cy="4410599"/>
          </a:xfrm>
          <a:prstGeom prst="rect">
            <a:avLst/>
          </a:prstGeom>
        </p:spPr>
        <p:txBody>
          <a:bodyPr anchorCtr="0" anchor="t" bIns="91425" lIns="91425" rIns="91425" tIns="91425">
            <a:noAutofit/>
          </a:bodyPr>
          <a:lstStyle/>
          <a:p>
            <a:pPr lvl="0" rtl="0">
              <a:lnSpc>
                <a:spcPct val="115000"/>
              </a:lnSpc>
              <a:spcBef>
                <a:spcPts val="0"/>
              </a:spcBef>
              <a:buNone/>
            </a:pPr>
            <a:r>
              <a:rPr lang="ru" sz="1200">
                <a:solidFill>
                  <a:schemeClr val="dk1"/>
                </a:solidFill>
                <a:latin typeface="Times New Roman"/>
                <a:ea typeface="Times New Roman"/>
                <a:cs typeface="Times New Roman"/>
                <a:sym typeface="Times New Roman"/>
              </a:rPr>
              <a:t>Проектное задание “Город мастеров” для обучающихся 5 класса на уроке обществознания. Тема “Труд-основа жизни”. </a:t>
            </a:r>
          </a:p>
          <a:p>
            <a:pPr lvl="0" rtl="0">
              <a:lnSpc>
                <a:spcPct val="115000"/>
              </a:lnSpc>
              <a:spcBef>
                <a:spcPts val="0"/>
              </a:spcBef>
              <a:buNone/>
            </a:pPr>
            <a:r>
              <a:rPr lang="ru" sz="1200">
                <a:solidFill>
                  <a:schemeClr val="dk1"/>
                </a:solidFill>
                <a:latin typeface="Times New Roman"/>
                <a:ea typeface="Times New Roman"/>
                <a:cs typeface="Times New Roman"/>
                <a:sym typeface="Times New Roman"/>
              </a:rPr>
              <a:t>Источник </a:t>
            </a:r>
            <a:r>
              <a:rPr b="0" lang="ru" sz="1200">
                <a:solidFill>
                  <a:schemeClr val="dk1"/>
                </a:solidFill>
                <a:latin typeface="Times New Roman"/>
                <a:ea typeface="Times New Roman"/>
                <a:cs typeface="Times New Roman"/>
                <a:sym typeface="Times New Roman"/>
              </a:rPr>
              <a:t>Л.Ф. Иванова. Поурочные разработки к учебнику «Обществознание. 5 класс. ФГОС» под редакцией Л.Н. Боголюбова, Л.Ф. Ивановой. Пособие для учителей общеобразовательных организаций. М.: Просвещение, 2013.</a:t>
            </a:r>
          </a:p>
          <a:p>
            <a:pPr lvl="0" rtl="0">
              <a:lnSpc>
                <a:spcPct val="115000"/>
              </a:lnSpc>
              <a:spcBef>
                <a:spcPts val="0"/>
              </a:spcBef>
              <a:buNone/>
            </a:pPr>
            <a:r>
              <a:rPr lang="ru" sz="1200">
                <a:solidFill>
                  <a:schemeClr val="dk1"/>
                </a:solidFill>
                <a:latin typeface="Times New Roman"/>
                <a:ea typeface="Times New Roman"/>
                <a:cs typeface="Times New Roman"/>
                <a:sym typeface="Times New Roman"/>
              </a:rPr>
              <a:t>Цель использования приёма: </a:t>
            </a:r>
            <a:r>
              <a:rPr b="0" lang="ru" sz="1200">
                <a:solidFill>
                  <a:schemeClr val="dk1"/>
                </a:solidFill>
                <a:latin typeface="Times New Roman"/>
                <a:ea typeface="Times New Roman"/>
                <a:cs typeface="Times New Roman"/>
                <a:sym typeface="Times New Roman"/>
              </a:rPr>
              <a:t>формирование уважительного отношения к людям разных профессий, актуализация знаний о многообразии трудовой деятельности, самоанализ собственных профессиональных склонностей.  </a:t>
            </a:r>
          </a:p>
          <a:p>
            <a:pPr lvl="0" rtl="0">
              <a:lnSpc>
                <a:spcPct val="115000"/>
              </a:lnSpc>
              <a:spcBef>
                <a:spcPts val="0"/>
              </a:spcBef>
              <a:buNone/>
            </a:pPr>
            <a:r>
              <a:rPr lang="ru" sz="1200">
                <a:solidFill>
                  <a:schemeClr val="dk1"/>
                </a:solidFill>
                <a:latin typeface="Times New Roman"/>
                <a:ea typeface="Times New Roman"/>
                <a:cs typeface="Times New Roman"/>
                <a:sym typeface="Times New Roman"/>
              </a:rPr>
              <a:t>Конечный продукт:</a:t>
            </a:r>
            <a:r>
              <a:rPr b="0" lang="ru" sz="1200">
                <a:solidFill>
                  <a:schemeClr val="dk1"/>
                </a:solidFill>
                <a:latin typeface="Times New Roman"/>
                <a:ea typeface="Times New Roman"/>
                <a:cs typeface="Times New Roman"/>
                <a:sym typeface="Times New Roman"/>
              </a:rPr>
              <a:t> сборник презентаций или плакатов о разных профессиях.</a:t>
            </a:r>
          </a:p>
          <a:p>
            <a:pPr lvl="0" rtl="0">
              <a:lnSpc>
                <a:spcPct val="115000"/>
              </a:lnSpc>
              <a:spcBef>
                <a:spcPts val="0"/>
              </a:spcBef>
              <a:buNone/>
            </a:pPr>
            <a:r>
              <a:rPr lang="ru" sz="1200">
                <a:solidFill>
                  <a:schemeClr val="dk1"/>
                </a:solidFill>
                <a:latin typeface="Times New Roman"/>
                <a:ea typeface="Times New Roman"/>
                <a:cs typeface="Times New Roman"/>
                <a:sym typeface="Times New Roman"/>
              </a:rPr>
              <a:t>Материалы и оборудование, необходимые для реализации данного приёма: </a:t>
            </a:r>
            <a:r>
              <a:rPr b="0" lang="ru" sz="1200">
                <a:solidFill>
                  <a:schemeClr val="dk1"/>
                </a:solidFill>
                <a:latin typeface="Times New Roman"/>
                <a:ea typeface="Times New Roman"/>
                <a:cs typeface="Times New Roman"/>
                <a:sym typeface="Times New Roman"/>
              </a:rPr>
              <a:t>компьютеры (один на группу) или набор канцелярских материалов на каждую группу; комплект картинок с иллюстрациями разных профессий, карточки с заданием на группу.</a:t>
            </a:r>
          </a:p>
          <a:p>
            <a:pPr lvl="0" rtl="0">
              <a:lnSpc>
                <a:spcPct val="115000"/>
              </a:lnSpc>
              <a:spcBef>
                <a:spcPts val="0"/>
              </a:spcBef>
              <a:buNone/>
            </a:pPr>
            <a:r>
              <a:rPr lang="ru" sz="1200">
                <a:solidFill>
                  <a:schemeClr val="dk1"/>
                </a:solidFill>
                <a:latin typeface="Times New Roman"/>
                <a:ea typeface="Times New Roman"/>
                <a:cs typeface="Times New Roman"/>
                <a:sym typeface="Times New Roman"/>
              </a:rPr>
              <a:t>Методический комментарий: </a:t>
            </a:r>
            <a:r>
              <a:rPr b="0" lang="ru" sz="1200">
                <a:solidFill>
                  <a:schemeClr val="dk1"/>
                </a:solidFill>
                <a:latin typeface="Times New Roman"/>
                <a:ea typeface="Times New Roman"/>
                <a:cs typeface="Times New Roman"/>
                <a:sym typeface="Times New Roman"/>
              </a:rPr>
              <a:t>класс делится на группы (можно распределить детей на основе предварительного тестирования на профессиональные склонности). Каждая группа получает задание «Представьте, что вы живёте на улице ПАРИКМАХЕРОВ (например).  Выполните задания и дайте ответы на вопросы:</a:t>
            </a:r>
          </a:p>
          <a:p>
            <a:pPr lvl="0" rtl="0">
              <a:lnSpc>
                <a:spcPct val="115000"/>
              </a:lnSpc>
              <a:spcBef>
                <a:spcPts val="0"/>
              </a:spcBef>
              <a:buNone/>
            </a:pPr>
            <a:r>
              <a:rPr b="0" lang="ru" sz="1200">
                <a:solidFill>
                  <a:schemeClr val="dk1"/>
                </a:solidFill>
                <a:latin typeface="Times New Roman"/>
                <a:ea typeface="Times New Roman"/>
                <a:cs typeface="Times New Roman"/>
                <a:sym typeface="Times New Roman"/>
              </a:rPr>
              <a:t>1)</a:t>
            </a:r>
            <a:r>
              <a:rPr b="0" lang="ru" sz="700">
                <a:solidFill>
                  <a:schemeClr val="dk1"/>
                </a:solidFill>
                <a:latin typeface="Times New Roman"/>
                <a:ea typeface="Times New Roman"/>
                <a:cs typeface="Times New Roman"/>
                <a:sym typeface="Times New Roman"/>
              </a:rPr>
              <a:t>  	</a:t>
            </a:r>
            <a:r>
              <a:rPr b="0" lang="ru" sz="1200">
                <a:solidFill>
                  <a:schemeClr val="dk1"/>
                </a:solidFill>
                <a:latin typeface="Times New Roman"/>
                <a:ea typeface="Times New Roman"/>
                <a:cs typeface="Times New Roman"/>
                <a:sym typeface="Times New Roman"/>
              </a:rPr>
              <a:t>Чем занимаются жители вашей улицы?</a:t>
            </a:r>
          </a:p>
          <a:p>
            <a:pPr lvl="0" rtl="0">
              <a:lnSpc>
                <a:spcPct val="115000"/>
              </a:lnSpc>
              <a:spcBef>
                <a:spcPts val="0"/>
              </a:spcBef>
              <a:buNone/>
            </a:pPr>
            <a:r>
              <a:rPr b="0" lang="ru" sz="1200">
                <a:solidFill>
                  <a:schemeClr val="dk1"/>
                </a:solidFill>
                <a:latin typeface="Times New Roman"/>
                <a:ea typeface="Times New Roman"/>
                <a:cs typeface="Times New Roman"/>
                <a:sym typeface="Times New Roman"/>
              </a:rPr>
              <a:t>2)</a:t>
            </a:r>
            <a:r>
              <a:rPr b="0" lang="ru" sz="700">
                <a:solidFill>
                  <a:schemeClr val="dk1"/>
                </a:solidFill>
                <a:latin typeface="Times New Roman"/>
                <a:ea typeface="Times New Roman"/>
                <a:cs typeface="Times New Roman"/>
                <a:sym typeface="Times New Roman"/>
              </a:rPr>
              <a:t>  	</a:t>
            </a:r>
            <a:r>
              <a:rPr b="0" lang="ru" sz="1200">
                <a:solidFill>
                  <a:schemeClr val="dk1"/>
                </a:solidFill>
                <a:latin typeface="Times New Roman"/>
                <a:ea typeface="Times New Roman"/>
                <a:cs typeface="Times New Roman"/>
                <a:sym typeface="Times New Roman"/>
              </a:rPr>
              <a:t>Чем полезен их труд?</a:t>
            </a:r>
          </a:p>
          <a:p>
            <a:pPr lvl="0" rtl="0">
              <a:lnSpc>
                <a:spcPct val="115000"/>
              </a:lnSpc>
              <a:spcBef>
                <a:spcPts val="0"/>
              </a:spcBef>
              <a:buNone/>
            </a:pPr>
            <a:r>
              <a:rPr b="0" lang="ru" sz="1200">
                <a:solidFill>
                  <a:schemeClr val="dk1"/>
                </a:solidFill>
                <a:latin typeface="Times New Roman"/>
                <a:ea typeface="Times New Roman"/>
                <a:cs typeface="Times New Roman"/>
                <a:sym typeface="Times New Roman"/>
              </a:rPr>
              <a:t>3)</a:t>
            </a:r>
            <a:r>
              <a:rPr b="0" lang="ru" sz="700">
                <a:solidFill>
                  <a:schemeClr val="dk1"/>
                </a:solidFill>
                <a:latin typeface="Times New Roman"/>
                <a:ea typeface="Times New Roman"/>
                <a:cs typeface="Times New Roman"/>
                <a:sym typeface="Times New Roman"/>
              </a:rPr>
              <a:t>  	</a:t>
            </a:r>
            <a:r>
              <a:rPr b="0" lang="ru" sz="1200">
                <a:solidFill>
                  <a:schemeClr val="dk1"/>
                </a:solidFill>
                <a:latin typeface="Times New Roman"/>
                <a:ea typeface="Times New Roman"/>
                <a:cs typeface="Times New Roman"/>
                <a:sym typeface="Times New Roman"/>
              </a:rPr>
              <a:t>Что особенного может увидеть посетитель на вашей улице?</a:t>
            </a:r>
          </a:p>
          <a:p>
            <a:pPr lvl="0" rtl="0">
              <a:lnSpc>
                <a:spcPct val="115000"/>
              </a:lnSpc>
              <a:spcBef>
                <a:spcPts val="0"/>
              </a:spcBef>
              <a:buNone/>
            </a:pPr>
            <a:r>
              <a:rPr b="0" lang="ru" sz="1200">
                <a:solidFill>
                  <a:schemeClr val="dk1"/>
                </a:solidFill>
                <a:latin typeface="Times New Roman"/>
                <a:ea typeface="Times New Roman"/>
                <a:cs typeface="Times New Roman"/>
                <a:sym typeface="Times New Roman"/>
              </a:rPr>
              <a:t>4)</a:t>
            </a:r>
            <a:r>
              <a:rPr b="0" lang="ru" sz="700">
                <a:solidFill>
                  <a:schemeClr val="dk1"/>
                </a:solidFill>
                <a:latin typeface="Times New Roman"/>
                <a:ea typeface="Times New Roman"/>
                <a:cs typeface="Times New Roman"/>
                <a:sym typeface="Times New Roman"/>
              </a:rPr>
              <a:t>  	</a:t>
            </a:r>
            <a:r>
              <a:rPr b="0" lang="ru" sz="1200">
                <a:solidFill>
                  <a:schemeClr val="dk1"/>
                </a:solidFill>
                <a:latin typeface="Times New Roman"/>
                <a:ea typeface="Times New Roman"/>
                <a:cs typeface="Times New Roman"/>
                <a:sym typeface="Times New Roman"/>
              </a:rPr>
              <a:t>Чем украшена ваша улица?</a:t>
            </a:r>
          </a:p>
          <a:p>
            <a:pPr lvl="0" rtl="0">
              <a:lnSpc>
                <a:spcPct val="115000"/>
              </a:lnSpc>
              <a:spcBef>
                <a:spcPts val="0"/>
              </a:spcBef>
              <a:buNone/>
            </a:pPr>
            <a:r>
              <a:rPr b="0" lang="ru" sz="1200">
                <a:solidFill>
                  <a:schemeClr val="dk1"/>
                </a:solidFill>
                <a:latin typeface="Times New Roman"/>
                <a:ea typeface="Times New Roman"/>
                <a:cs typeface="Times New Roman"/>
                <a:sym typeface="Times New Roman"/>
              </a:rPr>
              <a:t>5)</a:t>
            </a:r>
            <a:r>
              <a:rPr b="0" lang="ru" sz="700">
                <a:solidFill>
                  <a:schemeClr val="dk1"/>
                </a:solidFill>
                <a:latin typeface="Times New Roman"/>
                <a:ea typeface="Times New Roman"/>
                <a:cs typeface="Times New Roman"/>
                <a:sym typeface="Times New Roman"/>
              </a:rPr>
              <a:t>  	</a:t>
            </a:r>
            <a:r>
              <a:rPr b="0" lang="ru" sz="1200">
                <a:solidFill>
                  <a:schemeClr val="dk1"/>
                </a:solidFill>
                <a:latin typeface="Times New Roman"/>
                <a:ea typeface="Times New Roman"/>
                <a:cs typeface="Times New Roman"/>
                <a:sym typeface="Times New Roman"/>
              </a:rPr>
              <a:t>Какие праздники отмечают жители?</a:t>
            </a:r>
          </a:p>
          <a:p>
            <a:pPr lvl="0" rtl="0">
              <a:lnSpc>
                <a:spcPct val="115000"/>
              </a:lnSpc>
              <a:spcBef>
                <a:spcPts val="0"/>
              </a:spcBef>
              <a:buNone/>
            </a:pPr>
            <a:r>
              <a:rPr b="0" lang="ru" sz="1200">
                <a:solidFill>
                  <a:schemeClr val="dk1"/>
                </a:solidFill>
                <a:latin typeface="Times New Roman"/>
                <a:ea typeface="Times New Roman"/>
                <a:cs typeface="Times New Roman"/>
                <a:sym typeface="Times New Roman"/>
              </a:rPr>
              <a:t>6)</a:t>
            </a:r>
            <a:r>
              <a:rPr b="0" lang="ru" sz="700">
                <a:solidFill>
                  <a:schemeClr val="dk1"/>
                </a:solidFill>
                <a:latin typeface="Times New Roman"/>
                <a:ea typeface="Times New Roman"/>
                <a:cs typeface="Times New Roman"/>
                <a:sym typeface="Times New Roman"/>
              </a:rPr>
              <a:t>  	</a:t>
            </a:r>
            <a:r>
              <a:rPr b="0" lang="ru" sz="1200">
                <a:solidFill>
                  <a:schemeClr val="dk1"/>
                </a:solidFill>
                <a:latin typeface="Times New Roman"/>
                <a:ea typeface="Times New Roman"/>
                <a:cs typeface="Times New Roman"/>
                <a:sym typeface="Times New Roman"/>
              </a:rPr>
              <a:t>Прорекламируйте изделия (деятельность) жителей вашей улицы.</a:t>
            </a:r>
          </a:p>
          <a:p>
            <a:pPr lvl="0" rtl="0">
              <a:lnSpc>
                <a:spcPct val="115000"/>
              </a:lnSpc>
              <a:spcBef>
                <a:spcPts val="0"/>
              </a:spcBef>
              <a:buNone/>
            </a:pPr>
            <a:r>
              <a:rPr b="0" lang="ru" sz="1200">
                <a:solidFill>
                  <a:schemeClr val="dk1"/>
                </a:solidFill>
                <a:latin typeface="Times New Roman"/>
                <a:ea typeface="Times New Roman"/>
                <a:cs typeface="Times New Roman"/>
                <a:sym typeface="Times New Roman"/>
              </a:rPr>
              <a:t> </a:t>
            </a:r>
            <a:r>
              <a:rPr lang="ru" sz="1200">
                <a:solidFill>
                  <a:schemeClr val="dk1"/>
                </a:solidFill>
                <a:latin typeface="Times New Roman"/>
                <a:ea typeface="Times New Roman"/>
                <a:cs typeface="Times New Roman"/>
                <a:sym typeface="Times New Roman"/>
              </a:rPr>
              <a:t>Описание приёма: </a:t>
            </a:r>
            <a:r>
              <a:rPr b="0" lang="ru" sz="1200">
                <a:solidFill>
                  <a:schemeClr val="dk1"/>
                </a:solidFill>
                <a:latin typeface="Times New Roman"/>
                <a:ea typeface="Times New Roman"/>
                <a:cs typeface="Times New Roman"/>
                <a:sym typeface="Times New Roman"/>
              </a:rPr>
              <a:t>в ходе работы обучающиеся сотрудничают в группах, происходит , в ходе  презентации учитель формирует   осознание необходимости и уникальности разных профессий. </a:t>
            </a:r>
          </a:p>
          <a:p>
            <a:pPr lvl="0" rtl="0">
              <a:lnSpc>
                <a:spcPct val="115000"/>
              </a:lnSpc>
              <a:spcBef>
                <a:spcPts val="0"/>
              </a:spcBef>
              <a:buNone/>
            </a:pPr>
            <a:r>
              <a:rPr lang="ru" sz="1200">
                <a:solidFill>
                  <a:schemeClr val="dk1"/>
                </a:solidFill>
                <a:latin typeface="Times New Roman"/>
                <a:ea typeface="Times New Roman"/>
                <a:cs typeface="Times New Roman"/>
                <a:sym typeface="Times New Roman"/>
              </a:rPr>
              <a:t>Работы детей здесь </a:t>
            </a:r>
            <a:r>
              <a:rPr b="0" lang="ru" sz="1200">
                <a:solidFill>
                  <a:schemeClr val="dk1"/>
                </a:solidFill>
                <a:latin typeface="Times New Roman"/>
                <a:ea typeface="Times New Roman"/>
                <a:cs typeface="Times New Roman"/>
                <a:sym typeface="Times New Roman"/>
              </a:rPr>
              <a:t> </a:t>
            </a:r>
            <a:r>
              <a:rPr b="0" lang="ru" sz="1200" u="sng">
                <a:solidFill>
                  <a:schemeClr val="hlink"/>
                </a:solidFill>
                <a:latin typeface="Times New Roman"/>
                <a:ea typeface="Times New Roman"/>
                <a:cs typeface="Times New Roman"/>
                <a:sym typeface="Times New Roman"/>
                <a:hlinkClick r:id="rId3"/>
              </a:rPr>
              <a:t>https://drive.google.com/folderview?id=0B_1A4TIp4-1oSUVNQklsMUsxZGM&amp;usp=sharing</a:t>
            </a:r>
          </a:p>
        </p:txBody>
      </p:sp>
      <p:sp>
        <p:nvSpPr>
          <p:cNvPr id="225" name="Shape 2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latin typeface="Times New Roman"/>
                <a:ea typeface="Times New Roman"/>
                <a:cs typeface="Times New Roman"/>
                <a:sym typeface="Times New Roman"/>
              </a:rPr>
              <a:t>                        Витман Наталья Васильевна</a:t>
            </a:r>
          </a:p>
        </p:txBody>
      </p:sp>
      <p:sp>
        <p:nvSpPr>
          <p:cNvPr id="231" name="Shape 231"/>
          <p:cNvSpPr txBox="1"/>
          <p:nvPr>
            <p:ph idx="1" type="body"/>
          </p:nvPr>
        </p:nvSpPr>
        <p:spPr>
          <a:xfrm>
            <a:off x="142875" y="918475"/>
            <a:ext cx="8878199" cy="3650399"/>
          </a:xfrm>
          <a:prstGeom prst="rect">
            <a:avLst/>
          </a:prstGeom>
        </p:spPr>
        <p:txBody>
          <a:bodyPr anchorCtr="0" anchor="t" bIns="91425" lIns="91425" rIns="91425" tIns="91425">
            <a:noAutofit/>
          </a:bodyPr>
          <a:lstStyle/>
          <a:p>
            <a:pPr lvl="0" rtl="0" algn="ctr">
              <a:lnSpc>
                <a:spcPct val="90000"/>
              </a:lnSpc>
              <a:spcBef>
                <a:spcPts val="1000"/>
              </a:spcBef>
              <a:buNone/>
            </a:pPr>
            <a:r>
              <a:rPr i="1" lang="ru" sz="1800">
                <a:solidFill>
                  <a:srgbClr val="7030A0"/>
                </a:solidFill>
                <a:latin typeface="Times New Roman"/>
                <a:ea typeface="Times New Roman"/>
                <a:cs typeface="Times New Roman"/>
                <a:sym typeface="Times New Roman"/>
              </a:rPr>
              <a:t>Ресурсный круг Благодарение</a:t>
            </a:r>
          </a:p>
          <a:p>
            <a:pPr lvl="0" rtl="0" algn="l">
              <a:lnSpc>
                <a:spcPct val="90000"/>
              </a:lnSpc>
              <a:spcBef>
                <a:spcPts val="1000"/>
              </a:spcBef>
              <a:buNone/>
            </a:pPr>
            <a:r>
              <a:rPr i="1" lang="ru" sz="1400">
                <a:solidFill>
                  <a:schemeClr val="dk1"/>
                </a:solidFill>
                <a:latin typeface="Times New Roman"/>
                <a:ea typeface="Times New Roman"/>
                <a:cs typeface="Times New Roman"/>
                <a:sym typeface="Times New Roman"/>
              </a:rPr>
              <a:t>«Истоковедение»Том1.Издание 2-е,дополненное.-М.:Издательский дом  «Истоки» 2007.</a:t>
            </a:r>
          </a:p>
          <a:p>
            <a:pPr lvl="0" rtl="0" algn="l">
              <a:lnSpc>
                <a:spcPct val="90000"/>
              </a:lnSpc>
              <a:spcBef>
                <a:spcPts val="1000"/>
              </a:spcBef>
              <a:buNone/>
            </a:pPr>
            <a:r>
              <a:rPr lang="ru" sz="1400">
                <a:solidFill>
                  <a:schemeClr val="dk1"/>
                </a:solidFill>
                <a:latin typeface="Times New Roman"/>
                <a:ea typeface="Times New Roman"/>
                <a:cs typeface="Times New Roman"/>
                <a:sym typeface="Times New Roman"/>
              </a:rPr>
              <a:t>Цель</a:t>
            </a:r>
            <a:r>
              <a:rPr i="1" lang="ru" sz="1400">
                <a:solidFill>
                  <a:schemeClr val="dk1"/>
                </a:solidFill>
                <a:latin typeface="Times New Roman"/>
                <a:ea typeface="Times New Roman"/>
                <a:cs typeface="Times New Roman"/>
                <a:sym typeface="Times New Roman"/>
              </a:rPr>
              <a:t> :формирование и развитие ценностного отношения к совместной деятельности</a:t>
            </a:r>
          </a:p>
          <a:p>
            <a:pPr lvl="0" rtl="0" algn="l">
              <a:lnSpc>
                <a:spcPct val="90000"/>
              </a:lnSpc>
              <a:spcBef>
                <a:spcPts val="1000"/>
              </a:spcBef>
              <a:buNone/>
            </a:pPr>
            <a:r>
              <a:rPr i="1" lang="ru" sz="1400">
                <a:solidFill>
                  <a:schemeClr val="dk1"/>
                </a:solidFill>
                <a:latin typeface="Times New Roman"/>
                <a:ea typeface="Times New Roman"/>
                <a:cs typeface="Times New Roman"/>
                <a:sym typeface="Times New Roman"/>
              </a:rPr>
              <a:t> поусвоению и присвоению ценностей своего народа и вырабатывание собственной позиции</a:t>
            </a:r>
          </a:p>
          <a:p>
            <a:pPr lvl="0" rtl="0" algn="ctr">
              <a:lnSpc>
                <a:spcPct val="90000"/>
              </a:lnSpc>
              <a:spcBef>
                <a:spcPts val="1000"/>
              </a:spcBef>
              <a:buNone/>
            </a:pPr>
            <a:r>
              <a:rPr i="1" lang="ru" sz="1400">
                <a:solidFill>
                  <a:schemeClr val="dk1"/>
                </a:solidFill>
                <a:latin typeface="Times New Roman"/>
                <a:ea typeface="Times New Roman"/>
                <a:cs typeface="Times New Roman"/>
                <a:sym typeface="Times New Roman"/>
              </a:rPr>
              <a:t>Этапы работы:</a:t>
            </a:r>
          </a:p>
          <a:p>
            <a:pPr lvl="0" rtl="0" algn="ctr">
              <a:lnSpc>
                <a:spcPct val="90000"/>
              </a:lnSpc>
              <a:spcBef>
                <a:spcPts val="1000"/>
              </a:spcBef>
              <a:buNone/>
            </a:pPr>
            <a:r>
              <a:rPr lang="ru" sz="1400">
                <a:solidFill>
                  <a:schemeClr val="dk1"/>
                </a:solidFill>
                <a:latin typeface="Times New Roman"/>
                <a:ea typeface="Times New Roman"/>
                <a:cs typeface="Times New Roman"/>
                <a:sym typeface="Times New Roman"/>
              </a:rPr>
              <a:t>1.Подготовительный этап</a:t>
            </a:r>
            <a:r>
              <a:rPr i="1" lang="ru" sz="1400">
                <a:solidFill>
                  <a:schemeClr val="dk1"/>
                </a:solidFill>
                <a:latin typeface="Times New Roman"/>
                <a:ea typeface="Times New Roman"/>
                <a:cs typeface="Times New Roman"/>
                <a:sym typeface="Times New Roman"/>
              </a:rPr>
              <a:t>. Учитель и дети сидят в круге, родители образуют второй круг. Учитель говорит о важности людей разных профессий в жизни каждого человека. Задаёт вопросы:</a:t>
            </a:r>
          </a:p>
          <a:p>
            <a:pPr lvl="0" rtl="0" algn="ctr">
              <a:lnSpc>
                <a:spcPct val="90000"/>
              </a:lnSpc>
              <a:spcBef>
                <a:spcPts val="1000"/>
              </a:spcBef>
              <a:buNone/>
            </a:pPr>
            <a:r>
              <a:t/>
            </a:r>
            <a:endParaRPr i="1" sz="1400">
              <a:solidFill>
                <a:schemeClr val="dk1"/>
              </a:solidFill>
              <a:latin typeface="Times New Roman"/>
              <a:ea typeface="Times New Roman"/>
              <a:cs typeface="Times New Roman"/>
              <a:sym typeface="Times New Roman"/>
            </a:endParaRPr>
          </a:p>
          <a:p>
            <a:pPr lvl="0" rtl="0" algn="ctr">
              <a:lnSpc>
                <a:spcPct val="90000"/>
              </a:lnSpc>
              <a:spcBef>
                <a:spcPts val="1000"/>
              </a:spcBef>
              <a:buClr>
                <a:schemeClr val="dk1"/>
              </a:buClr>
              <a:buSzPct val="61111"/>
              <a:buFont typeface="Arial"/>
              <a:buNone/>
            </a:pPr>
            <a:r>
              <a:t/>
            </a:r>
            <a:endParaRPr i="1" sz="1800">
              <a:solidFill>
                <a:srgbClr val="7030A0"/>
              </a:solidFill>
              <a:latin typeface="Trebuchet MS"/>
              <a:ea typeface="Trebuchet MS"/>
              <a:cs typeface="Trebuchet MS"/>
              <a:sym typeface="Trebuchet MS"/>
            </a:endParaRPr>
          </a:p>
          <a:p>
            <a:pPr lvl="0">
              <a:spcBef>
                <a:spcPts val="0"/>
              </a:spcBef>
              <a:buNone/>
            </a:pPr>
            <a:r>
              <a:t/>
            </a:r>
            <a:endParaRPr/>
          </a:p>
        </p:txBody>
      </p:sp>
      <p:sp>
        <p:nvSpPr>
          <p:cNvPr id="232" name="Shape 2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233" name="Shape 233"/>
          <p:cNvSpPr/>
          <p:nvPr/>
        </p:nvSpPr>
        <p:spPr>
          <a:xfrm>
            <a:off x="311700" y="3388225"/>
            <a:ext cx="8025899" cy="1668600"/>
          </a:xfrm>
          <a:prstGeom prst="wave">
            <a:avLst>
              <a:gd fmla="val 12500" name="adj1"/>
              <a:gd fmla="val 1018" name="adj2"/>
            </a:avLst>
          </a:prstGeom>
          <a:solidFill>
            <a:srgbClr val="99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buClr>
                <a:schemeClr val="dk1"/>
              </a:buClr>
              <a:buFont typeface="Arial"/>
              <a:buNone/>
            </a:pPr>
            <a:r>
              <a:rPr b="1" i="1" lang="ru">
                <a:solidFill>
                  <a:schemeClr val="dk1"/>
                </a:solidFill>
                <a:latin typeface="Times New Roman"/>
                <a:ea typeface="Times New Roman"/>
                <a:cs typeface="Times New Roman"/>
                <a:sym typeface="Times New Roman"/>
              </a:rPr>
              <a:t>-</a:t>
            </a:r>
            <a:r>
              <a:rPr b="1" i="1" lang="ru" sz="1800">
                <a:solidFill>
                  <a:schemeClr val="dk1"/>
                </a:solidFill>
                <a:latin typeface="Times New Roman"/>
                <a:ea typeface="Times New Roman"/>
                <a:cs typeface="Times New Roman"/>
                <a:sym typeface="Times New Roman"/>
              </a:rPr>
              <a:t>Какая профессия самая необходимая?</a:t>
            </a:r>
          </a:p>
          <a:p>
            <a:pPr lvl="0" rtl="0">
              <a:lnSpc>
                <a:spcPct val="115000"/>
              </a:lnSpc>
              <a:spcBef>
                <a:spcPts val="0"/>
              </a:spcBef>
              <a:buClr>
                <a:schemeClr val="dk1"/>
              </a:buClr>
              <a:buSzPct val="61111"/>
              <a:buFont typeface="Arial"/>
              <a:buNone/>
            </a:pPr>
            <a:r>
              <a:rPr b="1" i="1" lang="ru" sz="1800">
                <a:solidFill>
                  <a:schemeClr val="dk1"/>
                </a:solidFill>
                <a:latin typeface="Times New Roman"/>
                <a:ea typeface="Times New Roman"/>
                <a:cs typeface="Times New Roman"/>
                <a:sym typeface="Times New Roman"/>
              </a:rPr>
              <a:t>-Какая самая трудная?</a:t>
            </a:r>
          </a:p>
          <a:p>
            <a:pPr lvl="0" rtl="0">
              <a:lnSpc>
                <a:spcPct val="115000"/>
              </a:lnSpc>
              <a:spcBef>
                <a:spcPts val="0"/>
              </a:spcBef>
              <a:buClr>
                <a:schemeClr val="dk1"/>
              </a:buClr>
              <a:buSzPct val="61111"/>
              <a:buFont typeface="Arial"/>
              <a:buNone/>
            </a:pPr>
            <a:r>
              <a:rPr b="1" i="1" lang="ru" sz="1800">
                <a:solidFill>
                  <a:schemeClr val="dk1"/>
                </a:solidFill>
                <a:latin typeface="Times New Roman"/>
                <a:ea typeface="Times New Roman"/>
                <a:cs typeface="Times New Roman"/>
                <a:sym typeface="Times New Roman"/>
              </a:rPr>
              <a:t>Кем бы дети хотели стать? Почему?</a:t>
            </a:r>
          </a:p>
        </p:txBody>
      </p:sp>
      <p:pic>
        <p:nvPicPr>
          <p:cNvPr id="234" name="Shape 234"/>
          <p:cNvPicPr preferRelativeResize="0"/>
          <p:nvPr/>
        </p:nvPicPr>
        <p:blipFill>
          <a:blip r:embed="rId3">
            <a:alphaModFix/>
          </a:blip>
          <a:stretch>
            <a:fillRect/>
          </a:stretch>
        </p:blipFill>
        <p:spPr>
          <a:xfrm>
            <a:off x="6459999" y="3388175"/>
            <a:ext cx="2132899" cy="1489771"/>
          </a:xfrm>
          <a:prstGeom prst="rect">
            <a:avLst/>
          </a:prstGeom>
          <a:noFill/>
          <a:ln>
            <a:noFill/>
          </a:ln>
        </p:spPr>
      </p:pic>
      <p:pic>
        <p:nvPicPr>
          <p:cNvPr id="235" name="Shape 235"/>
          <p:cNvPicPr preferRelativeResize="0"/>
          <p:nvPr/>
        </p:nvPicPr>
        <p:blipFill>
          <a:blip r:embed="rId4">
            <a:alphaModFix/>
          </a:blip>
          <a:stretch>
            <a:fillRect/>
          </a:stretch>
        </p:blipFill>
        <p:spPr>
          <a:xfrm>
            <a:off x="7235599" y="113274"/>
            <a:ext cx="1744646" cy="1308498"/>
          </a:xfrm>
          <a:prstGeom prst="rect">
            <a:avLst/>
          </a:prstGeom>
          <a:noFill/>
          <a:ln>
            <a:noFill/>
          </a:ln>
        </p:spPr>
      </p:pic>
      <p:sp>
        <p:nvSpPr>
          <p:cNvPr id="236" name="Shape 236"/>
          <p:cNvSpPr/>
          <p:nvPr/>
        </p:nvSpPr>
        <p:spPr>
          <a:xfrm>
            <a:off x="489875" y="326550"/>
            <a:ext cx="979799" cy="979799"/>
          </a:xfrm>
          <a:prstGeom prst="sun">
            <a:avLst>
              <a:gd fmla="val 25000" name="adj"/>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txBox="1"/>
          <p:nvPr>
            <p:ph idx="1" type="body"/>
          </p:nvPr>
        </p:nvSpPr>
        <p:spPr>
          <a:xfrm>
            <a:off x="-76500" y="0"/>
            <a:ext cx="9220499" cy="5316900"/>
          </a:xfrm>
          <a:prstGeom prst="rect">
            <a:avLst/>
          </a:prstGeom>
          <a:solidFill>
            <a:srgbClr val="4A86E8"/>
          </a:solidFill>
          <a:ln cap="flat" cmpd="sng" w="9525">
            <a:solidFill>
              <a:srgbClr val="9900FF"/>
            </a:solidFill>
            <a:prstDash val="solid"/>
            <a:round/>
            <a:headEnd len="med" w="med" type="none"/>
            <a:tailEnd len="med" w="med" type="none"/>
          </a:ln>
        </p:spPr>
        <p:txBody>
          <a:bodyPr anchorCtr="0" anchor="t" bIns="91425" lIns="91425" rIns="91425" tIns="91425">
            <a:noAutofit/>
          </a:bodyPr>
          <a:lstStyle/>
          <a:p>
            <a:pPr lvl="0" rtl="0" algn="ctr">
              <a:lnSpc>
                <a:spcPct val="115000"/>
              </a:lnSpc>
              <a:spcBef>
                <a:spcPts val="0"/>
              </a:spcBef>
              <a:buNone/>
            </a:pPr>
            <a:r>
              <a:t/>
            </a:r>
            <a:endParaRPr i="1" sz="1800">
              <a:solidFill>
                <a:schemeClr val="dk1"/>
              </a:solidFill>
              <a:latin typeface="Times New Roman"/>
              <a:ea typeface="Times New Roman"/>
              <a:cs typeface="Times New Roman"/>
              <a:sym typeface="Times New Roman"/>
            </a:endParaRPr>
          </a:p>
          <a:p>
            <a:pPr lvl="0" rtl="0" algn="ctr">
              <a:lnSpc>
                <a:spcPct val="115000"/>
              </a:lnSpc>
              <a:spcBef>
                <a:spcPts val="0"/>
              </a:spcBef>
              <a:buNone/>
            </a:pPr>
            <a:r>
              <a:rPr lang="ru" sz="1800">
                <a:solidFill>
                  <a:schemeClr val="dk1"/>
                </a:solidFill>
                <a:latin typeface="Times New Roman"/>
                <a:ea typeface="Times New Roman"/>
                <a:cs typeface="Times New Roman"/>
                <a:sym typeface="Times New Roman"/>
              </a:rPr>
              <a:t>2.Основной этап</a:t>
            </a:r>
          </a:p>
          <a:p>
            <a:pPr lvl="0" rtl="0">
              <a:lnSpc>
                <a:spcPct val="115000"/>
              </a:lnSpc>
              <a:spcBef>
                <a:spcPts val="0"/>
              </a:spcBef>
              <a:buNone/>
            </a:pPr>
            <a:r>
              <a:rPr b="0" lang="ru" sz="1800" u="sng">
                <a:solidFill>
                  <a:schemeClr val="dk1"/>
                </a:solidFill>
                <a:latin typeface="Times New Roman"/>
                <a:ea typeface="Times New Roman"/>
                <a:cs typeface="Times New Roman"/>
                <a:sym typeface="Times New Roman"/>
              </a:rPr>
              <a:t>Дети по кругу отвечают на вопрос ресурсного круга:</a:t>
            </a:r>
            <a:r>
              <a:rPr b="0" lang="ru" sz="1800">
                <a:solidFill>
                  <a:schemeClr val="dk1"/>
                </a:solidFill>
                <a:latin typeface="Times New Roman"/>
                <a:ea typeface="Times New Roman"/>
                <a:cs typeface="Times New Roman"/>
                <a:sym typeface="Times New Roman"/>
              </a:rPr>
              <a:t> </a:t>
            </a:r>
            <a:r>
              <a:rPr b="0" i="1" lang="ru" sz="1800">
                <a:solidFill>
                  <a:schemeClr val="dk1"/>
                </a:solidFill>
                <a:latin typeface="Times New Roman"/>
                <a:ea typeface="Times New Roman"/>
                <a:cs typeface="Times New Roman"/>
                <a:sym typeface="Times New Roman"/>
              </a:rPr>
              <a:t>«Людей каких профессий вы хотели бы поблагодарить»</a:t>
            </a:r>
          </a:p>
          <a:p>
            <a:pPr lvl="0" rtl="0" algn="ctr">
              <a:lnSpc>
                <a:spcPct val="115000"/>
              </a:lnSpc>
              <a:spcBef>
                <a:spcPts val="0"/>
              </a:spcBef>
              <a:buNone/>
            </a:pPr>
            <a:r>
              <a:rPr lang="ru" sz="1800">
                <a:solidFill>
                  <a:schemeClr val="dk1"/>
                </a:solidFill>
                <a:latin typeface="Times New Roman"/>
                <a:ea typeface="Times New Roman"/>
                <a:cs typeface="Times New Roman"/>
                <a:sym typeface="Times New Roman"/>
              </a:rPr>
              <a:t>3.Рефлексия</a:t>
            </a:r>
          </a:p>
          <a:p>
            <a:pPr lvl="0" rtl="0">
              <a:lnSpc>
                <a:spcPct val="115000"/>
              </a:lnSpc>
              <a:spcBef>
                <a:spcPts val="0"/>
              </a:spcBef>
              <a:buNone/>
            </a:pPr>
            <a:r>
              <a:rPr i="1" lang="ru" sz="1800">
                <a:solidFill>
                  <a:schemeClr val="dk1"/>
                </a:solidFill>
                <a:latin typeface="Times New Roman"/>
                <a:ea typeface="Times New Roman"/>
                <a:cs typeface="Times New Roman"/>
                <a:sym typeface="Times New Roman"/>
              </a:rPr>
              <a:t>Вопросы детям:</a:t>
            </a:r>
          </a:p>
          <a:p>
            <a:pPr lvl="0" rtl="0">
              <a:lnSpc>
                <a:spcPct val="115000"/>
              </a:lnSpc>
              <a:spcBef>
                <a:spcPts val="0"/>
              </a:spcBef>
              <a:buNone/>
            </a:pPr>
            <a:r>
              <a:rPr b="0" i="1" lang="ru" sz="1800">
                <a:solidFill>
                  <a:schemeClr val="dk1"/>
                </a:solidFill>
                <a:latin typeface="Times New Roman"/>
                <a:ea typeface="Times New Roman"/>
                <a:cs typeface="Times New Roman"/>
                <a:sym typeface="Times New Roman"/>
              </a:rPr>
              <a:t>Как вы думаете, приятны ли были слова благодарности взрослым?</a:t>
            </a:r>
          </a:p>
          <a:p>
            <a:pPr lvl="0" rtl="0">
              <a:lnSpc>
                <a:spcPct val="115000"/>
              </a:lnSpc>
              <a:spcBef>
                <a:spcPts val="0"/>
              </a:spcBef>
              <a:buNone/>
            </a:pPr>
            <a:r>
              <a:rPr b="0" i="1" lang="ru" sz="1800">
                <a:solidFill>
                  <a:schemeClr val="dk1"/>
                </a:solidFill>
                <a:latin typeface="Times New Roman"/>
                <a:ea typeface="Times New Roman"/>
                <a:cs typeface="Times New Roman"/>
                <a:sym typeface="Times New Roman"/>
              </a:rPr>
              <a:t>Почему эти слова являются ценными?</a:t>
            </a:r>
          </a:p>
          <a:p>
            <a:pPr lvl="0" rtl="0">
              <a:lnSpc>
                <a:spcPct val="115000"/>
              </a:lnSpc>
              <a:spcBef>
                <a:spcPts val="0"/>
              </a:spcBef>
              <a:buNone/>
            </a:pPr>
            <a:r>
              <a:rPr i="1" lang="ru" sz="1800">
                <a:solidFill>
                  <a:schemeClr val="dk1"/>
                </a:solidFill>
                <a:latin typeface="Times New Roman"/>
                <a:ea typeface="Times New Roman"/>
                <a:cs typeface="Times New Roman"/>
                <a:sym typeface="Times New Roman"/>
              </a:rPr>
              <a:t>Вопросы родителям:</a:t>
            </a:r>
          </a:p>
          <a:p>
            <a:pPr lvl="0" rtl="0">
              <a:lnSpc>
                <a:spcPct val="115000"/>
              </a:lnSpc>
              <a:spcBef>
                <a:spcPts val="0"/>
              </a:spcBef>
              <a:buNone/>
            </a:pPr>
            <a:r>
              <a:rPr b="0" i="1" lang="ru" sz="1800">
                <a:solidFill>
                  <a:schemeClr val="dk1"/>
                </a:solidFill>
                <a:latin typeface="Times New Roman"/>
                <a:ea typeface="Times New Roman"/>
                <a:cs typeface="Times New Roman"/>
                <a:sym typeface="Times New Roman"/>
              </a:rPr>
              <a:t>Что радует вас в детях?</a:t>
            </a:r>
          </a:p>
          <a:p>
            <a:pPr lvl="0" rtl="0">
              <a:lnSpc>
                <a:spcPct val="115000"/>
              </a:lnSpc>
              <a:spcBef>
                <a:spcPts val="0"/>
              </a:spcBef>
              <a:buNone/>
            </a:pPr>
            <a:r>
              <a:rPr b="0" i="1" lang="ru" sz="1800">
                <a:solidFill>
                  <a:schemeClr val="dk1"/>
                </a:solidFill>
                <a:latin typeface="Times New Roman"/>
                <a:ea typeface="Times New Roman"/>
                <a:cs typeface="Times New Roman"/>
                <a:sym typeface="Times New Roman"/>
              </a:rPr>
              <a:t>Людям каких профессий вы высказали бы слова благодарности?</a:t>
            </a:r>
          </a:p>
          <a:p>
            <a:pPr lvl="0" rtl="0">
              <a:lnSpc>
                <a:spcPct val="115000"/>
              </a:lnSpc>
              <a:spcBef>
                <a:spcPts val="0"/>
              </a:spcBef>
              <a:buNone/>
            </a:pPr>
            <a:r>
              <a:rPr b="0" i="1" lang="ru" sz="1800">
                <a:solidFill>
                  <a:schemeClr val="dk1"/>
                </a:solidFill>
                <a:latin typeface="Times New Roman"/>
                <a:ea typeface="Times New Roman"/>
                <a:cs typeface="Times New Roman"/>
                <a:sym typeface="Times New Roman"/>
              </a:rPr>
              <a:t>Учитель резюмирует, подчёркивает значение сказанного.</a:t>
            </a:r>
          </a:p>
          <a:p>
            <a:pPr lvl="0" rtl="0" algn="ctr">
              <a:lnSpc>
                <a:spcPct val="115000"/>
              </a:lnSpc>
              <a:spcBef>
                <a:spcPts val="0"/>
              </a:spcBef>
              <a:buNone/>
            </a:pPr>
            <a:r>
              <a:t/>
            </a:r>
            <a:endParaRPr sz="1800">
              <a:solidFill>
                <a:schemeClr val="dk1"/>
              </a:solidFill>
              <a:latin typeface="Times New Roman"/>
              <a:ea typeface="Times New Roman"/>
              <a:cs typeface="Times New Roman"/>
              <a:sym typeface="Times New Roman"/>
            </a:endParaRPr>
          </a:p>
          <a:p>
            <a:pPr lvl="0" rtl="0" algn="ctr">
              <a:lnSpc>
                <a:spcPct val="115000"/>
              </a:lnSpc>
              <a:spcBef>
                <a:spcPts val="0"/>
              </a:spcBef>
              <a:buNone/>
            </a:pPr>
            <a:r>
              <a:rPr lang="ru" sz="1800">
                <a:solidFill>
                  <a:schemeClr val="dk1"/>
                </a:solidFill>
                <a:latin typeface="Times New Roman"/>
                <a:ea typeface="Times New Roman"/>
                <a:cs typeface="Times New Roman"/>
                <a:sym typeface="Times New Roman"/>
              </a:rPr>
              <a:t>Особенности тренинга</a:t>
            </a:r>
          </a:p>
          <a:p>
            <a:pPr lvl="0" rtl="0" algn="l">
              <a:lnSpc>
                <a:spcPct val="115000"/>
              </a:lnSpc>
              <a:spcBef>
                <a:spcPts val="0"/>
              </a:spcBef>
              <a:buNone/>
            </a:pPr>
            <a:r>
              <a:rPr b="0" lang="ru" sz="1800">
                <a:solidFill>
                  <a:schemeClr val="dk1"/>
                </a:solidFill>
                <a:latin typeface="Times New Roman"/>
                <a:ea typeface="Times New Roman"/>
                <a:cs typeface="Times New Roman"/>
                <a:sym typeface="Times New Roman"/>
              </a:rPr>
              <a:t>В данном тренинге отсутствует этап «диалога». </a:t>
            </a:r>
          </a:p>
          <a:p>
            <a:pPr lvl="0" rtl="0" algn="l">
              <a:lnSpc>
                <a:spcPct val="115000"/>
              </a:lnSpc>
              <a:spcBef>
                <a:spcPts val="0"/>
              </a:spcBef>
              <a:buNone/>
            </a:pPr>
            <a:r>
              <a:rPr b="0" lang="ru" sz="1800">
                <a:solidFill>
                  <a:schemeClr val="dk1"/>
                </a:solidFill>
                <a:latin typeface="Times New Roman"/>
                <a:ea typeface="Times New Roman"/>
                <a:cs typeface="Times New Roman"/>
                <a:sym typeface="Times New Roman"/>
              </a:rPr>
              <a:t>Важно, чтобы дети самостоятельно попытались ответить на вопросы тренинга.</a:t>
            </a:r>
          </a:p>
          <a:p>
            <a:pPr lvl="0" rtl="0" algn="ctr">
              <a:lnSpc>
                <a:spcPct val="115000"/>
              </a:lnSpc>
              <a:spcBef>
                <a:spcPts val="0"/>
              </a:spcBef>
              <a:buClr>
                <a:schemeClr val="dk1"/>
              </a:buClr>
              <a:buSzPct val="61111"/>
              <a:buFont typeface="Arial"/>
              <a:buNone/>
            </a:pPr>
            <a:r>
              <a:t/>
            </a:r>
            <a:endParaRPr sz="1800">
              <a:solidFill>
                <a:schemeClr val="dk1"/>
              </a:solidFill>
              <a:latin typeface="Times New Roman"/>
              <a:ea typeface="Times New Roman"/>
              <a:cs typeface="Times New Roman"/>
              <a:sym typeface="Times New Roman"/>
            </a:endParaRPr>
          </a:p>
          <a:p>
            <a:pPr lvl="0">
              <a:spcBef>
                <a:spcPts val="0"/>
              </a:spcBef>
              <a:buNone/>
            </a:pPr>
            <a:r>
              <a:t/>
            </a:r>
            <a:endParaRPr/>
          </a:p>
        </p:txBody>
      </p:sp>
      <p:sp>
        <p:nvSpPr>
          <p:cNvPr id="243" name="Shape 2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pic>
        <p:nvPicPr>
          <p:cNvPr id="244" name="Shape 244"/>
          <p:cNvPicPr preferRelativeResize="0"/>
          <p:nvPr/>
        </p:nvPicPr>
        <p:blipFill>
          <a:blip r:embed="rId3">
            <a:alphaModFix/>
          </a:blip>
          <a:stretch>
            <a:fillRect/>
          </a:stretch>
        </p:blipFill>
        <p:spPr>
          <a:xfrm>
            <a:off x="7177527" y="1438375"/>
            <a:ext cx="1517447" cy="1476399"/>
          </a:xfrm>
          <a:prstGeom prst="rect">
            <a:avLst/>
          </a:prstGeom>
          <a:noFill/>
          <a:ln>
            <a:noFill/>
          </a:ln>
        </p:spPr>
      </p:pic>
      <p:pic>
        <p:nvPicPr>
          <p:cNvPr id="245" name="Shape 245"/>
          <p:cNvPicPr preferRelativeResize="0"/>
          <p:nvPr/>
        </p:nvPicPr>
        <p:blipFill>
          <a:blip r:embed="rId4">
            <a:alphaModFix/>
          </a:blip>
          <a:stretch>
            <a:fillRect/>
          </a:stretch>
        </p:blipFill>
        <p:spPr>
          <a:xfrm>
            <a:off x="6806575" y="2960925"/>
            <a:ext cx="2214576" cy="14764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391225"/>
            <a:ext cx="8520599" cy="572699"/>
          </a:xfrm>
          <a:prstGeom prst="rect">
            <a:avLst/>
          </a:prstGeom>
          <a:solidFill>
            <a:srgbClr val="00FF00"/>
          </a:solidFill>
        </p:spPr>
        <p:txBody>
          <a:bodyPr anchorCtr="0" anchor="t" bIns="91425" lIns="91425" rIns="91425" tIns="91425">
            <a:noAutofit/>
          </a:bodyPr>
          <a:lstStyle/>
          <a:p>
            <a:pPr lvl="0" algn="ctr">
              <a:spcBef>
                <a:spcPts val="0"/>
              </a:spcBef>
              <a:buNone/>
            </a:pPr>
            <a:r>
              <a:rPr b="1" lang="ru">
                <a:solidFill>
                  <a:srgbClr val="000000"/>
                </a:solidFill>
              </a:rPr>
              <a:t>Войтенко Ирина Андреевна</a:t>
            </a:r>
          </a:p>
        </p:txBody>
      </p:sp>
      <p:sp>
        <p:nvSpPr>
          <p:cNvPr id="251" name="Shape 251"/>
          <p:cNvSpPr txBox="1"/>
          <p:nvPr>
            <p:ph idx="1" type="body"/>
          </p:nvPr>
        </p:nvSpPr>
        <p:spPr>
          <a:xfrm>
            <a:off x="311700" y="1065275"/>
            <a:ext cx="8520599" cy="3991800"/>
          </a:xfrm>
          <a:prstGeom prst="rect">
            <a:avLst/>
          </a:prstGeom>
          <a:solidFill>
            <a:srgbClr val="FFFF00"/>
          </a:solidFill>
        </p:spPr>
        <p:txBody>
          <a:bodyPr anchorCtr="0" anchor="t" bIns="91425" lIns="91425" rIns="91425" tIns="91425">
            <a:noAutofit/>
          </a:bodyPr>
          <a:lstStyle/>
          <a:p>
            <a:pPr lvl="0" rtl="0">
              <a:spcBef>
                <a:spcPts val="0"/>
              </a:spcBef>
              <a:buNone/>
            </a:pPr>
            <a:r>
              <a:rPr lang="ru" u="sng">
                <a:solidFill>
                  <a:srgbClr val="000000"/>
                </a:solidFill>
                <a:latin typeface="Times New Roman"/>
                <a:ea typeface="Times New Roman"/>
                <a:cs typeface="Times New Roman"/>
                <a:sym typeface="Times New Roman"/>
              </a:rPr>
              <a:t>Название приема:</a:t>
            </a:r>
            <a:r>
              <a:rPr lang="ru">
                <a:solidFill>
                  <a:srgbClr val="000000"/>
                </a:solidFill>
                <a:latin typeface="Times New Roman"/>
                <a:ea typeface="Times New Roman"/>
                <a:cs typeface="Times New Roman"/>
                <a:sym typeface="Times New Roman"/>
              </a:rPr>
              <a:t> </a:t>
            </a:r>
            <a:r>
              <a:rPr lang="ru" u="sng">
                <a:solidFill>
                  <a:srgbClr val="000000"/>
                </a:solidFill>
                <a:latin typeface="Times New Roman"/>
                <a:ea typeface="Times New Roman"/>
                <a:cs typeface="Times New Roman"/>
                <a:sym typeface="Times New Roman"/>
              </a:rPr>
              <a:t>“Кубик Блума”.</a:t>
            </a:r>
          </a:p>
          <a:p>
            <a:pPr lvl="0" rtl="0">
              <a:spcBef>
                <a:spcPts val="0"/>
              </a:spcBef>
              <a:buNone/>
            </a:pPr>
            <a:r>
              <a:rPr lang="ru" u="sng">
                <a:solidFill>
                  <a:srgbClr val="000000"/>
                </a:solidFill>
                <a:latin typeface="Times New Roman"/>
                <a:ea typeface="Times New Roman"/>
                <a:cs typeface="Times New Roman"/>
                <a:sym typeface="Times New Roman"/>
              </a:rPr>
              <a:t>Источник:</a:t>
            </a:r>
            <a:r>
              <a:rPr lang="ru">
                <a:solidFill>
                  <a:srgbClr val="000000"/>
                </a:solidFill>
                <a:latin typeface="Times New Roman"/>
                <a:ea typeface="Times New Roman"/>
                <a:cs typeface="Times New Roman"/>
                <a:sym typeface="Times New Roman"/>
              </a:rPr>
              <a:t>  pedsovet.su/metodika/priemy</a:t>
            </a:r>
          </a:p>
          <a:p>
            <a:pPr lvl="0" rtl="0">
              <a:spcBef>
                <a:spcPts val="0"/>
              </a:spcBef>
              <a:buNone/>
            </a:pPr>
            <a:r>
              <a:rPr lang="ru" u="sng">
                <a:solidFill>
                  <a:srgbClr val="000000"/>
                </a:solidFill>
                <a:latin typeface="Times New Roman"/>
                <a:ea typeface="Times New Roman"/>
                <a:cs typeface="Times New Roman"/>
                <a:sym typeface="Times New Roman"/>
              </a:rPr>
              <a:t>Цель использования приема:</a:t>
            </a:r>
            <a:r>
              <a:rPr lang="ru" sz="1800">
                <a:solidFill>
                  <a:srgbClr val="000000"/>
                </a:solidFill>
                <a:latin typeface="Times New Roman"/>
                <a:ea typeface="Times New Roman"/>
                <a:cs typeface="Times New Roman"/>
                <a:sym typeface="Times New Roman"/>
              </a:rPr>
              <a:t>развитие мыслительных навыков учащихся, необходимых не только в учебе, но и в дальнейшей жизни (умение принимать взвешенные решения, работать с информацией, анализировать различные явления и пр.).</a:t>
            </a:r>
          </a:p>
          <a:p>
            <a:pPr lvl="0" rtl="0">
              <a:spcBef>
                <a:spcPts val="0"/>
              </a:spcBef>
              <a:buNone/>
            </a:pPr>
            <a:r>
              <a:rPr lang="ru" u="sng">
                <a:solidFill>
                  <a:srgbClr val="000000"/>
                </a:solidFill>
                <a:latin typeface="Times New Roman"/>
                <a:ea typeface="Times New Roman"/>
                <a:cs typeface="Times New Roman"/>
                <a:sym typeface="Times New Roman"/>
              </a:rPr>
              <a:t>Конечный продукт: </a:t>
            </a:r>
            <a:r>
              <a:rPr lang="ru" sz="1800">
                <a:solidFill>
                  <a:srgbClr val="000000"/>
                </a:solidFill>
                <a:latin typeface="Times New Roman"/>
                <a:ea typeface="Times New Roman"/>
                <a:cs typeface="Times New Roman"/>
                <a:sym typeface="Times New Roman"/>
              </a:rPr>
              <a:t>прием формирует навыки критического мышления у учащихся.</a:t>
            </a:r>
          </a:p>
          <a:p>
            <a:pPr lvl="0" rtl="0">
              <a:spcBef>
                <a:spcPts val="0"/>
              </a:spcBef>
              <a:buNone/>
            </a:pPr>
            <a:r>
              <a:rPr lang="ru" u="sng">
                <a:solidFill>
                  <a:srgbClr val="000000"/>
                </a:solidFill>
                <a:latin typeface="Times New Roman"/>
                <a:ea typeface="Times New Roman"/>
                <a:cs typeface="Times New Roman"/>
                <a:sym typeface="Times New Roman"/>
              </a:rPr>
              <a:t>Материалы и оборудование:</a:t>
            </a:r>
            <a:r>
              <a:rPr lang="ru">
                <a:solidFill>
                  <a:srgbClr val="000000"/>
                </a:solidFill>
                <a:latin typeface="Times New Roman"/>
                <a:ea typeface="Times New Roman"/>
                <a:cs typeface="Times New Roman"/>
                <a:sym typeface="Times New Roman"/>
              </a:rPr>
              <a:t> </a:t>
            </a:r>
            <a:r>
              <a:rPr lang="ru" sz="1800">
                <a:solidFill>
                  <a:srgbClr val="000000"/>
                </a:solidFill>
                <a:latin typeface="Times New Roman"/>
                <a:ea typeface="Times New Roman"/>
                <a:cs typeface="Times New Roman"/>
                <a:sym typeface="Times New Roman"/>
              </a:rPr>
              <a:t>бумажный кубик, на который учитель клеит вопросы.</a:t>
            </a:r>
          </a:p>
          <a:p>
            <a:pPr lvl="0" rtl="0">
              <a:spcBef>
                <a:spcPts val="0"/>
              </a:spcBef>
              <a:buNone/>
            </a:pPr>
            <a:r>
              <a:rPr lang="ru" u="sng">
                <a:solidFill>
                  <a:srgbClr val="000000"/>
                </a:solidFill>
                <a:latin typeface="Times New Roman"/>
                <a:ea typeface="Times New Roman"/>
                <a:cs typeface="Times New Roman"/>
                <a:sym typeface="Times New Roman"/>
              </a:rPr>
              <a:t>Описание приема: </a:t>
            </a:r>
          </a:p>
          <a:p>
            <a:pPr lvl="0" rtl="0">
              <a:spcBef>
                <a:spcPts val="0"/>
              </a:spcBef>
              <a:buNone/>
            </a:pPr>
            <a:r>
              <a:rPr lang="ru" sz="1800">
                <a:solidFill>
                  <a:srgbClr val="000000"/>
                </a:solidFill>
                <a:latin typeface="Times New Roman"/>
                <a:ea typeface="Times New Roman"/>
                <a:cs typeface="Times New Roman"/>
                <a:sym typeface="Times New Roman"/>
              </a:rPr>
              <a:t>1) понадобится бумажный кубик, на гранях которого написаны вопросы: “Назови”, “Почему”, “Объясни”, “Предложи”, “Придумай”, “Поделись”.</a:t>
            </a:r>
          </a:p>
          <a:p>
            <a:pPr lvl="0" rtl="0">
              <a:spcBef>
                <a:spcPts val="0"/>
              </a:spcBef>
              <a:buNone/>
            </a:pPr>
            <a:r>
              <a:t/>
            </a:r>
            <a:endParaRPr sz="1400">
              <a:solidFill>
                <a:srgbClr val="000000"/>
              </a:solidFill>
              <a:latin typeface="Times New Roman"/>
              <a:ea typeface="Times New Roman"/>
              <a:cs typeface="Times New Roman"/>
              <a:sym typeface="Times New Roman"/>
            </a:endParaRPr>
          </a:p>
          <a:p>
            <a:pPr lvl="0">
              <a:spcBef>
                <a:spcPts val="0"/>
              </a:spcBef>
              <a:buNone/>
            </a:pPr>
            <a:r>
              <a:t/>
            </a:r>
            <a:endParaRPr/>
          </a:p>
        </p:txBody>
      </p:sp>
      <p:sp>
        <p:nvSpPr>
          <p:cNvPr id="252" name="Shape 2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45025"/>
            <a:ext cx="8520599" cy="572699"/>
          </a:xfrm>
          <a:prstGeom prst="rect">
            <a:avLst/>
          </a:prstGeom>
          <a:solidFill>
            <a:srgbClr val="00FF00"/>
          </a:solidFill>
        </p:spPr>
        <p:txBody>
          <a:bodyPr anchorCtr="0" anchor="t" bIns="91425" lIns="91425" rIns="91425" tIns="91425">
            <a:noAutofit/>
          </a:bodyPr>
          <a:lstStyle/>
          <a:p>
            <a:pPr lvl="0" algn="ctr">
              <a:spcBef>
                <a:spcPts val="0"/>
              </a:spcBef>
              <a:buNone/>
            </a:pPr>
            <a:r>
              <a:rPr b="1" lang="ru">
                <a:latin typeface="Times New Roman"/>
                <a:ea typeface="Times New Roman"/>
                <a:cs typeface="Times New Roman"/>
                <a:sym typeface="Times New Roman"/>
              </a:rPr>
              <a:t>Войтенко Ирина Андреевна</a:t>
            </a:r>
          </a:p>
        </p:txBody>
      </p:sp>
      <p:sp>
        <p:nvSpPr>
          <p:cNvPr id="258" name="Shape 258"/>
          <p:cNvSpPr txBox="1"/>
          <p:nvPr>
            <p:ph idx="1" type="body"/>
          </p:nvPr>
        </p:nvSpPr>
        <p:spPr>
          <a:xfrm>
            <a:off x="311700" y="1065275"/>
            <a:ext cx="8520599" cy="38739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ru" sz="1800">
                <a:solidFill>
                  <a:srgbClr val="000000"/>
                </a:solidFill>
                <a:latin typeface="Times New Roman"/>
                <a:ea typeface="Times New Roman"/>
                <a:cs typeface="Times New Roman"/>
                <a:sym typeface="Times New Roman"/>
              </a:rPr>
              <a:t>2) Формулируется тема урока. То есть тема должна обозначить круг вопросов.</a:t>
            </a:r>
          </a:p>
          <a:p>
            <a:pPr lvl="0" rtl="0">
              <a:spcBef>
                <a:spcPts val="0"/>
              </a:spcBef>
              <a:buNone/>
            </a:pPr>
            <a:r>
              <a:rPr lang="ru" sz="1800">
                <a:solidFill>
                  <a:srgbClr val="000000"/>
                </a:solidFill>
                <a:latin typeface="Times New Roman"/>
                <a:ea typeface="Times New Roman"/>
                <a:cs typeface="Times New Roman"/>
                <a:sym typeface="Times New Roman"/>
              </a:rPr>
              <a:t>3) Все просто! Бросаем кубик. Выпавшая грань покажет вопрос, на который нужно ответить ученику. </a:t>
            </a:r>
          </a:p>
          <a:p>
            <a:pPr lvl="0" rtl="0">
              <a:spcBef>
                <a:spcPts val="0"/>
              </a:spcBef>
              <a:buNone/>
            </a:pPr>
            <a:r>
              <a:rPr lang="ru" sz="1800">
                <a:solidFill>
                  <a:srgbClr val="000000"/>
                </a:solidFill>
                <a:latin typeface="Times New Roman"/>
                <a:ea typeface="Times New Roman"/>
                <a:cs typeface="Times New Roman"/>
                <a:sym typeface="Times New Roman"/>
              </a:rPr>
              <a:t>Например, вопрос, начинающийся со слова </a:t>
            </a:r>
            <a:r>
              <a:rPr lang="ru" sz="1800" u="sng">
                <a:solidFill>
                  <a:srgbClr val="000000"/>
                </a:solidFill>
                <a:latin typeface="Times New Roman"/>
                <a:ea typeface="Times New Roman"/>
                <a:cs typeface="Times New Roman"/>
                <a:sym typeface="Times New Roman"/>
              </a:rPr>
              <a:t>“Назови”</a:t>
            </a:r>
            <a:r>
              <a:rPr lang="ru" sz="1800">
                <a:solidFill>
                  <a:srgbClr val="000000"/>
                </a:solidFill>
                <a:latin typeface="Times New Roman"/>
                <a:ea typeface="Times New Roman"/>
                <a:cs typeface="Times New Roman"/>
                <a:sym typeface="Times New Roman"/>
              </a:rPr>
              <a:t> соответствует воспроизведению уровня знаний.</a:t>
            </a:r>
          </a:p>
          <a:p>
            <a:pPr lvl="0" rtl="0">
              <a:spcBef>
                <a:spcPts val="0"/>
              </a:spcBef>
              <a:buNone/>
            </a:pPr>
            <a:r>
              <a:rPr lang="ru" sz="1800">
                <a:solidFill>
                  <a:srgbClr val="000000"/>
                </a:solidFill>
                <a:latin typeface="Times New Roman"/>
                <a:ea typeface="Times New Roman"/>
                <a:cs typeface="Times New Roman"/>
                <a:sym typeface="Times New Roman"/>
              </a:rPr>
              <a:t>Отвечая на вопрос со слова </a:t>
            </a:r>
            <a:r>
              <a:rPr lang="ru" sz="1800" u="sng">
                <a:solidFill>
                  <a:srgbClr val="000000"/>
                </a:solidFill>
                <a:latin typeface="Times New Roman"/>
                <a:ea typeface="Times New Roman"/>
                <a:cs typeface="Times New Roman"/>
                <a:sym typeface="Times New Roman"/>
              </a:rPr>
              <a:t>“Почему”</a:t>
            </a:r>
            <a:r>
              <a:rPr lang="ru" sz="1800">
                <a:solidFill>
                  <a:srgbClr val="000000"/>
                </a:solidFill>
                <a:latin typeface="Times New Roman"/>
                <a:ea typeface="Times New Roman"/>
                <a:cs typeface="Times New Roman"/>
                <a:sym typeface="Times New Roman"/>
              </a:rPr>
              <a:t>, ученик устанавливает причинно-следственные связи, связанные с явлением (предметом изучения).</a:t>
            </a:r>
          </a:p>
          <a:p>
            <a:pPr lvl="0" rtl="0">
              <a:spcBef>
                <a:spcPts val="0"/>
              </a:spcBef>
              <a:buNone/>
            </a:pPr>
            <a:r>
              <a:rPr lang="ru" sz="1800">
                <a:solidFill>
                  <a:srgbClr val="000000"/>
                </a:solidFill>
                <a:latin typeface="Times New Roman"/>
                <a:ea typeface="Times New Roman"/>
                <a:cs typeface="Times New Roman"/>
                <a:sym typeface="Times New Roman"/>
              </a:rPr>
              <a:t>Отвечая на вопрос “Объясни”, ученик применяет теорию в конкретной практической ситуации.</a:t>
            </a:r>
          </a:p>
          <a:p>
            <a:pPr lvl="0" rtl="0">
              <a:spcBef>
                <a:spcPts val="0"/>
              </a:spcBef>
              <a:buNone/>
            </a:pPr>
            <a:r>
              <a:rPr lang="ru" sz="1800">
                <a:solidFill>
                  <a:srgbClr val="000000"/>
                </a:solidFill>
                <a:latin typeface="Times New Roman"/>
                <a:ea typeface="Times New Roman"/>
                <a:cs typeface="Times New Roman"/>
                <a:sym typeface="Times New Roman"/>
              </a:rPr>
              <a:t>Задания со слов </a:t>
            </a:r>
            <a:r>
              <a:rPr lang="ru" sz="1800" u="sng">
                <a:solidFill>
                  <a:srgbClr val="000000"/>
                </a:solidFill>
                <a:latin typeface="Times New Roman"/>
                <a:ea typeface="Times New Roman"/>
                <a:cs typeface="Times New Roman"/>
                <a:sym typeface="Times New Roman"/>
              </a:rPr>
              <a:t>“Предложи”, “Придумай”, “Поделись”</a:t>
            </a:r>
            <a:r>
              <a:rPr lang="ru" sz="1800">
                <a:solidFill>
                  <a:srgbClr val="000000"/>
                </a:solidFill>
                <a:latin typeface="Times New Roman"/>
                <a:ea typeface="Times New Roman"/>
                <a:cs typeface="Times New Roman"/>
                <a:sym typeface="Times New Roman"/>
              </a:rPr>
              <a:t> направлены на активизацию мыслительной деятельности учащегося.</a:t>
            </a:r>
          </a:p>
          <a:p>
            <a:pPr lvl="0" rtl="0">
              <a:spcBef>
                <a:spcPts val="0"/>
              </a:spcBef>
              <a:buNone/>
            </a:pPr>
            <a:r>
              <a:rPr lang="ru" sz="1800">
                <a:solidFill>
                  <a:srgbClr val="000000"/>
                </a:solidFill>
                <a:latin typeface="Times New Roman"/>
                <a:ea typeface="Times New Roman"/>
                <a:cs typeface="Times New Roman"/>
                <a:sym typeface="Times New Roman"/>
              </a:rPr>
              <a:t>Прием критического мышления “Кубик Блума” универсален, его может использовать любой учитель-предметник.</a:t>
            </a:r>
          </a:p>
          <a:p>
            <a:pPr lvl="0" rtl="0">
              <a:spcBef>
                <a:spcPts val="0"/>
              </a:spcBef>
              <a:buNone/>
            </a:pPr>
            <a:r>
              <a:t/>
            </a:r>
            <a:endParaRPr sz="1800">
              <a:solidFill>
                <a:srgbClr val="000000"/>
              </a:solidFill>
              <a:latin typeface="Times New Roman"/>
              <a:ea typeface="Times New Roman"/>
              <a:cs typeface="Times New Roman"/>
              <a:sym typeface="Times New Roman"/>
            </a:endParaRPr>
          </a:p>
          <a:p>
            <a:pPr lvl="0">
              <a:spcBef>
                <a:spcPts val="0"/>
              </a:spcBef>
              <a:buNone/>
            </a:pPr>
            <a:r>
              <a:t/>
            </a:r>
            <a:endParaRPr>
              <a:solidFill>
                <a:srgbClr val="000000"/>
              </a:solidFill>
              <a:latin typeface="Times New Roman"/>
              <a:ea typeface="Times New Roman"/>
              <a:cs typeface="Times New Roman"/>
              <a:sym typeface="Times New Roman"/>
            </a:endParaRPr>
          </a:p>
        </p:txBody>
      </p:sp>
      <p:sp>
        <p:nvSpPr>
          <p:cNvPr id="259" name="Shape 25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203125" y="119350"/>
            <a:ext cx="8423099" cy="456900"/>
          </a:xfrm>
          <a:prstGeom prst="rect">
            <a:avLst/>
          </a:prstGeom>
        </p:spPr>
        <p:txBody>
          <a:bodyPr anchorCtr="0" anchor="t" bIns="91425" lIns="91425" rIns="91425" tIns="91425">
            <a:noAutofit/>
          </a:bodyPr>
          <a:lstStyle/>
          <a:p>
            <a:pPr lvl="0">
              <a:spcBef>
                <a:spcPts val="0"/>
              </a:spcBef>
              <a:buNone/>
            </a:pPr>
            <a:r>
              <a:rPr b="1" lang="ru" sz="1800">
                <a:solidFill>
                  <a:srgbClr val="01AFD1"/>
                </a:solidFill>
              </a:rPr>
              <a:t>Кардакова Елена Юрьевна</a:t>
            </a:r>
          </a:p>
        </p:txBody>
      </p:sp>
      <p:sp>
        <p:nvSpPr>
          <p:cNvPr id="265" name="Shape 265"/>
          <p:cNvSpPr txBox="1"/>
          <p:nvPr>
            <p:ph idx="1" type="body"/>
          </p:nvPr>
        </p:nvSpPr>
        <p:spPr>
          <a:xfrm>
            <a:off x="236550" y="576250"/>
            <a:ext cx="8732100" cy="41754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b="1" lang="ru" sz="1200"/>
              <a:t>Название приёма: </a:t>
            </a:r>
            <a:r>
              <a:rPr b="0" i="1" lang="ru" sz="1200"/>
              <a:t>Интеллектуальная игра на заданную тему «Что? Где? Когда?».</a:t>
            </a:r>
            <a:r>
              <a:rPr i="1" lang="ru" sz="1200"/>
              <a:t>                                                 </a:t>
            </a:r>
            <a:r>
              <a:rPr b="0" lang="ru" sz="1200"/>
              <a:t>Особую популярность у обучающихся и, как следствие, повышение познавательной активности в любой из преподаваемых областей и тем урока получила такая форма работы в «малых группах» как интеллектуальная игра «Что? Где? Когда?». </a:t>
            </a:r>
            <a:r>
              <a:rPr lang="ru" sz="1200"/>
              <a:t>                                                                                                                                                     </a:t>
            </a:r>
            <a:r>
              <a:rPr b="1" lang="ru" sz="1200"/>
              <a:t>Источник: </a:t>
            </a:r>
            <a:r>
              <a:rPr b="0" lang="ru" sz="1200"/>
              <a:t> в процессе апробации Пакет вопросов, под пройденную по программе тему, подбирался в </a:t>
            </a:r>
            <a:r>
              <a:rPr b="0" lang="ru" sz="1200" u="sng">
                <a:solidFill>
                  <a:schemeClr val="hlink"/>
                </a:solidFill>
                <a:hlinkClick r:id="rId3"/>
              </a:rPr>
              <a:t>базе вопросов "Что? Где? Когда?"</a:t>
            </a:r>
            <a:r>
              <a:rPr b="0" lang="ru" sz="1200"/>
              <a:t>  с соблюдением всех авторских прав. Позже, когда игра заинтересовала учеников, у них появилась возможность дополнительно зарабатывать баллы, придумывая свои эвристические вопросы по теме. Строго говоря в данной методике я объединила две интеллектуальные игры. Первая - «Что? Где? Когда?», где работа идет в группе (команде) и вторая - "Своя игра", где определена тематика вопросов. </a:t>
            </a:r>
            <a:r>
              <a:rPr lang="ru" sz="1200"/>
              <a:t>                                                                                     </a:t>
            </a:r>
            <a:r>
              <a:rPr b="1" lang="ru" sz="1200"/>
              <a:t>Цель использования приёма:</a:t>
            </a:r>
            <a:r>
              <a:rPr b="0" lang="ru" sz="1200"/>
              <a:t> </a:t>
            </a:r>
            <a:r>
              <a:rPr lang="ru" sz="1200"/>
              <a:t>актуализация</a:t>
            </a:r>
            <a:r>
              <a:rPr b="0" lang="ru" sz="1200"/>
              <a:t> и проверка знаний по конкретной теме предмета.  </a:t>
            </a:r>
            <a:r>
              <a:rPr lang="ru" sz="1200"/>
              <a:t>                                                                                                                                         </a:t>
            </a:r>
            <a:r>
              <a:rPr b="1" lang="ru" sz="1200"/>
              <a:t>Конечный продукт:</a:t>
            </a:r>
            <a:r>
              <a:rPr b="0" lang="ru" sz="1200"/>
              <a:t> отработанный каждым учеником в классе пакет вопросов по заданной теме и, в результате, победа отдельной команды.</a:t>
            </a:r>
            <a:r>
              <a:rPr lang="ru" sz="1200"/>
              <a:t>  В конечном итоге, подобраны пакеты вопросов под определенные темы. Вашему вниманию предоставляю </a:t>
            </a:r>
            <a:r>
              <a:rPr lang="ru" sz="1200" u="sng">
                <a:solidFill>
                  <a:schemeClr val="accent5"/>
                </a:solidFill>
                <a:hlinkClick r:id="rId4"/>
              </a:rPr>
              <a:t>Вопросы по теме "Эпоха Возрождения"</a:t>
            </a:r>
            <a:r>
              <a:rPr lang="ru" sz="1200"/>
              <a:t> по МХК.                                                                                                                                             </a:t>
            </a:r>
            <a:r>
              <a:rPr b="1" lang="ru" sz="1200"/>
              <a:t>Материалы и оборудование:</a:t>
            </a:r>
            <a:r>
              <a:rPr b="0" lang="ru" sz="1200"/>
              <a:t>  часы, маленькие листочки для ответов каждой команде, </a:t>
            </a:r>
            <a:r>
              <a:rPr lang="ru" sz="1200"/>
              <a:t>колокольчик (сигнал).                                                                                                                                                             </a:t>
            </a:r>
            <a:r>
              <a:rPr b="1" lang="ru" sz="1200"/>
              <a:t>Методический комментарий:</a:t>
            </a:r>
            <a:r>
              <a:rPr lang="ru" sz="1200"/>
              <a:t> Проводится игра после проверочной работы или теста.   </a:t>
            </a:r>
            <a:r>
              <a:rPr b="0" lang="ru" sz="1200"/>
              <a:t>Методика обсуждения в группах “Мозговой штурм” (необходимо изучить).</a:t>
            </a:r>
            <a:r>
              <a:rPr lang="ru" sz="1200"/>
              <a:t> </a:t>
            </a:r>
            <a:r>
              <a:rPr b="0" lang="ru" sz="1200"/>
              <a:t>Группы традиционно по 5-8 человек. Выбираются: капитан, человек фиксирующий основные моменты вопроса, человек записывающий ответ и "гонец", доставляющий записанный ответ команды ведущему. </a:t>
            </a:r>
            <a:r>
              <a:rPr b="1" lang="ru" sz="1200"/>
              <a:t>Трудности:</a:t>
            </a:r>
            <a:r>
              <a:rPr b="0" lang="ru" sz="1200"/>
              <a:t> найти в базе вопросы соответствующие уровню подготовки обучающихся. Здесь учитель самостоятельно или с помощью учеников разрабатывает вопросы, либо корректирует имеющиеся в базе.</a:t>
            </a:r>
          </a:p>
          <a:p>
            <a:pPr lvl="0" rtl="0">
              <a:spcBef>
                <a:spcPts val="0"/>
              </a:spcBef>
              <a:buClr>
                <a:schemeClr val="dk1"/>
              </a:buClr>
              <a:buSzPct val="78571"/>
              <a:buFont typeface="Arial"/>
              <a:buNone/>
            </a:pPr>
            <a:r>
              <a:t/>
            </a:r>
            <a:endParaRPr sz="1400"/>
          </a:p>
          <a:p>
            <a:pPr lvl="0">
              <a:spcBef>
                <a:spcPts val="0"/>
              </a:spcBef>
              <a:buNone/>
            </a:pPr>
            <a:r>
              <a:t/>
            </a:r>
            <a:endParaRPr/>
          </a:p>
        </p:txBody>
      </p:sp>
      <p:sp>
        <p:nvSpPr>
          <p:cNvPr id="266" name="Shape 26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Волохова Любовь Николаевна</a:t>
            </a:r>
          </a:p>
        </p:txBody>
      </p:sp>
      <p:sp>
        <p:nvSpPr>
          <p:cNvPr id="272" name="Shape 272"/>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273" name="Shape 27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78" name="Shape 78"/>
        <p:cNvGrpSpPr/>
        <p:nvPr/>
      </p:nvGrpSpPr>
      <p:grpSpPr>
        <a:xfrm>
          <a:off x="0" y="0"/>
          <a:ext cx="0" cy="0"/>
          <a:chOff x="0" y="0"/>
          <a:chExt cx="0" cy="0"/>
        </a:xfrm>
      </p:grpSpPr>
      <p:sp>
        <p:nvSpPr>
          <p:cNvPr id="79" name="Shape 7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
        <p:nvSpPr>
          <p:cNvPr id="80" name="Shape 80"/>
          <p:cNvSpPr txBox="1"/>
          <p:nvPr>
            <p:ph idx="1" type="body"/>
          </p:nvPr>
        </p:nvSpPr>
        <p:spPr>
          <a:xfrm>
            <a:off x="311700" y="1152475"/>
            <a:ext cx="8520599" cy="3990899"/>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100000"/>
              </a:lnSpc>
              <a:spcBef>
                <a:spcPts val="0"/>
              </a:spcBef>
              <a:spcAft>
                <a:spcPts val="0"/>
              </a:spcAft>
              <a:buNone/>
            </a:pPr>
            <a:r>
              <a:rPr b="1" lang="ru">
                <a:solidFill>
                  <a:srgbClr val="000000"/>
                </a:solidFill>
                <a:latin typeface="Times New Roman"/>
                <a:ea typeface="Times New Roman"/>
                <a:cs typeface="Times New Roman"/>
                <a:sym typeface="Times New Roman"/>
              </a:rPr>
              <a:t>Название приёма:</a:t>
            </a:r>
            <a:r>
              <a:rPr lang="ru">
                <a:solidFill>
                  <a:srgbClr val="000000"/>
                </a:solidFill>
                <a:latin typeface="Times New Roman"/>
                <a:ea typeface="Times New Roman"/>
                <a:cs typeface="Times New Roman"/>
                <a:sym typeface="Times New Roman"/>
              </a:rPr>
              <a:t> “Ковёр идей”.</a:t>
            </a:r>
          </a:p>
          <a:p>
            <a:pPr lvl="0" rtl="0">
              <a:lnSpc>
                <a:spcPct val="100000"/>
              </a:lnSpc>
              <a:spcBef>
                <a:spcPts val="0"/>
              </a:spcBef>
              <a:spcAft>
                <a:spcPts val="0"/>
              </a:spcAft>
              <a:buNone/>
            </a:pPr>
            <a:r>
              <a:rPr b="1" lang="ru">
                <a:solidFill>
                  <a:srgbClr val="000000"/>
                </a:solidFill>
                <a:latin typeface="Times New Roman"/>
                <a:ea typeface="Times New Roman"/>
                <a:cs typeface="Times New Roman"/>
                <a:sym typeface="Times New Roman"/>
              </a:rPr>
              <a:t>Источник:</a:t>
            </a:r>
            <a:r>
              <a:rPr lang="ru">
                <a:solidFill>
                  <a:srgbClr val="000000"/>
                </a:solidFill>
                <a:latin typeface="Times New Roman"/>
                <a:ea typeface="Times New Roman"/>
                <a:cs typeface="Times New Roman"/>
                <a:sym typeface="Times New Roman"/>
              </a:rPr>
              <a:t> </a:t>
            </a:r>
            <a:r>
              <a:rPr lang="ru" u="sng">
                <a:solidFill>
                  <a:srgbClr val="000000"/>
                </a:solidFill>
                <a:latin typeface="Times New Roman"/>
                <a:ea typeface="Times New Roman"/>
                <a:cs typeface="Times New Roman"/>
                <a:sym typeface="Times New Roman"/>
                <a:hlinkClick r:id="rId3"/>
              </a:rPr>
              <a:t>http://revolution.allbest.ru/pedagogics/00301721_0.html</a:t>
            </a:r>
            <a:r>
              <a:rPr lang="ru">
                <a:solidFill>
                  <a:srgbClr val="000000"/>
                </a:solidFill>
                <a:latin typeface="Times New Roman"/>
                <a:ea typeface="Times New Roman"/>
                <a:cs typeface="Times New Roman"/>
                <a:sym typeface="Times New Roman"/>
              </a:rPr>
              <a:t> (Реферат “Использование методов активного социально-психологического обучения в средней общеобразовательной школе. Начальные классы”).</a:t>
            </a:r>
          </a:p>
          <a:p>
            <a:pPr lvl="0" rtl="0">
              <a:lnSpc>
                <a:spcPct val="100000"/>
              </a:lnSpc>
              <a:spcBef>
                <a:spcPts val="0"/>
              </a:spcBef>
              <a:spcAft>
                <a:spcPts val="0"/>
              </a:spcAft>
              <a:buNone/>
            </a:pPr>
            <a:r>
              <a:rPr b="1" lang="ru">
                <a:solidFill>
                  <a:srgbClr val="000000"/>
                </a:solidFill>
                <a:latin typeface="Times New Roman"/>
                <a:ea typeface="Times New Roman"/>
                <a:cs typeface="Times New Roman"/>
                <a:sym typeface="Times New Roman"/>
              </a:rPr>
              <a:t>Цель использования приёма:</a:t>
            </a:r>
            <a:r>
              <a:rPr lang="ru">
                <a:solidFill>
                  <a:srgbClr val="000000"/>
                </a:solidFill>
                <a:latin typeface="Times New Roman"/>
                <a:ea typeface="Times New Roman"/>
                <a:cs typeface="Times New Roman"/>
                <a:sym typeface="Times New Roman"/>
              </a:rPr>
              <a:t> пользуясь этим методом, можно выявить проблемы в социализации школьников, найти пути их решения, индивидуализировать действия и оценить их.</a:t>
            </a:r>
          </a:p>
          <a:p>
            <a:pPr lvl="0" rtl="0">
              <a:lnSpc>
                <a:spcPct val="100000"/>
              </a:lnSpc>
              <a:spcBef>
                <a:spcPts val="0"/>
              </a:spcBef>
              <a:spcAft>
                <a:spcPts val="0"/>
              </a:spcAft>
              <a:buNone/>
            </a:pPr>
            <a:r>
              <a:rPr b="1" lang="ru">
                <a:solidFill>
                  <a:srgbClr val="000000"/>
                </a:solidFill>
                <a:latin typeface="Times New Roman"/>
                <a:ea typeface="Times New Roman"/>
                <a:cs typeface="Times New Roman"/>
                <a:sym typeface="Times New Roman"/>
              </a:rPr>
              <a:t>Конечный продукт:</a:t>
            </a:r>
            <a:r>
              <a:rPr lang="ru">
                <a:solidFill>
                  <a:srgbClr val="000000"/>
                </a:solidFill>
                <a:latin typeface="Times New Roman"/>
                <a:ea typeface="Times New Roman"/>
                <a:cs typeface="Times New Roman"/>
                <a:sym typeface="Times New Roman"/>
              </a:rPr>
              <a:t> «Разноцветный ковер» на доске.</a:t>
            </a:r>
          </a:p>
          <a:p>
            <a:pPr lvl="0" rtl="0">
              <a:lnSpc>
                <a:spcPct val="100000"/>
              </a:lnSpc>
              <a:spcBef>
                <a:spcPts val="0"/>
              </a:spcBef>
              <a:spcAft>
                <a:spcPts val="0"/>
              </a:spcAft>
              <a:buNone/>
            </a:pPr>
            <a:r>
              <a:rPr b="1" lang="ru">
                <a:solidFill>
                  <a:srgbClr val="000000"/>
                </a:solidFill>
                <a:latin typeface="Times New Roman"/>
                <a:ea typeface="Times New Roman"/>
                <a:cs typeface="Times New Roman"/>
                <a:sym typeface="Times New Roman"/>
              </a:rPr>
              <a:t>Материалы и оборудование:</a:t>
            </a:r>
            <a:r>
              <a:rPr lang="ru">
                <a:solidFill>
                  <a:srgbClr val="000000"/>
                </a:solidFill>
                <a:latin typeface="Times New Roman"/>
                <a:ea typeface="Times New Roman"/>
                <a:cs typeface="Times New Roman"/>
                <a:sym typeface="Times New Roman"/>
              </a:rPr>
              <a:t>  по 2 цветных листа бумаги А4 на каждую группу и маленькие цветные клейкие листочки для каждого ребёнка, фломастеры, магниты.</a:t>
            </a:r>
          </a:p>
          <a:p>
            <a:pPr lvl="0" rtl="0">
              <a:lnSpc>
                <a:spcPct val="100000"/>
              </a:lnSpc>
              <a:spcBef>
                <a:spcPts val="0"/>
              </a:spcBef>
              <a:spcAft>
                <a:spcPts val="0"/>
              </a:spcAft>
              <a:buNone/>
            </a:pPr>
            <a:r>
              <a:rPr b="1" lang="ru">
                <a:solidFill>
                  <a:srgbClr val="000000"/>
                </a:solidFill>
                <a:latin typeface="Times New Roman"/>
                <a:ea typeface="Times New Roman"/>
                <a:cs typeface="Times New Roman"/>
                <a:sym typeface="Times New Roman"/>
              </a:rPr>
              <a:t>Методический комментарий:</a:t>
            </a:r>
            <a:r>
              <a:rPr lang="ru">
                <a:solidFill>
                  <a:srgbClr val="000000"/>
                </a:solidFill>
                <a:latin typeface="Times New Roman"/>
                <a:ea typeface="Times New Roman"/>
                <a:cs typeface="Times New Roman"/>
                <a:sym typeface="Times New Roman"/>
              </a:rPr>
              <a:t> рекомендуем делить детей на группы не более 5 человек, оптимальное количество участников - 4; обсуждение может быть организовано как по одной проблеме, общей на всех (лучший вариант), так и по особым для разных групп .</a:t>
            </a:r>
          </a:p>
          <a:p>
            <a:pPr lvl="0">
              <a:spcBef>
                <a:spcPts val="0"/>
              </a:spcBef>
              <a:spcAft>
                <a:spcPts val="0"/>
              </a:spcAft>
              <a:buNone/>
            </a:pPr>
            <a:r>
              <a:t/>
            </a:r>
            <a:endParaRPr>
              <a:solidFill>
                <a:srgbClr val="000000"/>
              </a:solidFill>
            </a:endParaRPr>
          </a:p>
        </p:txBody>
      </p:sp>
      <p:sp>
        <p:nvSpPr>
          <p:cNvPr id="81" name="Shape 81"/>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ru"/>
              <a:t>Довженко Татьяна Алексеевна</a:t>
            </a:r>
          </a:p>
        </p:txBody>
      </p:sp>
      <p:pic>
        <p:nvPicPr>
          <p:cNvPr id="82" name="Shape 82"/>
          <p:cNvPicPr preferRelativeResize="0"/>
          <p:nvPr/>
        </p:nvPicPr>
        <p:blipFill>
          <a:blip r:embed="rId4">
            <a:alphaModFix/>
          </a:blip>
          <a:stretch>
            <a:fillRect/>
          </a:stretch>
        </p:blipFill>
        <p:spPr>
          <a:xfrm>
            <a:off x="8003625" y="0"/>
            <a:ext cx="1140375" cy="1195200"/>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Вохмина Светлана Александровна</a:t>
            </a:r>
          </a:p>
        </p:txBody>
      </p:sp>
      <p:sp>
        <p:nvSpPr>
          <p:cNvPr id="279" name="Shape 279"/>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280" name="Shape 28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Горбатова Татьяна Викторовна</a:t>
            </a:r>
          </a:p>
        </p:txBody>
      </p:sp>
      <p:sp>
        <p:nvSpPr>
          <p:cNvPr id="286" name="Shape 286"/>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287" name="Shape 28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Гришко Татьяна Сергеевна</a:t>
            </a:r>
          </a:p>
        </p:txBody>
      </p:sp>
      <p:sp>
        <p:nvSpPr>
          <p:cNvPr id="293" name="Shape 293"/>
          <p:cNvSpPr txBox="1"/>
          <p:nvPr>
            <p:ph idx="1" type="body"/>
          </p:nvPr>
        </p:nvSpPr>
        <p:spPr>
          <a:xfrm>
            <a:off x="311700" y="1344950"/>
            <a:ext cx="8520599" cy="3416400"/>
          </a:xfrm>
          <a:prstGeom prst="rect">
            <a:avLst/>
          </a:prstGeom>
          <a:ln cap="flat" cmpd="sng" w="9525">
            <a:solidFill>
              <a:srgbClr val="333333"/>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ru"/>
              <a:t>Название приема: “В мире профессий”( для начальных классов 3-4 кл)</a:t>
            </a:r>
          </a:p>
          <a:p>
            <a:pPr lvl="0" rtl="0">
              <a:spcBef>
                <a:spcPts val="0"/>
              </a:spcBef>
              <a:buNone/>
            </a:pPr>
            <a:r>
              <a:rPr lang="ru"/>
              <a:t>Источник:    </a:t>
            </a:r>
          </a:p>
          <a:p>
            <a:pPr lvl="0" rtl="0">
              <a:spcBef>
                <a:spcPts val="0"/>
              </a:spcBef>
              <a:buNone/>
            </a:pPr>
            <a:r>
              <a:rPr lang="ru"/>
              <a:t>Цель использования приема: формирование первоначального интереса к каким либо профессиям, формирование добросовестного, положительного отношения к труду.</a:t>
            </a:r>
          </a:p>
          <a:p>
            <a:pPr lvl="0" rtl="0">
              <a:spcBef>
                <a:spcPts val="0"/>
              </a:spcBef>
              <a:buNone/>
            </a:pPr>
            <a:r>
              <a:rPr lang="ru"/>
              <a:t>Конечный продукт: листы для оформления классного  “Уголка здоровья” с информацией о профессиях.</a:t>
            </a:r>
          </a:p>
          <a:p>
            <a:pPr lvl="0" rtl="0">
              <a:spcBef>
                <a:spcPts val="0"/>
              </a:spcBef>
              <a:buNone/>
            </a:pPr>
            <a:r>
              <a:rPr lang="ru"/>
              <a:t>Материалы и оборудование: листы бумаги для групп, карандаши, фломастеры, разрезная азбука- карточки, место для работы каждой группе.</a:t>
            </a:r>
          </a:p>
          <a:p>
            <a:pPr lvl="0">
              <a:spcBef>
                <a:spcPts val="0"/>
              </a:spcBef>
              <a:buNone/>
            </a:pPr>
            <a:r>
              <a:t/>
            </a:r>
            <a:endParaRPr/>
          </a:p>
        </p:txBody>
      </p:sp>
      <p:sp>
        <p:nvSpPr>
          <p:cNvPr id="294" name="Shape 29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300" name="Shape 300"/>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spcBef>
                <a:spcPts val="0"/>
              </a:spcBef>
              <a:buNone/>
            </a:pPr>
            <a:r>
              <a:rPr lang="ru"/>
              <a:t>Описание приёма: класс делится на группы по 4-5 человек,выбирается руководитель группы, он выбирает из разрезной азбуки карточки с буквами (достаточно 4 штуки, карточки перевернуты и буквы не повторяются исключены буквы такие как “Ы” и т.д.), группы пишут на листах названия профессий которые начинаются на эту букву по 2-3 названия, выбирают одну из профессий иллюстрируют её и готовят рассказ по плану:1) Кто может работать?</a:t>
            </a:r>
          </a:p>
          <a:p>
            <a:pPr lvl="0" rtl="0">
              <a:spcBef>
                <a:spcPts val="0"/>
              </a:spcBef>
              <a:buNone/>
            </a:pPr>
            <a:r>
              <a:rPr lang="ru"/>
              <a:t> 2) Где можно работать?</a:t>
            </a:r>
          </a:p>
          <a:p>
            <a:pPr lvl="0" rtl="0">
              <a:spcBef>
                <a:spcPts val="0"/>
              </a:spcBef>
              <a:buNone/>
            </a:pPr>
            <a:r>
              <a:rPr lang="ru"/>
              <a:t>3) Чем хороша эта профессия?</a:t>
            </a:r>
          </a:p>
          <a:p>
            <a:pPr lvl="0" rtl="0">
              <a:spcBef>
                <a:spcPts val="0"/>
              </a:spcBef>
              <a:buNone/>
            </a:pPr>
            <a:r>
              <a:rPr lang="ru"/>
              <a:t>4) Что необходимо чтобы получить такую профессию?</a:t>
            </a:r>
          </a:p>
          <a:p>
            <a:pPr lvl="0">
              <a:spcBef>
                <a:spcPts val="0"/>
              </a:spcBef>
              <a:buNone/>
            </a:pPr>
            <a:r>
              <a:rPr lang="ru"/>
              <a:t>После самостоятельной подготовки группы защищают свои работы, которые потом можно поместить в классый уголок.      </a:t>
            </a:r>
          </a:p>
        </p:txBody>
      </p:sp>
      <p:sp>
        <p:nvSpPr>
          <p:cNvPr id="301" name="Shape 30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Губаренко Ольга Имантовна</a:t>
            </a:r>
          </a:p>
        </p:txBody>
      </p:sp>
      <p:sp>
        <p:nvSpPr>
          <p:cNvPr id="307" name="Shape 307"/>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308" name="Shape 30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Дубова Галина Николаевна</a:t>
            </a:r>
          </a:p>
        </p:txBody>
      </p:sp>
      <p:sp>
        <p:nvSpPr>
          <p:cNvPr id="314" name="Shape 314"/>
          <p:cNvSpPr txBox="1"/>
          <p:nvPr>
            <p:ph idx="1" type="body"/>
          </p:nvPr>
        </p:nvSpPr>
        <p:spPr>
          <a:xfrm>
            <a:off x="311700" y="1152475"/>
            <a:ext cx="8520599" cy="3783000"/>
          </a:xfrm>
          <a:prstGeom prst="rect">
            <a:avLst/>
          </a:prstGeom>
          <a:solidFill>
            <a:srgbClr val="FFFF00"/>
          </a:solidFill>
        </p:spPr>
        <p:txBody>
          <a:bodyPr anchorCtr="0" anchor="t" bIns="91425" lIns="91425" rIns="91425" tIns="91425">
            <a:noAutofit/>
          </a:bodyPr>
          <a:lstStyle/>
          <a:p>
            <a:pPr lvl="0" rtl="0">
              <a:spcBef>
                <a:spcPts val="0"/>
              </a:spcBef>
              <a:buNone/>
            </a:pPr>
            <a:r>
              <a:rPr i="1" lang="ru" sz="1200">
                <a:solidFill>
                  <a:schemeClr val="dk1"/>
                </a:solidFill>
                <a:latin typeface="Arial"/>
                <a:ea typeface="Arial"/>
                <a:cs typeface="Arial"/>
                <a:sym typeface="Arial"/>
              </a:rPr>
              <a:t>                                                                                     Приём  Кластер. </a:t>
            </a:r>
          </a:p>
          <a:p>
            <a:pPr lvl="0" rtl="0">
              <a:spcBef>
                <a:spcPts val="0"/>
              </a:spcBef>
              <a:buNone/>
            </a:pPr>
            <a:r>
              <a:rPr b="0" lang="ru" sz="1200">
                <a:solidFill>
                  <a:schemeClr val="dk1"/>
                </a:solidFill>
                <a:latin typeface="Times New Roman"/>
                <a:ea typeface="Times New Roman"/>
                <a:cs typeface="Times New Roman"/>
                <a:sym typeface="Times New Roman"/>
              </a:rPr>
              <a:t>Значение слова Cluster Кластер («гроздь», «пучок», «созвездие») – выделение смысловых единиц текста и графическое их оформление в определённом порядке в виде грозди, пучка, созвездия. Технология составления: ключевое слово; запись слов вокруг основного слова. Они обводятся и соединяются с основным словом; каждое новое слово образует собой новое ядро, которое вызывает дальнейшие ассоциации. Таким образом, создаются ассоциативные цепочки; взаимосвязанные понятия соединяются линиями.</a:t>
            </a:r>
          </a:p>
          <a:p>
            <a:pPr lvl="0" rtl="0" algn="l">
              <a:lnSpc>
                <a:spcPct val="115000"/>
              </a:lnSpc>
              <a:spcBef>
                <a:spcPts val="500"/>
              </a:spcBef>
              <a:buClr>
                <a:schemeClr val="dk1"/>
              </a:buClr>
              <a:buSzPct val="91666"/>
              <a:buFont typeface="Arial"/>
              <a:buNone/>
            </a:pPr>
            <a:r>
              <a:rPr i="1" lang="ru" sz="1200">
                <a:solidFill>
                  <a:schemeClr val="dk1"/>
                </a:solidFill>
                <a:latin typeface="Times New Roman"/>
                <a:ea typeface="Times New Roman"/>
                <a:cs typeface="Times New Roman"/>
                <a:sym typeface="Times New Roman"/>
              </a:rPr>
              <a:t>                                                                      Возможности использования</a:t>
            </a:r>
            <a:r>
              <a:rPr b="0" lang="ru" sz="1200">
                <a:solidFill>
                  <a:schemeClr val="dk1"/>
                </a:solidFill>
                <a:latin typeface="Times New Roman"/>
                <a:ea typeface="Times New Roman"/>
                <a:cs typeface="Times New Roman"/>
                <a:sym typeface="Times New Roman"/>
              </a:rPr>
              <a:t>:</a:t>
            </a:r>
          </a:p>
          <a:p>
            <a:pPr lvl="0" rtl="0" algn="ctr">
              <a:lnSpc>
                <a:spcPct val="115000"/>
              </a:lnSpc>
              <a:spcBef>
                <a:spcPts val="500"/>
              </a:spcBef>
              <a:buNone/>
            </a:pPr>
            <a:r>
              <a:rPr b="0" lang="ru" sz="1200">
                <a:solidFill>
                  <a:schemeClr val="dk1"/>
                </a:solidFill>
                <a:latin typeface="Times New Roman"/>
                <a:ea typeface="Times New Roman"/>
                <a:cs typeface="Times New Roman"/>
                <a:sym typeface="Times New Roman"/>
              </a:rPr>
              <a:t> при систематизации, повторении материала; при работе с текстом; при повторении в начале урока; при введении в тему; при сборе необходимого языкового материала; при контроле.</a:t>
            </a:r>
          </a:p>
          <a:p>
            <a:pPr lvl="0" rtl="0" algn="ctr">
              <a:lnSpc>
                <a:spcPct val="115000"/>
              </a:lnSpc>
              <a:spcBef>
                <a:spcPts val="500"/>
              </a:spcBef>
              <a:buClr>
                <a:schemeClr val="dk1"/>
              </a:buClr>
              <a:buSzPct val="91666"/>
              <a:buFont typeface="Arial"/>
              <a:buNone/>
            </a:pPr>
            <a:r>
              <a:rPr lang="ru" sz="1200">
                <a:solidFill>
                  <a:schemeClr val="dk1"/>
                </a:solidFill>
                <a:latin typeface="Times New Roman"/>
                <a:ea typeface="Times New Roman"/>
                <a:cs typeface="Times New Roman"/>
                <a:sym typeface="Times New Roman"/>
              </a:rPr>
              <a:t>Преимущества работы с кластером:</a:t>
            </a:r>
          </a:p>
          <a:p>
            <a:pPr lvl="0" rtl="0">
              <a:lnSpc>
                <a:spcPct val="115000"/>
              </a:lnSpc>
              <a:spcBef>
                <a:spcPts val="600"/>
              </a:spcBef>
              <a:buNone/>
            </a:pPr>
            <a:r>
              <a:rPr b="0" lang="ru" sz="1000">
                <a:solidFill>
                  <a:schemeClr val="dk1"/>
                </a:solidFill>
                <a:latin typeface="Times New Roman"/>
                <a:ea typeface="Times New Roman"/>
                <a:cs typeface="Times New Roman"/>
                <a:sym typeface="Times New Roman"/>
              </a:rPr>
              <a:t>развивает мозг, не даёт мыслить линейно;   помогает учителю отслеживать понимание темы учащимися;</a:t>
            </a:r>
          </a:p>
          <a:p>
            <a:pPr lvl="0" rtl="0">
              <a:lnSpc>
                <a:spcPct val="115000"/>
              </a:lnSpc>
              <a:spcBef>
                <a:spcPts val="600"/>
              </a:spcBef>
              <a:buNone/>
            </a:pPr>
            <a:r>
              <a:rPr b="0" lang="ru" sz="1000">
                <a:solidFill>
                  <a:schemeClr val="dk1"/>
                </a:solidFill>
                <a:latin typeface="Times New Roman"/>
                <a:ea typeface="Times New Roman"/>
                <a:cs typeface="Times New Roman"/>
                <a:sym typeface="Times New Roman"/>
              </a:rPr>
              <a:t>способствует получению опыта работы в группе;</a:t>
            </a:r>
          </a:p>
          <a:p>
            <a:pPr lvl="0" rtl="0">
              <a:lnSpc>
                <a:spcPct val="115000"/>
              </a:lnSpc>
              <a:spcBef>
                <a:spcPts val="600"/>
              </a:spcBef>
              <a:buNone/>
            </a:pPr>
            <a:r>
              <a:rPr b="0" lang="ru" sz="1000">
                <a:solidFill>
                  <a:schemeClr val="dk1"/>
                </a:solidFill>
                <a:latin typeface="Times New Roman"/>
                <a:ea typeface="Times New Roman"/>
                <a:cs typeface="Times New Roman"/>
                <a:sym typeface="Times New Roman"/>
              </a:rPr>
              <a:t> учит распределять рабочее время;</a:t>
            </a:r>
          </a:p>
          <a:p>
            <a:pPr lvl="0" rtl="0">
              <a:lnSpc>
                <a:spcPct val="115000"/>
              </a:lnSpc>
              <a:spcBef>
                <a:spcPts val="600"/>
              </a:spcBef>
              <a:buNone/>
            </a:pPr>
            <a:r>
              <a:rPr b="0" lang="ru" sz="1000">
                <a:solidFill>
                  <a:schemeClr val="dk1"/>
                </a:solidFill>
                <a:latin typeface="Times New Roman"/>
                <a:ea typeface="Times New Roman"/>
                <a:cs typeface="Times New Roman"/>
                <a:sym typeface="Times New Roman"/>
              </a:rPr>
              <a:t>способствует творческой и исследовательской работе;</a:t>
            </a:r>
          </a:p>
          <a:p>
            <a:pPr lvl="0" rtl="0">
              <a:lnSpc>
                <a:spcPct val="115000"/>
              </a:lnSpc>
              <a:spcBef>
                <a:spcPts val="600"/>
              </a:spcBef>
              <a:buNone/>
            </a:pPr>
            <a:r>
              <a:rPr b="0" lang="ru" sz="1000">
                <a:solidFill>
                  <a:schemeClr val="dk1"/>
                </a:solidFill>
                <a:latin typeface="Times New Roman"/>
                <a:ea typeface="Times New Roman"/>
                <a:cs typeface="Times New Roman"/>
                <a:sym typeface="Times New Roman"/>
              </a:rPr>
              <a:t> помогает обобщить изученное и найти связи между понятиями и идеями; побуждает писать даже тех, кто не любит писать;</a:t>
            </a:r>
          </a:p>
          <a:p>
            <a:pPr lvl="0" rtl="0">
              <a:lnSpc>
                <a:spcPct val="115000"/>
              </a:lnSpc>
              <a:spcBef>
                <a:spcPts val="800"/>
              </a:spcBef>
              <a:buNone/>
            </a:pPr>
            <a:r>
              <a:t/>
            </a:r>
            <a:endParaRPr b="0" sz="3200">
              <a:solidFill>
                <a:schemeClr val="dk1"/>
              </a:solidFill>
              <a:latin typeface="Times New Roman"/>
              <a:ea typeface="Times New Roman"/>
              <a:cs typeface="Times New Roman"/>
              <a:sym typeface="Times New Roman"/>
            </a:endParaRPr>
          </a:p>
          <a:p>
            <a:pPr lvl="0" rtl="0">
              <a:lnSpc>
                <a:spcPct val="115000"/>
              </a:lnSpc>
              <a:spcBef>
                <a:spcPts val="800"/>
              </a:spcBef>
              <a:buNone/>
            </a:pPr>
            <a:r>
              <a:t/>
            </a:r>
            <a:endParaRPr b="0" sz="1200">
              <a:solidFill>
                <a:schemeClr val="dk1"/>
              </a:solidFill>
              <a:latin typeface="Arial"/>
              <a:ea typeface="Arial"/>
              <a:cs typeface="Arial"/>
              <a:sym typeface="Arial"/>
            </a:endParaRPr>
          </a:p>
          <a:p>
            <a:pPr lvl="0" rtl="0" algn="ctr">
              <a:lnSpc>
                <a:spcPct val="115000"/>
              </a:lnSpc>
              <a:spcBef>
                <a:spcPts val="500"/>
              </a:spcBef>
              <a:buClr>
                <a:schemeClr val="dk1"/>
              </a:buClr>
              <a:buSzPct val="55000"/>
              <a:buFont typeface="Arial"/>
              <a:buNone/>
            </a:pPr>
            <a:r>
              <a:t/>
            </a:r>
            <a:endParaRPr b="0" sz="2000">
              <a:solidFill>
                <a:schemeClr val="dk1"/>
              </a:solidFill>
              <a:latin typeface="Arial"/>
              <a:ea typeface="Arial"/>
              <a:cs typeface="Arial"/>
              <a:sym typeface="Arial"/>
            </a:endParaRPr>
          </a:p>
          <a:p>
            <a:pPr lvl="0">
              <a:spcBef>
                <a:spcPts val="0"/>
              </a:spcBef>
              <a:buNone/>
            </a:pPr>
            <a:r>
              <a:t/>
            </a:r>
            <a:endParaRPr b="0" sz="2000">
              <a:solidFill>
                <a:schemeClr val="dk1"/>
              </a:solidFill>
              <a:latin typeface="Arial"/>
              <a:ea typeface="Arial"/>
              <a:cs typeface="Arial"/>
              <a:sym typeface="Arial"/>
            </a:endParaRPr>
          </a:p>
        </p:txBody>
      </p:sp>
      <p:sp>
        <p:nvSpPr>
          <p:cNvPr id="315" name="Shape 3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Дубова Галина Николаевна</a:t>
            </a:r>
          </a:p>
        </p:txBody>
      </p:sp>
      <p:sp>
        <p:nvSpPr>
          <p:cNvPr id="321" name="Shape 321"/>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ru"/>
              <a:t> </a:t>
            </a:r>
          </a:p>
          <a:p>
            <a:pPr lvl="0" rtl="0">
              <a:lnSpc>
                <a:spcPct val="115000"/>
              </a:lnSpc>
              <a:spcBef>
                <a:spcPts val="800"/>
              </a:spcBef>
              <a:buClr>
                <a:schemeClr val="dk1"/>
              </a:buClr>
              <a:buSzPct val="34375"/>
              <a:buFont typeface="Arial"/>
              <a:buNone/>
            </a:pPr>
            <a:r>
              <a:t/>
            </a:r>
            <a:endParaRPr b="0" sz="3200">
              <a:solidFill>
                <a:schemeClr val="dk1"/>
              </a:solidFill>
              <a:latin typeface="Arial"/>
              <a:ea typeface="Arial"/>
              <a:cs typeface="Arial"/>
              <a:sym typeface="Arial"/>
            </a:endParaRPr>
          </a:p>
          <a:p>
            <a:pPr lvl="0">
              <a:spcBef>
                <a:spcPts val="0"/>
              </a:spcBef>
              <a:buNone/>
            </a:pPr>
            <a:r>
              <a:t/>
            </a:r>
            <a:endParaRPr/>
          </a:p>
        </p:txBody>
      </p:sp>
      <p:sp>
        <p:nvSpPr>
          <p:cNvPr id="322" name="Shape 3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323" name="Shape 323"/>
          <p:cNvSpPr txBox="1"/>
          <p:nvPr/>
        </p:nvSpPr>
        <p:spPr>
          <a:xfrm>
            <a:off x="1101425" y="1657475"/>
            <a:ext cx="6875699" cy="26199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324" name="Shape 324"/>
          <p:cNvPicPr preferRelativeResize="0"/>
          <p:nvPr/>
        </p:nvPicPr>
        <p:blipFill>
          <a:blip r:embed="rId3">
            <a:alphaModFix/>
          </a:blip>
          <a:stretch>
            <a:fillRect/>
          </a:stretch>
        </p:blipFill>
        <p:spPr>
          <a:xfrm>
            <a:off x="1784600" y="1261825"/>
            <a:ext cx="4877349" cy="365799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172650" y="124200"/>
            <a:ext cx="8520599" cy="572699"/>
          </a:xfrm>
          <a:prstGeom prst="rect">
            <a:avLst/>
          </a:prstGeom>
        </p:spPr>
        <p:txBody>
          <a:bodyPr anchorCtr="0" anchor="t" bIns="91425" lIns="91425" rIns="91425" tIns="91425">
            <a:noAutofit/>
          </a:bodyPr>
          <a:lstStyle/>
          <a:p>
            <a:pPr lvl="0" algn="r">
              <a:spcBef>
                <a:spcPts val="0"/>
              </a:spcBef>
              <a:buNone/>
            </a:pPr>
            <a:r>
              <a:rPr lang="ru">
                <a:solidFill>
                  <a:srgbClr val="1155CC"/>
                </a:solidFill>
              </a:rPr>
              <a:t>Ерошенко Любовь Владимировна</a:t>
            </a:r>
          </a:p>
        </p:txBody>
      </p:sp>
      <p:sp>
        <p:nvSpPr>
          <p:cNvPr id="330" name="Shape 330"/>
          <p:cNvSpPr txBox="1"/>
          <p:nvPr>
            <p:ph idx="1" type="body"/>
          </p:nvPr>
        </p:nvSpPr>
        <p:spPr>
          <a:xfrm>
            <a:off x="311700" y="696900"/>
            <a:ext cx="8520599" cy="4360200"/>
          </a:xfrm>
          <a:prstGeom prst="rect">
            <a:avLst/>
          </a:prstGeom>
          <a:solidFill>
            <a:srgbClr val="3D85C6"/>
          </a:solidFill>
        </p:spPr>
        <p:txBody>
          <a:bodyPr anchorCtr="0" anchor="t" bIns="91425" lIns="91425" rIns="91425" tIns="91425">
            <a:noAutofit/>
          </a:bodyPr>
          <a:lstStyle/>
          <a:p>
            <a:pPr lvl="0" rtl="0" algn="ctr">
              <a:spcBef>
                <a:spcPts val="0"/>
              </a:spcBef>
              <a:buNone/>
            </a:pPr>
            <a:r>
              <a:rPr lang="ru" sz="1800">
                <a:solidFill>
                  <a:srgbClr val="0000FF"/>
                </a:solidFill>
                <a:latin typeface="Times New Roman"/>
                <a:ea typeface="Times New Roman"/>
                <a:cs typeface="Times New Roman"/>
                <a:sym typeface="Times New Roman"/>
              </a:rPr>
              <a:t>Таск - анализ</a:t>
            </a:r>
          </a:p>
          <a:p>
            <a:pPr indent="457200" lvl="0" rtl="0" algn="just">
              <a:spcBef>
                <a:spcPts val="0"/>
              </a:spcBef>
              <a:buNone/>
            </a:pPr>
            <a:r>
              <a:rPr b="0" lang="ru" sz="1400">
                <a:solidFill>
                  <a:schemeClr val="dk1"/>
                </a:solidFill>
                <a:latin typeface="Times New Roman"/>
                <a:ea typeface="Times New Roman"/>
                <a:cs typeface="Times New Roman"/>
                <a:sym typeface="Times New Roman"/>
              </a:rPr>
              <a:t>ТАСК – это сокращение для слов Тезис — Анализ — Синтез — Ключ, его задача помочь ученикам научиться независимо размышлять об отдельных моментах текста. </a:t>
            </a:r>
          </a:p>
          <a:p>
            <a:pPr indent="457200" lvl="0" rtl="0" algn="just">
              <a:spcBef>
                <a:spcPts val="0"/>
              </a:spcBef>
              <a:buNone/>
            </a:pPr>
            <a:r>
              <a:rPr b="0" lang="ru" sz="1400">
                <a:solidFill>
                  <a:schemeClr val="dk1"/>
                </a:solidFill>
                <a:latin typeface="Times New Roman"/>
                <a:ea typeface="Times New Roman"/>
                <a:cs typeface="Times New Roman"/>
                <a:sym typeface="Times New Roman"/>
              </a:rPr>
              <a:t>Метод этот представляет собой 10 последовательно заданных вопросов, над которыми в ходе чтения текста вам предстоит размышлять. Наиболее рационально ответы на вопросы занести в  специально сконструированную таблицу. Здесь обучающиеся встречается с культурой  вычленения тезисов и антетезисов того или иного текста.</a:t>
            </a:r>
          </a:p>
          <a:p>
            <a:pPr indent="457200" lvl="0" rtl="0" algn="just">
              <a:spcBef>
                <a:spcPts val="0"/>
              </a:spcBef>
              <a:buNone/>
            </a:pPr>
            <a:r>
              <a:rPr b="0" lang="ru" sz="1400">
                <a:solidFill>
                  <a:schemeClr val="dk1"/>
                </a:solidFill>
                <a:latin typeface="Times New Roman"/>
                <a:ea typeface="Times New Roman"/>
                <a:cs typeface="Times New Roman"/>
                <a:sym typeface="Times New Roman"/>
              </a:rPr>
              <a:t>Таким образом, предлагаемый метод «заставит»  относиться к текстам и в качестве читателей, и в качестве соавторов, это поможет устанавливать связь между чтением и разработкой доказательств. </a:t>
            </a:r>
          </a:p>
          <a:p>
            <a:pPr indent="457200" lvl="0" rtl="0" algn="just">
              <a:spcBef>
                <a:spcPts val="0"/>
              </a:spcBef>
              <a:buNone/>
            </a:pPr>
            <a:r>
              <a:rPr b="0" lang="ru" sz="1400">
                <a:solidFill>
                  <a:schemeClr val="dk1"/>
                </a:solidFill>
                <a:latin typeface="Times New Roman"/>
                <a:ea typeface="Times New Roman"/>
                <a:cs typeface="Times New Roman"/>
                <a:sym typeface="Times New Roman"/>
              </a:rPr>
              <a:t>Сотрудничество достигается, когда читатель начинает предлагать идеи, дополняющие, оценивающие или подвергающие сомнению довод, приведенный автором. Кроме того, ТАСК поощряет читателя установить доброжелательную, но критическую связь с ценностями и убеждениями автора. Использование ТАСК поможет значительно улучшить способность читать и оценивать прочитанное. Это наиболее очевидно проявляется при подготовке к групповой дискуссии  в ходе выявления слабых мест в собственных доказательствах, таких, к примеру, как несоответствие материала, отсутствие доводов в защиту, ошибочность предубеждения, неуместные ссылки на авторитеты. Также улучшается  умение обучающихся составлять доказательства.  </a:t>
            </a:r>
          </a:p>
          <a:p>
            <a:pPr indent="-241300" lvl="0" marL="469900" rtl="0">
              <a:spcBef>
                <a:spcPts val="0"/>
              </a:spcBef>
              <a:buNone/>
            </a:pPr>
            <a:r>
              <a:rPr b="0" lang="ru" sz="1400">
                <a:solidFill>
                  <a:schemeClr val="dk1"/>
                </a:solidFill>
                <a:latin typeface="Times New Roman"/>
                <a:ea typeface="Times New Roman"/>
                <a:cs typeface="Times New Roman"/>
                <a:sym typeface="Times New Roman"/>
              </a:rPr>
              <a:t> </a:t>
            </a:r>
          </a:p>
          <a:p>
            <a:pPr indent="387350" lvl="0" rtl="0" algn="just">
              <a:spcBef>
                <a:spcPts val="0"/>
              </a:spcBef>
              <a:buClr>
                <a:schemeClr val="dk1"/>
              </a:buClr>
              <a:buSzPct val="78571"/>
              <a:buFont typeface="Arial"/>
              <a:buNone/>
            </a:pPr>
            <a:r>
              <a:t/>
            </a:r>
            <a:endParaRPr b="0" sz="1400">
              <a:solidFill>
                <a:schemeClr val="dk1"/>
              </a:solidFill>
              <a:latin typeface="Times New Roman"/>
              <a:ea typeface="Times New Roman"/>
              <a:cs typeface="Times New Roman"/>
              <a:sym typeface="Times New Roman"/>
            </a:endParaRPr>
          </a:p>
          <a:p>
            <a:pPr lvl="0">
              <a:spcBef>
                <a:spcPts val="0"/>
              </a:spcBef>
              <a:buNone/>
            </a:pPr>
            <a:r>
              <a:t/>
            </a:r>
            <a:endParaRPr/>
          </a:p>
        </p:txBody>
      </p:sp>
      <p:sp>
        <p:nvSpPr>
          <p:cNvPr id="331" name="Shape 3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Ефименко Милауша Энгельевна</a:t>
            </a:r>
          </a:p>
        </p:txBody>
      </p:sp>
      <p:sp>
        <p:nvSpPr>
          <p:cNvPr id="337" name="Shape 337"/>
          <p:cNvSpPr txBox="1"/>
          <p:nvPr>
            <p:ph idx="1" type="body"/>
          </p:nvPr>
        </p:nvSpPr>
        <p:spPr>
          <a:xfrm>
            <a:off x="311700" y="1017725"/>
            <a:ext cx="8520599" cy="3743700"/>
          </a:xfrm>
          <a:prstGeom prst="rect">
            <a:avLst/>
          </a:prstGeom>
        </p:spPr>
        <p:txBody>
          <a:bodyPr anchorCtr="0" anchor="t" bIns="91425" lIns="91425" rIns="91425" tIns="91425">
            <a:noAutofit/>
          </a:bodyPr>
          <a:lstStyle/>
          <a:p>
            <a:pPr lvl="0" rtl="0" algn="just">
              <a:spcBef>
                <a:spcPts val="0"/>
              </a:spcBef>
              <a:buNone/>
            </a:pPr>
            <a:r>
              <a:rPr b="1" lang="ru"/>
              <a:t>Название приёма</a:t>
            </a:r>
            <a:r>
              <a:rPr lang="ru"/>
              <a:t>  Игра «И я там был»</a:t>
            </a:r>
          </a:p>
          <a:p>
            <a:pPr lvl="0" rtl="0" algn="just">
              <a:spcBef>
                <a:spcPts val="0"/>
              </a:spcBef>
              <a:buNone/>
            </a:pPr>
            <a:r>
              <a:rPr b="1" lang="ru"/>
              <a:t>Источник:</a:t>
            </a:r>
            <a:r>
              <a:rPr lang="ru"/>
              <a:t> Современные методы и формы работы на уроке. (http://studopedia.ru/18_6416_traditsionnie-i-netraditsionnie-formi-uroka.html).</a:t>
            </a:r>
          </a:p>
          <a:p>
            <a:pPr lvl="0" rtl="0" algn="just">
              <a:spcBef>
                <a:spcPts val="0"/>
              </a:spcBef>
              <a:buNone/>
            </a:pPr>
            <a:r>
              <a:rPr b="1" lang="ru"/>
              <a:t>Цель </a:t>
            </a:r>
            <a:r>
              <a:rPr lang="ru"/>
              <a:t>использования приёма: обобщение знаний по конкретной теме (блоку), развитие воображения – умение увидеть событие под другим «углом», развитие коммуникативных навыков.</a:t>
            </a:r>
          </a:p>
          <a:p>
            <a:pPr lvl="0" rtl="0" algn="just">
              <a:spcBef>
                <a:spcPts val="0"/>
              </a:spcBef>
              <a:buNone/>
            </a:pPr>
            <a:r>
              <a:rPr b="1" lang="ru"/>
              <a:t>Конечный продукт:</a:t>
            </a:r>
            <a:r>
              <a:rPr lang="ru"/>
              <a:t> «Дневник путешественника» (индивидуальные или групповые эссе о «путешествии»).</a:t>
            </a:r>
          </a:p>
          <a:p>
            <a:pPr lvl="0" rtl="0" algn="just">
              <a:spcBef>
                <a:spcPts val="0"/>
              </a:spcBef>
              <a:buNone/>
            </a:pPr>
            <a:r>
              <a:rPr b="1" lang="ru"/>
              <a:t>Материалы и оборудование</a:t>
            </a:r>
            <a:r>
              <a:rPr lang="ru"/>
              <a:t>, необходимые для реализации данного приёма: справочники, музыкальный ряд эпохи или страны, зрительный ряд (лучше видеофильм), можно подготовить элементы костюмов.</a:t>
            </a:r>
          </a:p>
          <a:p>
            <a:pPr lvl="0" rtl="0" algn="just">
              <a:spcBef>
                <a:spcPts val="0"/>
              </a:spcBef>
              <a:buClr>
                <a:schemeClr val="dk1"/>
              </a:buClr>
              <a:buSzPct val="61111"/>
              <a:buFont typeface="Arial"/>
              <a:buNone/>
            </a:pPr>
            <a:r>
              <a:t/>
            </a:r>
            <a:endParaRPr/>
          </a:p>
          <a:p>
            <a:pPr lvl="0">
              <a:spcBef>
                <a:spcPts val="0"/>
              </a:spcBef>
              <a:buNone/>
            </a:pPr>
            <a:r>
              <a:t/>
            </a:r>
            <a:endParaRPr/>
          </a:p>
        </p:txBody>
      </p:sp>
      <p:sp>
        <p:nvSpPr>
          <p:cNvPr id="338" name="Shape 3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ru"/>
              <a:t>Ефименко Милауша Энгельевна</a:t>
            </a:r>
          </a:p>
        </p:txBody>
      </p:sp>
      <p:sp>
        <p:nvSpPr>
          <p:cNvPr id="344" name="Shape 344"/>
          <p:cNvSpPr txBox="1"/>
          <p:nvPr>
            <p:ph idx="1" type="body"/>
          </p:nvPr>
        </p:nvSpPr>
        <p:spPr>
          <a:xfrm>
            <a:off x="311700" y="1122950"/>
            <a:ext cx="8709300" cy="3841200"/>
          </a:xfrm>
          <a:prstGeom prst="rect">
            <a:avLst/>
          </a:prstGeom>
        </p:spPr>
        <p:txBody>
          <a:bodyPr anchorCtr="0" anchor="t" bIns="91425" lIns="91425" rIns="91425" tIns="91425">
            <a:noAutofit/>
          </a:bodyPr>
          <a:lstStyle/>
          <a:p>
            <a:pPr lvl="0" rtl="0" algn="just">
              <a:spcBef>
                <a:spcPts val="0"/>
              </a:spcBef>
              <a:buNone/>
            </a:pPr>
            <a:r>
              <a:rPr b="1" lang="ru"/>
              <a:t>Методический комментарий:</a:t>
            </a:r>
            <a:r>
              <a:rPr lang="ru"/>
              <a:t> требуется большая предварительная подготовка со стороны учителя по разработке сценария игры, подготовке справочной литературы. Для ребят 5-6 классов «погружение в эпоху» проходит ярко, эмоционально, но может вызвать затруднение содержательная часть (глубина знаний по конкретной теме), в старших классах ситуация может быть обратной.</a:t>
            </a:r>
          </a:p>
          <a:p>
            <a:pPr lvl="0" rtl="0" algn="just">
              <a:spcBef>
                <a:spcPts val="0"/>
              </a:spcBef>
              <a:buNone/>
            </a:pPr>
            <a:r>
              <a:rPr b="1" lang="ru"/>
              <a:t>Описание приёма:</a:t>
            </a:r>
            <a:r>
              <a:rPr lang="ru"/>
              <a:t>  главным признаком игры такого типа является «эффект присутствия» в определенной стране или эпохе (Античности, Возрождения и т.д.)  Игра  моделирует ситуацию, ставящую учеников в позицию очевидцев и участников событий в прошлом. В нашем случае события связаны с созданием произведений искусства (встреча с мастером, загадки картин). То есть игра строится вокруг обсуждения важного вопроса или проблемы. </a:t>
            </a:r>
          </a:p>
          <a:p>
            <a:pPr lvl="0" rtl="0" algn="just">
              <a:spcBef>
                <a:spcPts val="0"/>
              </a:spcBef>
              <a:buNone/>
            </a:pPr>
            <a:r>
              <a:t/>
            </a:r>
            <a:endParaRPr/>
          </a:p>
          <a:p>
            <a:pPr lvl="0" rtl="0" algn="just">
              <a:spcBef>
                <a:spcPts val="0"/>
              </a:spcBef>
              <a:buNone/>
            </a:pPr>
            <a:r>
              <a:t/>
            </a:r>
            <a:endParaRPr/>
          </a:p>
          <a:p>
            <a:pPr lvl="0" rtl="0">
              <a:spcBef>
                <a:spcPts val="0"/>
              </a:spcBef>
              <a:buNone/>
            </a:pPr>
            <a:r>
              <a:t/>
            </a:r>
            <a:endParaRPr/>
          </a:p>
        </p:txBody>
      </p:sp>
      <p:sp>
        <p:nvSpPr>
          <p:cNvPr id="345" name="Shape 3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86" name="Shape 86"/>
        <p:cNvGrpSpPr/>
        <p:nvPr/>
      </p:nvGrpSpPr>
      <p:grpSpPr>
        <a:xfrm>
          <a:off x="0" y="0"/>
          <a:ext cx="0" cy="0"/>
          <a:chOff x="0" y="0"/>
          <a:chExt cx="0" cy="0"/>
        </a:xfrm>
      </p:grpSpPr>
      <p:sp>
        <p:nvSpPr>
          <p:cNvPr id="87" name="Shape 8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
        <p:nvSpPr>
          <p:cNvPr id="88" name="Shape 88"/>
          <p:cNvSpPr txBox="1"/>
          <p:nvPr>
            <p:ph type="title"/>
          </p:nvPr>
        </p:nvSpPr>
        <p:spPr>
          <a:xfrm>
            <a:off x="311700" y="209600"/>
            <a:ext cx="8520599" cy="572699"/>
          </a:xfrm>
          <a:prstGeom prst="rect">
            <a:avLst/>
          </a:prstGeom>
        </p:spPr>
        <p:txBody>
          <a:bodyPr anchorCtr="0" anchor="t" bIns="91425" lIns="91425" rIns="91425" tIns="91425">
            <a:noAutofit/>
          </a:bodyPr>
          <a:lstStyle/>
          <a:p>
            <a:pPr lvl="0" rtl="0" algn="ctr">
              <a:spcBef>
                <a:spcPts val="0"/>
              </a:spcBef>
              <a:buNone/>
            </a:pPr>
            <a:r>
              <a:rPr lang="ru"/>
              <a:t>«Ковёр идей»</a:t>
            </a:r>
          </a:p>
        </p:txBody>
      </p:sp>
      <p:sp>
        <p:nvSpPr>
          <p:cNvPr id="89" name="Shape 89"/>
          <p:cNvSpPr txBox="1"/>
          <p:nvPr>
            <p:ph idx="1" type="body"/>
          </p:nvPr>
        </p:nvSpPr>
        <p:spPr>
          <a:xfrm>
            <a:off x="311700" y="864700"/>
            <a:ext cx="8520599" cy="4031699"/>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spcAft>
                <a:spcPts val="0"/>
              </a:spcAft>
              <a:buNone/>
            </a:pPr>
            <a:r>
              <a:rPr b="1" lang="ru">
                <a:solidFill>
                  <a:srgbClr val="000000"/>
                </a:solidFill>
                <a:latin typeface="Times New Roman"/>
                <a:ea typeface="Times New Roman"/>
                <a:cs typeface="Times New Roman"/>
                <a:sym typeface="Times New Roman"/>
              </a:rPr>
              <a:t>Описание приёма. </a:t>
            </a:r>
            <a:r>
              <a:rPr lang="ru">
                <a:solidFill>
                  <a:srgbClr val="000000"/>
                </a:solidFill>
                <a:latin typeface="Times New Roman"/>
                <a:ea typeface="Times New Roman"/>
                <a:cs typeface="Times New Roman"/>
                <a:sym typeface="Times New Roman"/>
              </a:rPr>
              <a:t>Проходит в три этапа. Учащиеся делятся на группы, к</a:t>
            </a:r>
            <a:r>
              <a:rPr lang="ru">
                <a:solidFill>
                  <a:schemeClr val="dk1"/>
                </a:solidFill>
                <a:latin typeface="Times New Roman"/>
                <a:ea typeface="Times New Roman"/>
                <a:cs typeface="Times New Roman"/>
                <a:sym typeface="Times New Roman"/>
              </a:rPr>
              <a:t>аждая из которых получает цветные листы бумаги и маленькие цветные клейкие листочки.</a:t>
            </a:r>
          </a:p>
          <a:p>
            <a:pPr lvl="0" rtl="0">
              <a:lnSpc>
                <a:spcPct val="100000"/>
              </a:lnSpc>
              <a:spcBef>
                <a:spcPts val="0"/>
              </a:spcBef>
              <a:spcAft>
                <a:spcPts val="0"/>
              </a:spcAft>
              <a:buClr>
                <a:schemeClr val="dk1"/>
              </a:buClr>
              <a:buSzPct val="61111"/>
              <a:buFont typeface="Arial"/>
              <a:buNone/>
            </a:pPr>
            <a:r>
              <a:rPr lang="ru">
                <a:solidFill>
                  <a:srgbClr val="000000"/>
                </a:solidFill>
                <a:latin typeface="Times New Roman"/>
                <a:ea typeface="Times New Roman"/>
                <a:cs typeface="Times New Roman"/>
                <a:sym typeface="Times New Roman"/>
              </a:rPr>
              <a:t>Первый этап - понимание проблемы. Участникам предлагается ответить на проблемный вопрос, например, “Почему трудно учиться в школе?”. Ответ группа записывает на листе цветной бумаги А4, затем озвучивает и вывешивает на доску. Начинаем формировать «Ковёр идей».</a:t>
            </a:r>
          </a:p>
          <a:p>
            <a:pPr lvl="0" rtl="0">
              <a:lnSpc>
                <a:spcPct val="100000"/>
              </a:lnSpc>
              <a:spcBef>
                <a:spcPts val="0"/>
              </a:spcBef>
              <a:spcAft>
                <a:spcPts val="0"/>
              </a:spcAft>
              <a:buClr>
                <a:schemeClr val="dk1"/>
              </a:buClr>
              <a:buSzPct val="61111"/>
              <a:buFont typeface="Arial"/>
              <a:buNone/>
            </a:pPr>
            <a:r>
              <a:rPr lang="ru">
                <a:solidFill>
                  <a:srgbClr val="000000"/>
                </a:solidFill>
                <a:latin typeface="Times New Roman"/>
                <a:ea typeface="Times New Roman"/>
                <a:cs typeface="Times New Roman"/>
                <a:sym typeface="Times New Roman"/>
              </a:rPr>
              <a:t>Второй этап - поиск решений. Группы пытаются ответить на вопрос: “Что можно изменить?” </a:t>
            </a:r>
            <a:r>
              <a:rPr lang="ru">
                <a:solidFill>
                  <a:schemeClr val="dk1"/>
                </a:solidFill>
                <a:latin typeface="Times New Roman"/>
                <a:ea typeface="Times New Roman"/>
                <a:cs typeface="Times New Roman"/>
                <a:sym typeface="Times New Roman"/>
              </a:rPr>
              <a:t>Ответ группа записывает на листе цветной бумаги А4, затем озвучивает и вывешивает на доску.</a:t>
            </a:r>
          </a:p>
          <a:p>
            <a:pPr lvl="0" rtl="0">
              <a:lnSpc>
                <a:spcPct val="100000"/>
              </a:lnSpc>
              <a:spcBef>
                <a:spcPts val="0"/>
              </a:spcBef>
              <a:spcAft>
                <a:spcPts val="0"/>
              </a:spcAft>
              <a:buNone/>
            </a:pPr>
            <a:r>
              <a:rPr lang="ru">
                <a:solidFill>
                  <a:srgbClr val="000000"/>
                </a:solidFill>
                <a:latin typeface="Times New Roman"/>
                <a:ea typeface="Times New Roman"/>
                <a:cs typeface="Times New Roman"/>
                <a:sym typeface="Times New Roman"/>
              </a:rPr>
              <a:t>Третий этап - индивидуализация деятельности: “Что лично сделаю я, чтобы изменить существующую ситуацию?” Ответ пишется на маленьких клейких листочках и вывешивается на доску.</a:t>
            </a:r>
          </a:p>
          <a:p>
            <a:pPr lvl="0" rtl="0">
              <a:lnSpc>
                <a:spcPct val="100000"/>
              </a:lnSpc>
              <a:spcBef>
                <a:spcPts val="0"/>
              </a:spcBef>
              <a:spcAft>
                <a:spcPts val="0"/>
              </a:spcAft>
              <a:buClr>
                <a:schemeClr val="dk1"/>
              </a:buClr>
              <a:buSzPct val="61111"/>
              <a:buFont typeface="Arial"/>
              <a:buNone/>
            </a:pPr>
            <a:r>
              <a:rPr lang="ru">
                <a:solidFill>
                  <a:srgbClr val="000000"/>
                </a:solidFill>
                <a:latin typeface="Times New Roman"/>
                <a:ea typeface="Times New Roman"/>
                <a:cs typeface="Times New Roman"/>
                <a:sym typeface="Times New Roman"/>
              </a:rPr>
              <a:t>Подведение итогов - обсуждение получившихся результатов, возможно, выработка стратегии.</a:t>
            </a:r>
          </a:p>
        </p:txBody>
      </p:sp>
      <p:pic>
        <p:nvPicPr>
          <p:cNvPr id="90" name="Shape 90"/>
          <p:cNvPicPr preferRelativeResize="0"/>
          <p:nvPr/>
        </p:nvPicPr>
        <p:blipFill>
          <a:blip r:embed="rId3">
            <a:alphaModFix/>
          </a:blip>
          <a:stretch>
            <a:fillRect/>
          </a:stretch>
        </p:blipFill>
        <p:spPr>
          <a:xfrm>
            <a:off x="8003625" y="0"/>
            <a:ext cx="1140375" cy="11952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Зюзина Наталья Олеговна</a:t>
            </a:r>
          </a:p>
        </p:txBody>
      </p:sp>
      <p:sp>
        <p:nvSpPr>
          <p:cNvPr id="351" name="Shape 351"/>
          <p:cNvSpPr txBox="1"/>
          <p:nvPr>
            <p:ph idx="1" type="body"/>
          </p:nvPr>
        </p:nvSpPr>
        <p:spPr>
          <a:xfrm>
            <a:off x="311700" y="1344950"/>
            <a:ext cx="8520599" cy="3416400"/>
          </a:xfrm>
          <a:prstGeom prst="rect">
            <a:avLst/>
          </a:prstGeom>
        </p:spPr>
        <p:txBody>
          <a:bodyPr anchorCtr="0" anchor="t" bIns="91425" lIns="91425" rIns="91425" tIns="91425">
            <a:noAutofit/>
          </a:bodyPr>
          <a:lstStyle/>
          <a:p>
            <a:pPr indent="-69850" lvl="0" marL="228600" rtl="0">
              <a:lnSpc>
                <a:spcPct val="145454"/>
              </a:lnSpc>
              <a:spcBef>
                <a:spcPts val="0"/>
              </a:spcBef>
              <a:spcAft>
                <a:spcPts val="0"/>
              </a:spcAft>
              <a:buClr>
                <a:schemeClr val="dk1"/>
              </a:buClr>
              <a:buSzPct val="110000"/>
              <a:buFont typeface="Arial"/>
              <a:buNone/>
            </a:pPr>
            <a:r>
              <a:rPr lang="ru" sz="1000">
                <a:solidFill>
                  <a:srgbClr val="333333"/>
                </a:solidFill>
                <a:highlight>
                  <a:srgbClr val="EEE8DD"/>
                </a:highlight>
                <a:latin typeface="Georgia"/>
                <a:ea typeface="Georgia"/>
                <a:cs typeface="Georgia"/>
                <a:sym typeface="Georgia"/>
              </a:rPr>
              <a:t>Зюзина Наталья Олеговна</a:t>
            </a:r>
          </a:p>
          <a:p>
            <a:pPr lvl="0" rtl="0">
              <a:spcBef>
                <a:spcPts val="800"/>
              </a:spcBef>
              <a:spcAft>
                <a:spcPts val="0"/>
              </a:spcAft>
              <a:buClr>
                <a:schemeClr val="dk1"/>
              </a:buClr>
              <a:buSzPct val="122222"/>
              <a:buFont typeface="Arial"/>
              <a:buNone/>
            </a:pPr>
            <a:r>
              <a:rPr lang="ru" sz="900">
                <a:solidFill>
                  <a:schemeClr val="dk1"/>
                </a:solidFill>
                <a:highlight>
                  <a:srgbClr val="F3F3ED"/>
                </a:highlight>
                <a:latin typeface="Georgia"/>
                <a:ea typeface="Georgia"/>
                <a:cs typeface="Georgia"/>
                <a:sym typeface="Georgia"/>
              </a:rPr>
              <a:t>Игра «Профессия  на букву» Н. С. Пряжников.</a:t>
            </a:r>
          </a:p>
          <a:p>
            <a:pPr lvl="0" rtl="0">
              <a:spcBef>
                <a:spcPts val="0"/>
              </a:spcBef>
              <a:spcAft>
                <a:spcPts val="0"/>
              </a:spcAft>
              <a:buClr>
                <a:schemeClr val="dk1"/>
              </a:buClr>
              <a:buSzPct val="122222"/>
              <a:buFont typeface="Arial"/>
              <a:buNone/>
            </a:pPr>
            <a:r>
              <a:rPr lang="ru" sz="900">
                <a:solidFill>
                  <a:schemeClr val="dk1"/>
                </a:solidFill>
                <a:latin typeface="Georgia"/>
                <a:ea typeface="Georgia"/>
                <a:cs typeface="Georgia"/>
                <a:sym typeface="Georgia"/>
              </a:rPr>
              <a:t>Источник:</a:t>
            </a:r>
            <a:r>
              <a:rPr lang="ru" sz="900">
                <a:solidFill>
                  <a:schemeClr val="dk1"/>
                </a:solidFill>
                <a:latin typeface="Georgia"/>
                <a:ea typeface="Georgia"/>
                <a:cs typeface="Georgia"/>
                <a:sym typeface="Georgia"/>
                <a:hlinkClick r:id="rId3"/>
              </a:rPr>
              <a:t> </a:t>
            </a:r>
            <a:r>
              <a:rPr lang="ru" sz="1100" u="sng">
                <a:solidFill>
                  <a:schemeClr val="hlink"/>
                </a:solidFill>
                <a:hlinkClick r:id="rId4"/>
              </a:rPr>
              <a:t>http://bibliofond.ru/view.aspx?id=492895</a:t>
            </a:r>
          </a:p>
          <a:p>
            <a:pPr lvl="0" rtl="0">
              <a:spcBef>
                <a:spcPts val="800"/>
              </a:spcBef>
              <a:spcAft>
                <a:spcPts val="0"/>
              </a:spcAft>
              <a:buClr>
                <a:schemeClr val="dk1"/>
              </a:buClr>
              <a:buSzPct val="122222"/>
              <a:buFont typeface="Arial"/>
              <a:buNone/>
            </a:pPr>
            <a:r>
              <a:rPr lang="ru" sz="900">
                <a:solidFill>
                  <a:schemeClr val="dk1"/>
                </a:solidFill>
                <a:highlight>
                  <a:srgbClr val="F3F3ED"/>
                </a:highlight>
                <a:latin typeface="Georgia"/>
                <a:ea typeface="Georgia"/>
                <a:cs typeface="Georgia"/>
                <a:sym typeface="Georgia"/>
              </a:rPr>
              <a:t>Цель: расширить знания о мире профессий и актуализировать имеющиеся знания о профессиях.</a:t>
            </a:r>
          </a:p>
          <a:p>
            <a:pPr lvl="0" rtl="0">
              <a:spcBef>
                <a:spcPts val="800"/>
              </a:spcBef>
              <a:spcAft>
                <a:spcPts val="0"/>
              </a:spcAft>
              <a:buClr>
                <a:schemeClr val="dk1"/>
              </a:buClr>
              <a:buSzPct val="122222"/>
              <a:buFont typeface="Arial"/>
              <a:buNone/>
            </a:pPr>
            <a:r>
              <a:rPr lang="ru" sz="900">
                <a:solidFill>
                  <a:schemeClr val="dk1"/>
                </a:solidFill>
                <a:highlight>
                  <a:srgbClr val="F3F3ED"/>
                </a:highlight>
                <a:latin typeface="Georgia"/>
                <a:ea typeface="Georgia"/>
                <a:cs typeface="Georgia"/>
                <a:sym typeface="Georgia"/>
              </a:rPr>
              <a:t>Конечный продукт:  Энциклопедия профессий.</a:t>
            </a:r>
          </a:p>
          <a:p>
            <a:pPr lvl="0" rtl="0">
              <a:spcBef>
                <a:spcPts val="800"/>
              </a:spcBef>
              <a:spcAft>
                <a:spcPts val="0"/>
              </a:spcAft>
              <a:buClr>
                <a:schemeClr val="dk1"/>
              </a:buClr>
              <a:buSzPct val="122222"/>
              <a:buFont typeface="Arial"/>
              <a:buNone/>
            </a:pPr>
            <a:r>
              <a:rPr lang="ru" sz="900">
                <a:solidFill>
                  <a:schemeClr val="dk1"/>
                </a:solidFill>
                <a:highlight>
                  <a:srgbClr val="F3F3ED"/>
                </a:highlight>
                <a:latin typeface="Georgia"/>
                <a:ea typeface="Georgia"/>
                <a:cs typeface="Georgia"/>
                <a:sym typeface="Georgia"/>
              </a:rPr>
              <a:t>Материалы: альбомные листы, фломастеры, ручки, картинки, файлы, скоросшиватель.</a:t>
            </a:r>
          </a:p>
          <a:p>
            <a:pPr lvl="0" rtl="0">
              <a:spcBef>
                <a:spcPts val="800"/>
              </a:spcBef>
              <a:spcAft>
                <a:spcPts val="0"/>
              </a:spcAft>
              <a:buClr>
                <a:schemeClr val="dk1"/>
              </a:buClr>
              <a:buSzPct val="122222"/>
              <a:buFont typeface="Arial"/>
              <a:buNone/>
            </a:pPr>
            <a:r>
              <a:rPr lang="ru" sz="900">
                <a:solidFill>
                  <a:schemeClr val="dk1"/>
                </a:solidFill>
                <a:highlight>
                  <a:srgbClr val="F3F3ED"/>
                </a:highlight>
                <a:latin typeface="Georgia"/>
                <a:ea typeface="Georgia"/>
                <a:cs typeface="Georgia"/>
                <a:sym typeface="Georgia"/>
              </a:rPr>
              <a:t>Время проведения: 10-15 минут.</a:t>
            </a:r>
          </a:p>
          <a:p>
            <a:pPr lvl="0" rtl="0">
              <a:spcBef>
                <a:spcPts val="800"/>
              </a:spcBef>
              <a:spcAft>
                <a:spcPts val="0"/>
              </a:spcAft>
              <a:buClr>
                <a:schemeClr val="dk1"/>
              </a:buClr>
              <a:buSzPct val="122222"/>
              <a:buFont typeface="Arial"/>
              <a:buNone/>
            </a:pPr>
            <a:r>
              <a:rPr lang="ru" sz="900">
                <a:solidFill>
                  <a:schemeClr val="dk1"/>
                </a:solidFill>
                <a:highlight>
                  <a:srgbClr val="F3F3ED"/>
                </a:highlight>
                <a:latin typeface="Georgia"/>
                <a:ea typeface="Georgia"/>
                <a:cs typeface="Georgia"/>
                <a:sym typeface="Georgia"/>
              </a:rPr>
              <a:t>Инструкция: Сейчас будет называться какая-то буква. Наша задача показать, что мы знаем много профессий, начинающих на эту букву. Каждый по кругу будет называть по одной профессии на данную букву.</a:t>
            </a:r>
          </a:p>
          <a:p>
            <a:pPr lvl="0" rtl="0">
              <a:spcBef>
                <a:spcPts val="800"/>
              </a:spcBef>
              <a:spcAft>
                <a:spcPts val="0"/>
              </a:spcAft>
              <a:buClr>
                <a:schemeClr val="dk1"/>
              </a:buClr>
              <a:buSzPct val="122222"/>
              <a:buFont typeface="Arial"/>
              <a:buNone/>
            </a:pPr>
            <a:r>
              <a:rPr lang="ru" sz="900">
                <a:solidFill>
                  <a:schemeClr val="dk1"/>
                </a:solidFill>
                <a:highlight>
                  <a:srgbClr val="F3F3ED"/>
                </a:highlight>
                <a:latin typeface="Georgia"/>
                <a:ea typeface="Georgia"/>
                <a:cs typeface="Georgia"/>
                <a:sym typeface="Georgia"/>
              </a:rPr>
              <a:t>При этом совсем не обязательно требовать от участников официальных названий профессий, поскольку на данный момент ни один справочник не является исчерпывающим. Учащимся важно хотя бы приблизительно обозначить ту или иную профессиональную деятельность и суметь ответить на уточняющие вопросы.</a:t>
            </a:r>
          </a:p>
          <a:p>
            <a:pPr lvl="0" rtl="0">
              <a:spcBef>
                <a:spcPts val="800"/>
              </a:spcBef>
              <a:spcAft>
                <a:spcPts val="0"/>
              </a:spcAft>
              <a:buClr>
                <a:schemeClr val="dk1"/>
              </a:buClr>
              <a:buSzPct val="122222"/>
              <a:buFont typeface="Arial"/>
              <a:buNone/>
            </a:pPr>
            <a:r>
              <a:rPr lang="ru" sz="900">
                <a:solidFill>
                  <a:schemeClr val="dk1"/>
                </a:solidFill>
                <a:highlight>
                  <a:srgbClr val="F3F3ED"/>
                </a:highlight>
                <a:latin typeface="Georgia"/>
                <a:ea typeface="Georgia"/>
                <a:cs typeface="Georgia"/>
                <a:sym typeface="Georgia"/>
              </a:rPr>
              <a:t>Желательно больше 5-7 букв не предлагать, иначе игра перестанет быть увлекательной. При проведении данной игровой методики начинать следует с простых букв, по которым легко назвать профессии (буквы: м, н, о), постепенно предлагая более сложные (ч, ц, я).</a:t>
            </a:r>
          </a:p>
          <a:p>
            <a:pPr lvl="0">
              <a:spcBef>
                <a:spcPts val="0"/>
              </a:spcBef>
              <a:buNone/>
            </a:pPr>
            <a:r>
              <a:t/>
            </a:r>
            <a:endParaRPr/>
          </a:p>
        </p:txBody>
      </p:sp>
      <p:sp>
        <p:nvSpPr>
          <p:cNvPr id="352" name="Shape 3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356" name="Shape 356"/>
        <p:cNvGrpSpPr/>
        <p:nvPr/>
      </p:nvGrpSpPr>
      <p:grpSpPr>
        <a:xfrm>
          <a:off x="0" y="0"/>
          <a:ext cx="0" cy="0"/>
          <a:chOff x="0" y="0"/>
          <a:chExt cx="0" cy="0"/>
        </a:xfrm>
      </p:grpSpPr>
      <p:sp>
        <p:nvSpPr>
          <p:cNvPr id="357" name="Shape 357"/>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b="1" lang="ru">
                <a:solidFill>
                  <a:srgbClr val="274E13"/>
                </a:solidFill>
              </a:rPr>
              <a:t>Ибрагимова Фаина Мусаевна</a:t>
            </a:r>
          </a:p>
        </p:txBody>
      </p:sp>
      <p:sp>
        <p:nvSpPr>
          <p:cNvPr id="358" name="Shape 358"/>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lgn="ctr">
              <a:spcBef>
                <a:spcPts val="0"/>
              </a:spcBef>
              <a:buNone/>
            </a:pPr>
            <a:r>
              <a:rPr lang="ru">
                <a:solidFill>
                  <a:srgbClr val="38761D"/>
                </a:solidFill>
              </a:rPr>
              <a:t>Приём “Инсёрт” или пометки на полях</a:t>
            </a:r>
          </a:p>
          <a:p>
            <a:pPr lvl="0" rtl="0">
              <a:lnSpc>
                <a:spcPct val="150000"/>
              </a:lnSpc>
              <a:spcBef>
                <a:spcPts val="0"/>
              </a:spcBef>
              <a:buNone/>
            </a:pPr>
            <a:r>
              <a:rPr lang="ru" sz="1400">
                <a:solidFill>
                  <a:srgbClr val="000000"/>
                </a:solidFill>
              </a:rPr>
              <a:t>Источник: </a:t>
            </a:r>
            <a:r>
              <a:rPr i="1" lang="ru" sz="1400">
                <a:solidFill>
                  <a:srgbClr val="000000"/>
                </a:solidFill>
              </a:rPr>
              <a:t>ТРКМ (теория развития критического мышления).</a:t>
            </a:r>
          </a:p>
          <a:p>
            <a:pPr lvl="0" rtl="0">
              <a:lnSpc>
                <a:spcPct val="150000"/>
              </a:lnSpc>
              <a:spcBef>
                <a:spcPts val="0"/>
              </a:spcBef>
              <a:buNone/>
            </a:pPr>
            <a:r>
              <a:rPr lang="ru" sz="1400">
                <a:solidFill>
                  <a:srgbClr val="000000"/>
                </a:solidFill>
              </a:rPr>
              <a:t>Цель использования: </a:t>
            </a:r>
            <a:r>
              <a:rPr i="1" lang="ru" sz="1400">
                <a:solidFill>
                  <a:srgbClr val="000000"/>
                </a:solidFill>
              </a:rPr>
              <a:t>приём является средством, позволяющим ученику отслеживать своё понимание текста.</a:t>
            </a:r>
          </a:p>
          <a:p>
            <a:pPr lvl="0" rtl="0">
              <a:lnSpc>
                <a:spcPct val="150000"/>
              </a:lnSpc>
              <a:spcBef>
                <a:spcPts val="0"/>
              </a:spcBef>
              <a:buNone/>
            </a:pPr>
            <a:r>
              <a:rPr lang="ru" sz="1400">
                <a:solidFill>
                  <a:srgbClr val="000000"/>
                </a:solidFill>
              </a:rPr>
              <a:t>Конечный продукт: </a:t>
            </a:r>
            <a:r>
              <a:rPr i="1" lang="ru" sz="1400">
                <a:solidFill>
                  <a:srgbClr val="000000"/>
                </a:solidFill>
              </a:rPr>
              <a:t>маркировка текста значками по мере чтения текста.</a:t>
            </a:r>
          </a:p>
          <a:p>
            <a:pPr lvl="0" rtl="0">
              <a:lnSpc>
                <a:spcPct val="150000"/>
              </a:lnSpc>
              <a:spcBef>
                <a:spcPts val="0"/>
              </a:spcBef>
              <a:buNone/>
            </a:pPr>
            <a:r>
              <a:rPr lang="ru" sz="1400">
                <a:solidFill>
                  <a:srgbClr val="000000"/>
                </a:solidFill>
              </a:rPr>
              <a:t>Материалы и оборудование: </a:t>
            </a:r>
            <a:r>
              <a:rPr i="1" lang="ru" sz="1400">
                <a:solidFill>
                  <a:srgbClr val="000000"/>
                </a:solidFill>
              </a:rPr>
              <a:t>текст, таблица для заполнения, ручка.</a:t>
            </a:r>
          </a:p>
          <a:p>
            <a:pPr lvl="0" rtl="0">
              <a:lnSpc>
                <a:spcPct val="115000"/>
              </a:lnSpc>
              <a:spcBef>
                <a:spcPts val="0"/>
              </a:spcBef>
              <a:buNone/>
            </a:pPr>
            <a:r>
              <a:rPr lang="ru" sz="1400">
                <a:solidFill>
                  <a:srgbClr val="000000"/>
                </a:solidFill>
              </a:rPr>
              <a:t>Методический комментарий: </a:t>
            </a:r>
            <a:r>
              <a:rPr i="1" lang="ru" sz="1400">
                <a:solidFill>
                  <a:srgbClr val="000000"/>
                </a:solidFill>
              </a:rPr>
              <a:t>этот приём работает на стадии осмысления содержания. Данный приём требует от ученика не привычного пассивного чтения текста, а активного и внимательного. Он обязывает не просто читать, а вчитываться в текст, отслеживать собственное понимание в процессе чтения текста.</a:t>
            </a:r>
          </a:p>
          <a:p>
            <a:pPr lvl="0" rtl="0">
              <a:lnSpc>
                <a:spcPct val="115000"/>
              </a:lnSpc>
              <a:spcBef>
                <a:spcPts val="0"/>
              </a:spcBef>
              <a:buNone/>
            </a:pPr>
            <a:r>
              <a:t/>
            </a:r>
            <a:endParaRPr sz="1400"/>
          </a:p>
          <a:p>
            <a:pPr lvl="0">
              <a:spcBef>
                <a:spcPts val="0"/>
              </a:spcBef>
              <a:buNone/>
            </a:pPr>
            <a:r>
              <a:t/>
            </a:r>
            <a:endParaRPr sz="1400"/>
          </a:p>
        </p:txBody>
      </p:sp>
      <p:sp>
        <p:nvSpPr>
          <p:cNvPr id="359" name="Shape 35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363" name="Shape 363"/>
        <p:cNvGrpSpPr/>
        <p:nvPr/>
      </p:nvGrpSpPr>
      <p:grpSpPr>
        <a:xfrm>
          <a:off x="0" y="0"/>
          <a:ext cx="0" cy="0"/>
          <a:chOff x="0" y="0"/>
          <a:chExt cx="0" cy="0"/>
        </a:xfrm>
      </p:grpSpPr>
      <p:sp>
        <p:nvSpPr>
          <p:cNvPr id="364" name="Shape 364"/>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Clr>
                <a:schemeClr val="dk1"/>
              </a:buClr>
              <a:buSzPct val="61111"/>
              <a:buFont typeface="Arial"/>
              <a:buNone/>
            </a:pPr>
            <a:r>
              <a:rPr b="1" lang="ru" sz="1800">
                <a:solidFill>
                  <a:srgbClr val="38761D"/>
                </a:solidFill>
                <a:latin typeface="Verdana"/>
                <a:ea typeface="Verdana"/>
                <a:cs typeface="Verdana"/>
                <a:sym typeface="Verdana"/>
              </a:rPr>
              <a:t>Приём “Инсёрт” или пометки на полях</a:t>
            </a:r>
          </a:p>
        </p:txBody>
      </p:sp>
      <p:sp>
        <p:nvSpPr>
          <p:cNvPr id="365" name="Shape 365"/>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lnSpc>
                <a:spcPct val="115000"/>
              </a:lnSpc>
              <a:spcBef>
                <a:spcPts val="0"/>
              </a:spcBef>
              <a:buClr>
                <a:schemeClr val="dk1"/>
              </a:buClr>
              <a:buSzPct val="78571"/>
              <a:buFont typeface="Arial"/>
              <a:buNone/>
            </a:pPr>
            <a:r>
              <a:rPr lang="ru" sz="1400">
                <a:solidFill>
                  <a:srgbClr val="000000"/>
                </a:solidFill>
              </a:rPr>
              <a:t>Описание приёма: </a:t>
            </a:r>
            <a:r>
              <a:rPr i="1" lang="ru" sz="1400">
                <a:solidFill>
                  <a:srgbClr val="000000"/>
                </a:solidFill>
              </a:rPr>
              <a:t>учеников надо познакомить с маркировочными значками и предложить им по мере чтения заполнить таблицу, в которой значки являются заголовками граф. В таблицу тезисно вносятся сведения из текста.</a:t>
            </a:r>
          </a:p>
          <a:p>
            <a:pPr lvl="0">
              <a:spcBef>
                <a:spcPts val="0"/>
              </a:spcBef>
              <a:buNone/>
            </a:pPr>
            <a:r>
              <a:t/>
            </a:r>
            <a:endParaRPr/>
          </a:p>
        </p:txBody>
      </p:sp>
      <p:sp>
        <p:nvSpPr>
          <p:cNvPr id="366" name="Shape 36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graphicFrame>
        <p:nvGraphicFramePr>
          <p:cNvPr id="367" name="Shape 367"/>
          <p:cNvGraphicFramePr/>
          <p:nvPr/>
        </p:nvGraphicFramePr>
        <p:xfrm>
          <a:off x="952500" y="2190750"/>
          <a:ext cx="3000000" cy="3000000"/>
        </p:xfrm>
        <a:graphic>
          <a:graphicData uri="http://schemas.openxmlformats.org/drawingml/2006/table">
            <a:tbl>
              <a:tblPr>
                <a:noFill/>
                <a:tableStyleId>{F7D7F2AE-0D94-4D8B-8BF3-BBC04697E336}</a:tableStyleId>
              </a:tblPr>
              <a:tblGrid>
                <a:gridCol w="1809750"/>
                <a:gridCol w="1809750"/>
                <a:gridCol w="1809750"/>
                <a:gridCol w="1809750"/>
              </a:tblGrid>
              <a:tr h="381000">
                <a:tc>
                  <a:txBody>
                    <a:bodyPr>
                      <a:noAutofit/>
                    </a:bodyPr>
                    <a:lstStyle/>
                    <a:p>
                      <a:pPr lvl="0" rtl="0" algn="ctr">
                        <a:lnSpc>
                          <a:spcPct val="115000"/>
                        </a:lnSpc>
                        <a:spcBef>
                          <a:spcPts val="0"/>
                        </a:spcBef>
                        <a:buNone/>
                      </a:pPr>
                      <a:r>
                        <a:rPr b="1" lang="ru" sz="1100">
                          <a:latin typeface="Verdana"/>
                          <a:ea typeface="Verdana"/>
                          <a:cs typeface="Verdana"/>
                          <a:sym typeface="Verdana"/>
                        </a:rPr>
                        <a:t> «v»</a:t>
                      </a:r>
                    </a:p>
                  </a:txBody>
                  <a:tcPr marT="91425" marB="91425" marR="68575" marL="68575"/>
                </a:tc>
                <a:tc>
                  <a:txBody>
                    <a:bodyPr>
                      <a:noAutofit/>
                    </a:bodyPr>
                    <a:lstStyle/>
                    <a:p>
                      <a:pPr lvl="0" rtl="0" algn="ctr">
                        <a:lnSpc>
                          <a:spcPct val="115000"/>
                        </a:lnSpc>
                        <a:spcBef>
                          <a:spcPts val="0"/>
                        </a:spcBef>
                        <a:buNone/>
                      </a:pPr>
                      <a:r>
                        <a:rPr b="1" lang="ru" sz="1100">
                          <a:latin typeface="Verdana"/>
                          <a:ea typeface="Verdana"/>
                          <a:cs typeface="Verdana"/>
                          <a:sym typeface="Verdana"/>
                        </a:rPr>
                        <a:t>«+»</a:t>
                      </a:r>
                    </a:p>
                  </a:txBody>
                  <a:tcPr marT="91425" marB="91425" marR="68575" marL="68575"/>
                </a:tc>
                <a:tc>
                  <a:txBody>
                    <a:bodyPr>
                      <a:noAutofit/>
                    </a:bodyPr>
                    <a:lstStyle/>
                    <a:p>
                      <a:pPr lvl="0" rtl="0" algn="ctr">
                        <a:lnSpc>
                          <a:spcPct val="115000"/>
                        </a:lnSpc>
                        <a:spcBef>
                          <a:spcPts val="0"/>
                        </a:spcBef>
                        <a:buNone/>
                      </a:pPr>
                      <a:r>
                        <a:rPr b="1" lang="ru" sz="1100">
                          <a:latin typeface="Verdana"/>
                          <a:ea typeface="Verdana"/>
                          <a:cs typeface="Verdana"/>
                          <a:sym typeface="Verdana"/>
                        </a:rPr>
                        <a:t>«-»</a:t>
                      </a:r>
                    </a:p>
                  </a:txBody>
                  <a:tcPr marT="91425" marB="91425" marR="68575" marL="68575"/>
                </a:tc>
                <a:tc>
                  <a:txBody>
                    <a:bodyPr>
                      <a:noAutofit/>
                    </a:bodyPr>
                    <a:lstStyle/>
                    <a:p>
                      <a:pPr lvl="0" rtl="0" algn="ctr">
                        <a:lnSpc>
                          <a:spcPct val="115000"/>
                        </a:lnSpc>
                        <a:spcBef>
                          <a:spcPts val="0"/>
                        </a:spcBef>
                        <a:buNone/>
                      </a:pPr>
                      <a:r>
                        <a:rPr b="1" lang="ru" sz="1100">
                          <a:latin typeface="Verdana"/>
                          <a:ea typeface="Verdana"/>
                          <a:cs typeface="Verdana"/>
                          <a:sym typeface="Verdana"/>
                        </a:rPr>
                        <a:t>«?»</a:t>
                      </a:r>
                    </a:p>
                  </a:txBody>
                  <a:tcPr marT="91425" marB="91425" marR="68575" marL="68575"/>
                </a:tc>
              </a:tr>
              <a:tr h="381000">
                <a:tc>
                  <a:txBody>
                    <a:bodyPr>
                      <a:noAutofit/>
                    </a:bodyPr>
                    <a:lstStyle/>
                    <a:p>
                      <a:pPr lvl="0" rtl="0">
                        <a:lnSpc>
                          <a:spcPct val="115000"/>
                        </a:lnSpc>
                        <a:spcBef>
                          <a:spcPts val="0"/>
                        </a:spcBef>
                        <a:buNone/>
                      </a:pPr>
                      <a:r>
                        <a:rPr b="1" lang="ru" sz="1100">
                          <a:latin typeface="Verdana"/>
                          <a:ea typeface="Verdana"/>
                          <a:cs typeface="Verdana"/>
                          <a:sym typeface="Verdana"/>
                        </a:rPr>
                        <a:t>то, что вы читаете, соответствует тому, что вы знаете или думаете, что знаете</a:t>
                      </a:r>
                    </a:p>
                  </a:txBody>
                  <a:tcPr marT="91425" marB="91425" marR="68575" marL="68575"/>
                </a:tc>
                <a:tc>
                  <a:txBody>
                    <a:bodyPr>
                      <a:noAutofit/>
                    </a:bodyPr>
                    <a:lstStyle/>
                    <a:p>
                      <a:pPr lvl="0" rtl="0">
                        <a:lnSpc>
                          <a:spcPct val="115000"/>
                        </a:lnSpc>
                        <a:spcBef>
                          <a:spcPts val="0"/>
                        </a:spcBef>
                        <a:buNone/>
                      </a:pPr>
                      <a:r>
                        <a:rPr b="1" lang="ru" sz="1100">
                          <a:latin typeface="Verdana"/>
                          <a:ea typeface="Verdana"/>
                          <a:cs typeface="Verdana"/>
                          <a:sym typeface="Verdana"/>
                        </a:rPr>
                        <a:t>то, что вы читаете, является для вас новым</a:t>
                      </a:r>
                    </a:p>
                  </a:txBody>
                  <a:tcPr marT="91425" marB="91425" marR="68575" marL="68575"/>
                </a:tc>
                <a:tc>
                  <a:txBody>
                    <a:bodyPr>
                      <a:noAutofit/>
                    </a:bodyPr>
                    <a:lstStyle/>
                    <a:p>
                      <a:pPr lvl="0" rtl="0">
                        <a:lnSpc>
                          <a:spcPct val="115000"/>
                        </a:lnSpc>
                        <a:spcBef>
                          <a:spcPts val="0"/>
                        </a:spcBef>
                        <a:buNone/>
                      </a:pPr>
                      <a:r>
                        <a:rPr b="1" lang="ru" sz="1100">
                          <a:latin typeface="Verdana"/>
                          <a:ea typeface="Verdana"/>
                          <a:cs typeface="Verdana"/>
                          <a:sym typeface="Verdana"/>
                        </a:rPr>
                        <a:t>то, что вы читаете, противоречит тому, что вы уже знали или думали, что знали</a:t>
                      </a:r>
                    </a:p>
                  </a:txBody>
                  <a:tcPr marT="91425" marB="91425" marR="68575" marL="68575"/>
                </a:tc>
                <a:tc>
                  <a:txBody>
                    <a:bodyPr>
                      <a:noAutofit/>
                    </a:bodyPr>
                    <a:lstStyle/>
                    <a:p>
                      <a:pPr lvl="0" rtl="0">
                        <a:lnSpc>
                          <a:spcPct val="115000"/>
                        </a:lnSpc>
                        <a:spcBef>
                          <a:spcPts val="0"/>
                        </a:spcBef>
                        <a:buNone/>
                      </a:pPr>
                      <a:r>
                        <a:rPr b="1" lang="ru" sz="1100">
                          <a:latin typeface="Verdana"/>
                          <a:ea typeface="Verdana"/>
                          <a:cs typeface="Verdana"/>
                          <a:sym typeface="Verdana"/>
                        </a:rPr>
                        <a:t>то, что вы читаете, непонятно, или вы хотели бы получить более подробные сведения по данному вопросу</a:t>
                      </a:r>
                    </a:p>
                  </a:txBody>
                  <a:tcPr marT="91425" marB="91425" marR="68575" marL="68575"/>
                </a:tc>
              </a:tr>
            </a:tbl>
          </a:graphicData>
        </a:graphic>
      </p:graphicFrame>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title"/>
          </p:nvPr>
        </p:nvSpPr>
        <p:spPr>
          <a:xfrm>
            <a:off x="311700" y="445025"/>
            <a:ext cx="8520599" cy="572699"/>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39285"/>
              <a:buFont typeface="Arial"/>
              <a:buNone/>
            </a:pPr>
            <a:r>
              <a:rPr lang="ru"/>
              <a:t>Игнатьева Нина Михайловна</a:t>
            </a:r>
          </a:p>
          <a:p>
            <a:pPr lvl="0">
              <a:spcBef>
                <a:spcPts val="0"/>
              </a:spcBef>
              <a:buNone/>
            </a:pPr>
            <a:r>
              <a:t/>
            </a:r>
            <a:endParaRPr/>
          </a:p>
        </p:txBody>
      </p:sp>
      <p:sp>
        <p:nvSpPr>
          <p:cNvPr id="373" name="Shape 373"/>
          <p:cNvSpPr txBox="1"/>
          <p:nvPr>
            <p:ph idx="1" type="body"/>
          </p:nvPr>
        </p:nvSpPr>
        <p:spPr>
          <a:xfrm>
            <a:off x="311700" y="0"/>
            <a:ext cx="8602199" cy="4985999"/>
          </a:xfrm>
          <a:prstGeom prst="rect">
            <a:avLst/>
          </a:prstGeom>
          <a:solidFill>
            <a:srgbClr val="A4C2F4"/>
          </a:solidFill>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ru"/>
              <a:t>       Игнатьева Нина Михайловна      </a:t>
            </a:r>
            <a:r>
              <a:rPr b="1" lang="ru"/>
              <a:t>Игра “Формула профессий”</a:t>
            </a:r>
          </a:p>
          <a:p>
            <a:pPr lvl="0" rtl="0">
              <a:spcBef>
                <a:spcPts val="0"/>
              </a:spcBef>
              <a:buClr>
                <a:schemeClr val="dk1"/>
              </a:buClr>
              <a:buSzPct val="78571"/>
              <a:buFont typeface="Arial"/>
              <a:buNone/>
            </a:pPr>
            <a:r>
              <a:rPr lang="ru" sz="1400"/>
              <a:t>Цель: Обогатить и систематизировать знания детей о профессиях.</a:t>
            </a:r>
          </a:p>
          <a:p>
            <a:pPr lvl="0" rtl="0">
              <a:spcBef>
                <a:spcPts val="0"/>
              </a:spcBef>
              <a:buClr>
                <a:schemeClr val="dk1"/>
              </a:buClr>
              <a:buSzPct val="78571"/>
              <a:buFont typeface="Arial"/>
              <a:buNone/>
            </a:pPr>
            <a:r>
              <a:rPr lang="ru" sz="1400"/>
              <a:t>Сама «Формула профессий» рассматривается как основа построения «Схемы анализа профессий». </a:t>
            </a:r>
            <a:r>
              <a:rPr lang="ru" sz="1200"/>
              <a:t>В традиционной «Формуле профессии» выделяются следующие обобщенные характеристики профессий, позволяющие в закодированном виде представлять разные профессии и специальности ( Климов Е.А., 1990), которые выделяются по следующим основаниям:                                                                                                                                                                                      </a:t>
            </a:r>
            <a:r>
              <a:rPr lang="ru" sz="1400"/>
              <a:t> </a:t>
            </a:r>
            <a:r>
              <a:rPr b="1" lang="ru" sz="1400"/>
              <a:t>типы профессий</a:t>
            </a:r>
            <a:r>
              <a:rPr lang="ru" sz="1400"/>
              <a:t> — по предмету труда: природа — П; техни­ка — Т; человек — Ч; знаковые системы — 3; художественный образ — X;                                                                                                                                                                </a:t>
            </a:r>
            <a:r>
              <a:rPr b="1" lang="ru" sz="1400"/>
              <a:t>классы профессий</a:t>
            </a:r>
            <a:r>
              <a:rPr lang="ru" sz="1400"/>
              <a:t> — по целям труда: гностические — Г;преобразовательные — П; изыскательные — И;                                                                                                                                                                                                                                                                                   </a:t>
            </a:r>
            <a:r>
              <a:rPr b="1" lang="ru" sz="1400"/>
              <a:t>отделы профессий </a:t>
            </a:r>
            <a:r>
              <a:rPr lang="ru" sz="1400"/>
              <a:t>— по средствам труда: ручные — Р; меха­нические — М; автоматические — А; функциональные, т.е. воз­можности и функции организма, а также теоретические сред­ства — Ф; </a:t>
            </a:r>
            <a:r>
              <a:rPr b="1" lang="ru" sz="1400"/>
              <a:t>группы профессий</a:t>
            </a:r>
            <a:r>
              <a:rPr lang="ru" sz="1400"/>
              <a:t> — по условиям труда: бытовой микро­климат — Б; открытый воздух — О; необычные — Н; моральная ответственность — М; экстремальные условия — Э.</a:t>
            </a:r>
          </a:p>
          <a:p>
            <a:pPr lvl="0" rtl="0">
              <a:spcBef>
                <a:spcPts val="0"/>
              </a:spcBef>
              <a:buClr>
                <a:schemeClr val="dk1"/>
              </a:buClr>
              <a:buSzPct val="78571"/>
              <a:buFont typeface="Arial"/>
              <a:buNone/>
            </a:pPr>
            <a:r>
              <a:rPr lang="ru" sz="1400"/>
              <a:t>Правивила игры. Записывается формула профессии: Профессия = предметы труда + цели труда + средства труда + условия труда. Ребята должны предложить различные варианты профессий, подходящих под эту формулу.</a:t>
            </a:r>
          </a:p>
          <a:p>
            <a:pPr lvl="0" rtl="0">
              <a:spcBef>
                <a:spcPts val="0"/>
              </a:spcBef>
              <a:buClr>
                <a:schemeClr val="dk1"/>
              </a:buClr>
              <a:buSzPct val="110000"/>
              <a:buFont typeface="Arial"/>
              <a:buNone/>
            </a:pPr>
            <a:r>
              <a:t/>
            </a:r>
            <a:endParaRPr sz="1000"/>
          </a:p>
          <a:p>
            <a:pPr lvl="0">
              <a:spcBef>
                <a:spcPts val="0"/>
              </a:spcBef>
              <a:buNone/>
            </a:pPr>
            <a:r>
              <a:t/>
            </a:r>
            <a:endParaRPr sz="1000"/>
          </a:p>
        </p:txBody>
      </p:sp>
      <p:sp>
        <p:nvSpPr>
          <p:cNvPr id="374" name="Shape 37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311700" y="230300"/>
            <a:ext cx="8520599" cy="393600"/>
          </a:xfrm>
          <a:prstGeom prst="rect">
            <a:avLst/>
          </a:prstGeom>
        </p:spPr>
        <p:txBody>
          <a:bodyPr anchorCtr="0" anchor="t" bIns="91425" lIns="91425" rIns="91425" tIns="91425">
            <a:noAutofit/>
          </a:bodyPr>
          <a:lstStyle/>
          <a:p>
            <a:pPr lvl="0">
              <a:spcBef>
                <a:spcPts val="0"/>
              </a:spcBef>
              <a:buNone/>
            </a:pPr>
            <a:r>
              <a:rPr lang="ru"/>
              <a:t>Карбаинова Ирина Фёдоровна</a:t>
            </a:r>
          </a:p>
        </p:txBody>
      </p:sp>
      <p:sp>
        <p:nvSpPr>
          <p:cNvPr id="380" name="Shape 380"/>
          <p:cNvSpPr txBox="1"/>
          <p:nvPr>
            <p:ph idx="1" type="body"/>
          </p:nvPr>
        </p:nvSpPr>
        <p:spPr>
          <a:xfrm>
            <a:off x="191050" y="714700"/>
            <a:ext cx="8725200" cy="3833999"/>
          </a:xfrm>
          <a:prstGeom prst="rect">
            <a:avLst/>
          </a:prstGeom>
        </p:spPr>
        <p:txBody>
          <a:bodyPr anchorCtr="0" anchor="t" bIns="91425" lIns="91425" rIns="91425" tIns="91425">
            <a:noAutofit/>
          </a:bodyPr>
          <a:lstStyle/>
          <a:p>
            <a:pPr lvl="0" rtl="0">
              <a:spcBef>
                <a:spcPts val="0"/>
              </a:spcBef>
              <a:buNone/>
            </a:pPr>
            <a:r>
              <a:rPr lang="ru" sz="1000" u="sng"/>
              <a:t>Название приёма</a:t>
            </a:r>
            <a:r>
              <a:rPr lang="ru" sz="1000"/>
              <a:t>:</a:t>
            </a:r>
            <a:r>
              <a:rPr lang="ru" sz="1000">
                <a:solidFill>
                  <a:srgbClr val="FF0000"/>
                </a:solidFill>
              </a:rPr>
              <a:t>Профориентационная игра “Персонажи и профессии”</a:t>
            </a:r>
          </a:p>
          <a:p>
            <a:pPr lvl="0" rtl="0">
              <a:spcBef>
                <a:spcPts val="0"/>
              </a:spcBef>
              <a:buNone/>
            </a:pPr>
            <a:r>
              <a:rPr lang="ru" sz="1000" u="sng"/>
              <a:t>Источник</a:t>
            </a:r>
            <a:r>
              <a:rPr lang="ru" sz="1000"/>
              <a:t>:</a:t>
            </a:r>
            <a:r>
              <a:rPr lang="ru" sz="1000" u="sng">
                <a:solidFill>
                  <a:schemeClr val="hlink"/>
                </a:solidFill>
                <a:hlinkClick r:id="rId3"/>
              </a:rPr>
              <a:t>http://azps.ru/training/proforientation/personaji_i_professii.html</a:t>
            </a:r>
          </a:p>
          <a:p>
            <a:pPr lvl="0" rtl="0">
              <a:spcBef>
                <a:spcPts val="0"/>
              </a:spcBef>
              <a:buNone/>
            </a:pPr>
            <a:r>
              <a:rPr lang="ru" sz="1000" u="sng"/>
              <a:t>Цель приёма</a:t>
            </a:r>
            <a:r>
              <a:rPr lang="ru" sz="1000"/>
              <a:t>: профориентационный тренинг должен способствовать профессиональному самоопределению школьников в рамках урока литературы.</a:t>
            </a:r>
          </a:p>
          <a:p>
            <a:pPr lvl="0" rtl="0">
              <a:spcBef>
                <a:spcPts val="0"/>
              </a:spcBef>
              <a:buNone/>
            </a:pPr>
            <a:r>
              <a:rPr lang="ru" sz="1000" u="sng"/>
              <a:t>Конечный продукт</a:t>
            </a:r>
            <a:r>
              <a:rPr lang="ru" sz="1000"/>
              <a:t>: формирование мнений профессиональной направленности “Хочу”, “Могу”, “Надо”.</a:t>
            </a:r>
          </a:p>
          <a:p>
            <a:pPr lvl="0" rtl="0">
              <a:spcBef>
                <a:spcPts val="0"/>
              </a:spcBef>
              <a:buNone/>
            </a:pPr>
            <a:r>
              <a:rPr lang="ru" sz="1000" u="sng"/>
              <a:t>Материалы и оборудование</a:t>
            </a:r>
            <a:r>
              <a:rPr lang="ru" sz="1000"/>
              <a:t>:карточки двух видов:</a:t>
            </a:r>
          </a:p>
          <a:p>
            <a:pPr lvl="0" rtl="0">
              <a:spcBef>
                <a:spcPts val="0"/>
              </a:spcBef>
              <a:buClr>
                <a:schemeClr val="dk1"/>
              </a:buClr>
              <a:buSzPct val="110000"/>
              <a:buFont typeface="Arial"/>
              <a:buNone/>
            </a:pPr>
            <a:r>
              <a:rPr lang="ru" sz="1000"/>
              <a:t>  – известные персонажи,</a:t>
            </a:r>
          </a:p>
          <a:p>
            <a:pPr lvl="0" rtl="0">
              <a:spcBef>
                <a:spcPts val="0"/>
              </a:spcBef>
              <a:buNone/>
            </a:pPr>
            <a:r>
              <a:rPr lang="ru" sz="1000"/>
              <a:t>  – популярные профессии. Примеры известных персонажей книг и фильмов:</a:t>
            </a:r>
          </a:p>
          <a:p>
            <a:pPr lvl="0" rtl="0">
              <a:spcBef>
                <a:spcPts val="0"/>
              </a:spcBef>
              <a:buClr>
                <a:schemeClr val="dk1"/>
              </a:buClr>
              <a:buSzPct val="110000"/>
              <a:buFont typeface="Arial"/>
              <a:buNone/>
            </a:pPr>
            <a:r>
              <a:rPr lang="ru" sz="1000"/>
              <a:t>  – Балда из сказки Пушкина,  – Обломов,  – Герасим из "Муму",  – Раскольников,  – Андрей Болконский,</a:t>
            </a:r>
          </a:p>
          <a:p>
            <a:pPr lvl="0" rtl="0">
              <a:spcBef>
                <a:spcPts val="0"/>
              </a:spcBef>
              <a:buClr>
                <a:schemeClr val="dk1"/>
              </a:buClr>
              <a:buSzPct val="110000"/>
              <a:buFont typeface="Arial"/>
              <a:buNone/>
            </a:pPr>
            <a:r>
              <a:rPr lang="ru" sz="1000"/>
              <a:t>  – Гамлет,  – Д'Артаньян,  – Том Сойер,  – Фродо из "Властелина колец",  – Гарри Поттер.</a:t>
            </a:r>
          </a:p>
          <a:p>
            <a:pPr lvl="0" rtl="0">
              <a:spcBef>
                <a:spcPts val="0"/>
              </a:spcBef>
              <a:buClr>
                <a:schemeClr val="dk1"/>
              </a:buClr>
              <a:buSzPct val="110000"/>
              <a:buFont typeface="Arial"/>
              <a:buNone/>
            </a:pPr>
            <a:r>
              <a:rPr lang="ru" sz="1000"/>
              <a:t>  Примеры популярных профессий:  – экономист,  – юрист,  – программист,  – полицейский,  – водитель,</a:t>
            </a:r>
          </a:p>
          <a:p>
            <a:pPr lvl="0" rtl="0">
              <a:spcBef>
                <a:spcPts val="0"/>
              </a:spcBef>
              <a:buNone/>
            </a:pPr>
            <a:r>
              <a:rPr lang="ru" sz="1000"/>
              <a:t>  – автомеханик,  – артист,  – модель,  – учитель,  – врач.</a:t>
            </a:r>
          </a:p>
          <a:p>
            <a:pPr lvl="0" rtl="0">
              <a:spcBef>
                <a:spcPts val="0"/>
              </a:spcBef>
              <a:buNone/>
            </a:pPr>
            <a:r>
              <a:rPr lang="ru" sz="1000" u="sng"/>
              <a:t>Методический комментарий</a:t>
            </a:r>
            <a:r>
              <a:rPr lang="ru" sz="1000"/>
              <a:t>: Рассуждения участников следует слегка направлять на то, чтобы они думали о том: смог бы данный персонаж (хватило бы у него способностей, здоровья) работать по данной профессии ("могу"), интересно было бы ему это и есть ли у персонажа вообще склонности к этой профессии ("хочу"). </a:t>
            </a:r>
          </a:p>
          <a:p>
            <a:pPr lvl="0" rtl="0">
              <a:spcBef>
                <a:spcPts val="0"/>
              </a:spcBef>
              <a:buNone/>
            </a:pPr>
            <a:r>
              <a:rPr lang="ru" sz="1000" u="sng"/>
              <a:t>Описание приёма</a:t>
            </a:r>
            <a:r>
              <a:rPr lang="ru" sz="1000"/>
              <a:t>:Сама игра состоит из того, что участники по очереди из двух коробок вытаскивают по одной карточке: персонаж и профессия. Сначала сам данный участник рассуждает, как, на его взгляд, смог бы работать данный персонаж по данной профессии: какие у него были бы сильные стороны, какие слабые. Потом к нему могут присоединиться другие участники со своими мнениями.</a:t>
            </a:r>
          </a:p>
          <a:p>
            <a:pPr lvl="0">
              <a:spcBef>
                <a:spcPts val="0"/>
              </a:spcBef>
              <a:buClr>
                <a:srgbClr val="000000"/>
              </a:buClr>
              <a:buSzPct val="110000"/>
              <a:buFont typeface="Arial"/>
              <a:buNone/>
            </a:pPr>
            <a:r>
              <a:rPr lang="ru" sz="1000"/>
              <a:t>  Ведущий следит за тем, чтобы игра происходила достаточно живо и где-то даже весело. </a:t>
            </a:r>
          </a:p>
        </p:txBody>
      </p:sp>
      <p:sp>
        <p:nvSpPr>
          <p:cNvPr id="381" name="Shape 38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385" name="Shape 385"/>
        <p:cNvGrpSpPr/>
        <p:nvPr/>
      </p:nvGrpSpPr>
      <p:grpSpPr>
        <a:xfrm>
          <a:off x="0" y="0"/>
          <a:ext cx="0" cy="0"/>
          <a:chOff x="0" y="0"/>
          <a:chExt cx="0" cy="0"/>
        </a:xfrm>
      </p:grpSpPr>
      <p:sp>
        <p:nvSpPr>
          <p:cNvPr id="386" name="Shape 386"/>
          <p:cNvSpPr txBox="1"/>
          <p:nvPr>
            <p:ph type="title"/>
          </p:nvPr>
        </p:nvSpPr>
        <p:spPr>
          <a:xfrm>
            <a:off x="-4942650" y="4291575"/>
            <a:ext cx="8520599" cy="572699"/>
          </a:xfrm>
          <a:prstGeom prst="rect">
            <a:avLst/>
          </a:prstGeom>
        </p:spPr>
        <p:txBody>
          <a:bodyPr anchorCtr="0" anchor="t" bIns="91425" lIns="91425" rIns="91425" tIns="91425">
            <a:noAutofit/>
          </a:bodyPr>
          <a:lstStyle/>
          <a:p>
            <a:pPr lvl="0">
              <a:spcBef>
                <a:spcPts val="0"/>
              </a:spcBef>
              <a:buNone/>
            </a:pPr>
            <a:r>
              <a:rPr lang="ru"/>
              <a:t>Кахаев Роман Алексеевич</a:t>
            </a:r>
          </a:p>
        </p:txBody>
      </p:sp>
      <p:sp>
        <p:nvSpPr>
          <p:cNvPr id="387" name="Shape 387"/>
          <p:cNvSpPr txBox="1"/>
          <p:nvPr>
            <p:ph idx="1" type="body"/>
          </p:nvPr>
        </p:nvSpPr>
        <p:spPr>
          <a:xfrm>
            <a:off x="311700" y="609675"/>
            <a:ext cx="8520599" cy="4300799"/>
          </a:xfrm>
          <a:prstGeom prst="rect">
            <a:avLst/>
          </a:prstGeom>
        </p:spPr>
        <p:txBody>
          <a:bodyPr anchorCtr="0" anchor="t" bIns="91425" lIns="91425" rIns="91425" tIns="91425">
            <a:noAutofit/>
          </a:bodyPr>
          <a:lstStyle/>
          <a:p>
            <a:pPr lvl="0">
              <a:spcBef>
                <a:spcPts val="0"/>
              </a:spcBef>
              <a:buNone/>
            </a:pPr>
            <a:r>
              <a:rPr b="1" lang="ru" sz="3000"/>
              <a:t>          Кахаев Роман Алексеевич</a:t>
            </a:r>
          </a:p>
        </p:txBody>
      </p:sp>
      <p:sp>
        <p:nvSpPr>
          <p:cNvPr id="388" name="Shape 38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389" name="Shape 389"/>
          <p:cNvSpPr txBox="1"/>
          <p:nvPr/>
        </p:nvSpPr>
        <p:spPr>
          <a:xfrm>
            <a:off x="311700" y="1374550"/>
            <a:ext cx="8334599" cy="3591599"/>
          </a:xfrm>
          <a:prstGeom prst="rect">
            <a:avLst/>
          </a:prstGeom>
          <a:solidFill>
            <a:srgbClr val="A4C2F4"/>
          </a:solidFill>
          <a:ln>
            <a:noFill/>
          </a:ln>
        </p:spPr>
        <p:txBody>
          <a:bodyPr anchorCtr="0" anchor="t" bIns="91425" lIns="91425" rIns="91425" tIns="91425">
            <a:noAutofit/>
          </a:bodyPr>
          <a:lstStyle/>
          <a:p>
            <a:pPr lvl="0" rtl="0">
              <a:spcBef>
                <a:spcPts val="0"/>
              </a:spcBef>
              <a:buNone/>
            </a:pPr>
            <a:r>
              <a:rPr b="1" i="1" lang="ru" u="sng"/>
              <a:t> </a:t>
            </a:r>
            <a:r>
              <a:rPr b="1" i="1" lang="ru" sz="1800" u="sng"/>
              <a:t>Приём:</a:t>
            </a:r>
            <a:r>
              <a:rPr lang="ru" sz="1800"/>
              <a:t> Игровое проектирование.</a:t>
            </a:r>
          </a:p>
          <a:p>
            <a:pPr lvl="0" rtl="0">
              <a:spcBef>
                <a:spcPts val="0"/>
              </a:spcBef>
              <a:buNone/>
            </a:pPr>
            <a:r>
              <a:t/>
            </a:r>
            <a:endParaRPr b="1" i="1" sz="1800" u="sng"/>
          </a:p>
          <a:p>
            <a:pPr lvl="0" rtl="0">
              <a:spcBef>
                <a:spcPts val="0"/>
              </a:spcBef>
              <a:buNone/>
            </a:pPr>
            <a:r>
              <a:rPr b="1" i="1" lang="ru" sz="1800" u="sng"/>
              <a:t>Цель:</a:t>
            </a:r>
            <a:r>
              <a:rPr lang="ru" sz="1800"/>
              <a:t> решение конструктивной задачи или разработки технологии изготовления предметов быта.</a:t>
            </a:r>
          </a:p>
          <a:p>
            <a:pPr lvl="0" rtl="0">
              <a:spcBef>
                <a:spcPts val="0"/>
              </a:spcBef>
              <a:buNone/>
            </a:pPr>
            <a:r>
              <a:rPr lang="ru" sz="1800"/>
              <a:t> </a:t>
            </a:r>
          </a:p>
          <a:p>
            <a:pPr lvl="0" rtl="0">
              <a:spcBef>
                <a:spcPts val="0"/>
              </a:spcBef>
              <a:buNone/>
            </a:pPr>
            <a:r>
              <a:rPr b="1" i="1" lang="ru" sz="1800" u="sng"/>
              <a:t>Материалы и оборудование:</a:t>
            </a:r>
            <a:r>
              <a:rPr lang="ru" sz="1800"/>
              <a:t> Бумага, картон, технический рисунок или чертёж изделия.</a:t>
            </a:r>
          </a:p>
          <a:p>
            <a:pPr lvl="0" rtl="0">
              <a:spcBef>
                <a:spcPts val="0"/>
              </a:spcBef>
              <a:buNone/>
            </a:pPr>
            <a:r>
              <a:t/>
            </a:r>
            <a:endParaRPr sz="1800"/>
          </a:p>
          <a:p>
            <a:pPr lvl="0">
              <a:spcBef>
                <a:spcPts val="0"/>
              </a:spcBef>
              <a:buNone/>
            </a:pPr>
            <a:r>
              <a:rPr b="1" i="1" lang="ru" sz="1800" u="sng"/>
              <a:t>Результат:    </a:t>
            </a:r>
            <a:r>
              <a:rPr lang="ru" sz="1800"/>
              <a:t>Разработка технологической карты по изготовлению предмета.</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393" name="Shape 393"/>
        <p:cNvGrpSpPr/>
        <p:nvPr/>
      </p:nvGrpSpPr>
      <p:grpSpPr>
        <a:xfrm>
          <a:off x="0" y="0"/>
          <a:ext cx="0" cy="0"/>
          <a:chOff x="0" y="0"/>
          <a:chExt cx="0" cy="0"/>
        </a:xfrm>
      </p:grpSpPr>
      <p:sp>
        <p:nvSpPr>
          <p:cNvPr id="394" name="Shape 39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                  Описание приёма</a:t>
            </a:r>
          </a:p>
        </p:txBody>
      </p:sp>
      <p:sp>
        <p:nvSpPr>
          <p:cNvPr id="395" name="Shape 395"/>
          <p:cNvSpPr txBox="1"/>
          <p:nvPr>
            <p:ph idx="1" type="body"/>
          </p:nvPr>
        </p:nvSpPr>
        <p:spPr>
          <a:xfrm>
            <a:off x="311700" y="1152475"/>
            <a:ext cx="8520599" cy="3636300"/>
          </a:xfrm>
          <a:prstGeom prst="rect">
            <a:avLst/>
          </a:prstGeom>
          <a:solidFill>
            <a:srgbClr val="9FC5E8"/>
          </a:solidFill>
        </p:spPr>
        <p:txBody>
          <a:bodyPr anchorCtr="0" anchor="t" bIns="91425" lIns="91425" rIns="91425" tIns="91425">
            <a:noAutofit/>
          </a:bodyPr>
          <a:lstStyle/>
          <a:p>
            <a:pPr lvl="0" rtl="0">
              <a:spcBef>
                <a:spcPts val="0"/>
              </a:spcBef>
              <a:buNone/>
            </a:pPr>
            <a:r>
              <a:rPr lang="ru"/>
              <a:t>При реализации этого приёма учитель формулирует задачу и исходные условия к ней. Он может ограничить круг поиска решений. </a:t>
            </a:r>
          </a:p>
          <a:p>
            <a:pPr lvl="0" rtl="0">
              <a:spcBef>
                <a:spcPts val="0"/>
              </a:spcBef>
              <a:buNone/>
            </a:pPr>
            <a:r>
              <a:rPr lang="ru"/>
              <a:t>Обязательным условием является введение состязательной ситуации в учебном процессе.</a:t>
            </a:r>
          </a:p>
          <a:p>
            <a:pPr lvl="0" rtl="0">
              <a:spcBef>
                <a:spcPts val="0"/>
              </a:spcBef>
              <a:buNone/>
            </a:pPr>
            <a:r>
              <a:rPr lang="ru"/>
              <a:t>  Учащиеся делятся на группы и каждая разрабатывает и представляет свой вариант решения задачи.</a:t>
            </a:r>
          </a:p>
          <a:p>
            <a:pPr lvl="0" rtl="0">
              <a:spcBef>
                <a:spcPts val="0"/>
              </a:spcBef>
              <a:buNone/>
            </a:pPr>
            <a:r>
              <a:rPr lang="ru"/>
              <a:t> Готовые варианты обсуждаются в коллективе, на из основе разрабатывается технология(технологическая карта) изготовления предмета.</a:t>
            </a:r>
          </a:p>
          <a:p>
            <a:pPr lvl="0">
              <a:spcBef>
                <a:spcPts val="0"/>
              </a:spcBef>
              <a:buNone/>
            </a:pPr>
            <a:r>
              <a:t/>
            </a:r>
            <a:endParaRPr/>
          </a:p>
        </p:txBody>
      </p:sp>
      <p:sp>
        <p:nvSpPr>
          <p:cNvPr id="396" name="Shape 39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5A6BD"/>
        </a:solidFill>
      </p:bgPr>
    </p:bg>
    <p:spTree>
      <p:nvGrpSpPr>
        <p:cNvPr id="400" name="Shape 400"/>
        <p:cNvGrpSpPr/>
        <p:nvPr/>
      </p:nvGrpSpPr>
      <p:grpSpPr>
        <a:xfrm>
          <a:off x="0" y="0"/>
          <a:ext cx="0" cy="0"/>
          <a:chOff x="0" y="0"/>
          <a:chExt cx="0" cy="0"/>
        </a:xfrm>
      </p:grpSpPr>
      <p:sp>
        <p:nvSpPr>
          <p:cNvPr id="401" name="Shape 40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Кахаева Марина Александровна</a:t>
            </a:r>
          </a:p>
        </p:txBody>
      </p:sp>
      <p:sp>
        <p:nvSpPr>
          <p:cNvPr id="402" name="Shape 402"/>
          <p:cNvSpPr txBox="1"/>
          <p:nvPr>
            <p:ph idx="1" type="body"/>
          </p:nvPr>
        </p:nvSpPr>
        <p:spPr>
          <a:xfrm>
            <a:off x="311700" y="1132275"/>
            <a:ext cx="8520599" cy="3416400"/>
          </a:xfrm>
          <a:prstGeom prst="rect">
            <a:avLst/>
          </a:prstGeom>
          <a:solidFill>
            <a:srgbClr val="EAD1DC"/>
          </a:solidFill>
        </p:spPr>
        <p:txBody>
          <a:bodyPr anchorCtr="0" anchor="t" bIns="91425" lIns="91425" rIns="91425" tIns="91425">
            <a:noAutofit/>
          </a:bodyPr>
          <a:lstStyle/>
          <a:p>
            <a:pPr lvl="0" rtl="0">
              <a:spcBef>
                <a:spcPts val="0"/>
              </a:spcBef>
              <a:buNone/>
            </a:pPr>
            <a:r>
              <a:rPr lang="ru"/>
              <a:t>Приём </a:t>
            </a:r>
            <a:r>
              <a:rPr b="1" i="1" lang="ru" u="sng"/>
              <a:t>“Партитура прогнозов”</a:t>
            </a:r>
            <a:r>
              <a:rPr i="1" lang="ru" u="sng"/>
              <a:t> </a:t>
            </a:r>
            <a:r>
              <a:rPr lang="ru"/>
              <a:t>или </a:t>
            </a:r>
            <a:r>
              <a:rPr b="1" i="1" lang="ru" u="sng"/>
              <a:t>“Слушание с остановками”</a:t>
            </a:r>
          </a:p>
          <a:p>
            <a:pPr lvl="0" rtl="0">
              <a:spcBef>
                <a:spcPts val="0"/>
              </a:spcBef>
              <a:buNone/>
            </a:pPr>
            <a:r>
              <a:rPr i="1" lang="ru" u="sng"/>
              <a:t>Источник:</a:t>
            </a:r>
            <a:r>
              <a:rPr lang="ru"/>
              <a:t> Уроки мастерства Т.А. Замятина.</a:t>
            </a:r>
          </a:p>
          <a:p>
            <a:pPr lvl="0" rtl="0">
              <a:spcBef>
                <a:spcPts val="0"/>
              </a:spcBef>
              <a:buNone/>
            </a:pPr>
            <a:r>
              <a:rPr i="1" lang="ru" u="sng"/>
              <a:t>Цель приёма:</a:t>
            </a:r>
            <a:r>
              <a:rPr lang="ru"/>
              <a:t> поэтапно научиться анализировать произведение, предвидеть музыкальное развитие “думать вместе с композитором”</a:t>
            </a:r>
          </a:p>
          <a:p>
            <a:pPr lvl="0" rtl="0">
              <a:spcBef>
                <a:spcPts val="0"/>
              </a:spcBef>
              <a:buNone/>
            </a:pPr>
            <a:r>
              <a:rPr lang="ru"/>
              <a:t>Приём основан на активизации внимания, памяти, воображения.</a:t>
            </a:r>
          </a:p>
          <a:p>
            <a:pPr lvl="0">
              <a:spcBef>
                <a:spcPts val="0"/>
              </a:spcBef>
              <a:buNone/>
            </a:pPr>
            <a:r>
              <a:rPr i="1" lang="ru" u="sng"/>
              <a:t>Материалы и оборудование:</a:t>
            </a:r>
            <a:r>
              <a:rPr lang="ru"/>
              <a:t>  карточки с музыкальными инструментами и терминами.</a:t>
            </a:r>
          </a:p>
        </p:txBody>
      </p:sp>
      <p:sp>
        <p:nvSpPr>
          <p:cNvPr id="403" name="Shape 40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5A6BD"/>
        </a:solidFill>
      </p:bgPr>
    </p:bg>
    <p:spTree>
      <p:nvGrpSpPr>
        <p:cNvPr id="407" name="Shape 407"/>
        <p:cNvGrpSpPr/>
        <p:nvPr/>
      </p:nvGrpSpPr>
      <p:grpSpPr>
        <a:xfrm>
          <a:off x="0" y="0"/>
          <a:ext cx="0" cy="0"/>
          <a:chOff x="0" y="0"/>
          <a:chExt cx="0" cy="0"/>
        </a:xfrm>
      </p:grpSpPr>
      <p:sp>
        <p:nvSpPr>
          <p:cNvPr id="408" name="Shape 40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Описание прёма</a:t>
            </a:r>
          </a:p>
        </p:txBody>
      </p:sp>
      <p:sp>
        <p:nvSpPr>
          <p:cNvPr id="409" name="Shape 409"/>
          <p:cNvSpPr txBox="1"/>
          <p:nvPr>
            <p:ph idx="1" type="body"/>
          </p:nvPr>
        </p:nvSpPr>
        <p:spPr>
          <a:xfrm>
            <a:off x="311700" y="1344950"/>
            <a:ext cx="8520599" cy="3416400"/>
          </a:xfrm>
          <a:prstGeom prst="rect">
            <a:avLst/>
          </a:prstGeom>
          <a:solidFill>
            <a:srgbClr val="EAD1DC"/>
          </a:solidFill>
        </p:spPr>
        <p:txBody>
          <a:bodyPr anchorCtr="0" anchor="t" bIns="91425" lIns="91425" rIns="91425" tIns="91425">
            <a:noAutofit/>
          </a:bodyPr>
          <a:lstStyle/>
          <a:p>
            <a:pPr lvl="0" rtl="0">
              <a:spcBef>
                <a:spcPts val="0"/>
              </a:spcBef>
              <a:buNone/>
            </a:pPr>
            <a:r>
              <a:rPr lang="ru"/>
              <a:t>На примере прослушивания произведения “Петя и волк”  С.С.  Прокофьев урок музыки 2 класс.</a:t>
            </a:r>
          </a:p>
          <a:p>
            <a:pPr lvl="0" rtl="0">
              <a:spcBef>
                <a:spcPts val="0"/>
              </a:spcBef>
              <a:buNone/>
            </a:pPr>
            <a:r>
              <a:rPr lang="ru"/>
              <a:t>Ребятам нужно выбрать музыкальный инструмент, который выражает образ появляющегося героя,  и объяснить “почему именно этот инструмент выбрал композитор?”</a:t>
            </a:r>
          </a:p>
          <a:p>
            <a:pPr lvl="0" rtl="0">
              <a:spcBef>
                <a:spcPts val="0"/>
              </a:spcBef>
              <a:buNone/>
            </a:pPr>
            <a:r>
              <a:rPr lang="ru"/>
              <a:t>В результате приёма появляется готовая модель партитуры, созданной из элементов  музыкальных средств.</a:t>
            </a:r>
          </a:p>
          <a:p>
            <a:pPr lvl="0">
              <a:spcBef>
                <a:spcPts val="0"/>
              </a:spcBef>
              <a:buNone/>
            </a:pPr>
            <a:r>
              <a:rPr lang="ru"/>
              <a:t>Приём можно использовать как в условиях индивидуальной, так и в групповой или коллективной работы. </a:t>
            </a:r>
          </a:p>
        </p:txBody>
      </p:sp>
      <p:sp>
        <p:nvSpPr>
          <p:cNvPr id="410" name="Shape 41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Каюкова Татьяна Ивановна</a:t>
            </a:r>
          </a:p>
        </p:txBody>
      </p:sp>
      <p:sp>
        <p:nvSpPr>
          <p:cNvPr id="416" name="Shape 416"/>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417" name="Shape 4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599" cy="572699"/>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ru"/>
              <a:t>Алимбаева Клара Сабирчановна</a:t>
            </a:r>
          </a:p>
        </p:txBody>
      </p:sp>
      <p:sp>
        <p:nvSpPr>
          <p:cNvPr id="96" name="Shape 96"/>
          <p:cNvSpPr txBox="1"/>
          <p:nvPr>
            <p:ph idx="1" type="body"/>
          </p:nvPr>
        </p:nvSpPr>
        <p:spPr>
          <a:xfrm>
            <a:off x="311700" y="1152475"/>
            <a:ext cx="8520599" cy="3780300"/>
          </a:xfrm>
          <a:prstGeom prst="rect">
            <a:avLst/>
          </a:prstGeom>
        </p:spPr>
        <p:txBody>
          <a:bodyPr anchorCtr="0" anchor="t" bIns="91425" lIns="91425" rIns="91425" tIns="91425">
            <a:noAutofit/>
          </a:bodyPr>
          <a:lstStyle/>
          <a:p>
            <a:pPr lvl="0" rtl="0">
              <a:spcBef>
                <a:spcPts val="0"/>
              </a:spcBef>
              <a:buNone/>
            </a:pPr>
            <a:r>
              <a:rPr lang="ru"/>
              <a:t>“Двухчастный дневник” (ТРКМ)</a:t>
            </a:r>
          </a:p>
          <a:p>
            <a:pPr lvl="0" rtl="0">
              <a:spcBef>
                <a:spcPts val="0"/>
              </a:spcBef>
              <a:buNone/>
            </a:pPr>
            <a:r>
              <a:rPr lang="ru"/>
              <a:t>Этот приём поможет вдумчиво прочитать (прослушать, просмотреть) текст, зафиксировать собственную мысль, обдумать её, сформулировать новую, ещё более интересную.</a:t>
            </a:r>
          </a:p>
          <a:p>
            <a:pPr lvl="0" rtl="0">
              <a:spcBef>
                <a:spcPts val="0"/>
              </a:spcBef>
              <a:buNone/>
            </a:pPr>
            <a:r>
              <a:rPr lang="ru"/>
              <a:t>Обучающиеся в процессе работы учатся:</a:t>
            </a:r>
          </a:p>
          <a:p>
            <a:pPr lvl="0" rtl="0">
              <a:spcBef>
                <a:spcPts val="0"/>
              </a:spcBef>
              <a:buNone/>
            </a:pPr>
            <a:r>
              <a:rPr lang="ru"/>
              <a:t>-воспринимать и анализировать информацию;</a:t>
            </a:r>
          </a:p>
          <a:p>
            <a:pPr lvl="0" rtl="0">
              <a:spcBef>
                <a:spcPts val="0"/>
              </a:spcBef>
              <a:buNone/>
            </a:pPr>
            <a:r>
              <a:rPr lang="ru"/>
              <a:t>-вырабатывать собственное мнение и обосновывать его;</a:t>
            </a:r>
          </a:p>
          <a:p>
            <a:pPr lvl="0" rtl="0">
              <a:spcBef>
                <a:spcPts val="0"/>
              </a:spcBef>
              <a:buNone/>
            </a:pPr>
            <a:r>
              <a:rPr lang="ru"/>
              <a:t>-строить доказательство и умозаключение;</a:t>
            </a:r>
          </a:p>
          <a:p>
            <a:pPr lvl="0" rtl="0">
              <a:spcBef>
                <a:spcPts val="0"/>
              </a:spcBef>
              <a:buNone/>
            </a:pPr>
            <a:r>
              <a:rPr lang="ru"/>
              <a:t>-ясно и конкретно выражать свои мысли;</a:t>
            </a:r>
          </a:p>
          <a:p>
            <a:pPr lvl="0">
              <a:spcBef>
                <a:spcPts val="0"/>
              </a:spcBef>
              <a:buNone/>
            </a:pPr>
            <a:r>
              <a:rPr lang="ru"/>
              <a:t>-слушать, воспринимать и обдумывать мысли, доказательства.</a:t>
            </a:r>
          </a:p>
        </p:txBody>
      </p:sp>
      <p:sp>
        <p:nvSpPr>
          <p:cNvPr id="97" name="Shape 9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type="title"/>
          </p:nvPr>
        </p:nvSpPr>
        <p:spPr>
          <a:xfrm>
            <a:off x="311700" y="391550"/>
            <a:ext cx="8520599" cy="572699"/>
          </a:xfrm>
          <a:prstGeom prst="rect">
            <a:avLst/>
          </a:prstGeom>
        </p:spPr>
        <p:txBody>
          <a:bodyPr anchorCtr="0" anchor="t" bIns="91425" lIns="91425" rIns="91425" tIns="91425">
            <a:noAutofit/>
          </a:bodyPr>
          <a:lstStyle/>
          <a:p>
            <a:pPr lvl="0">
              <a:spcBef>
                <a:spcPts val="0"/>
              </a:spcBef>
              <a:buNone/>
            </a:pPr>
            <a:r>
              <a:rPr lang="ru">
                <a:solidFill>
                  <a:srgbClr val="1155CC"/>
                </a:solidFill>
                <a:latin typeface="Times New Roman"/>
                <a:ea typeface="Times New Roman"/>
                <a:cs typeface="Times New Roman"/>
                <a:sym typeface="Times New Roman"/>
              </a:rPr>
              <a:t>Клименко Ирина Николаевна</a:t>
            </a:r>
          </a:p>
        </p:txBody>
      </p:sp>
      <p:sp>
        <p:nvSpPr>
          <p:cNvPr id="423" name="Shape 423"/>
          <p:cNvSpPr txBox="1"/>
          <p:nvPr>
            <p:ph idx="1" type="body"/>
          </p:nvPr>
        </p:nvSpPr>
        <p:spPr>
          <a:xfrm>
            <a:off x="311700" y="1344950"/>
            <a:ext cx="8520599" cy="3416400"/>
          </a:xfrm>
          <a:prstGeom prst="rect">
            <a:avLst/>
          </a:prstGeom>
          <a:solidFill>
            <a:srgbClr val="000000">
              <a:alpha val="0"/>
            </a:srgbClr>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0" lvl="0" marL="0" rtl="0" algn="just">
              <a:lnSpc>
                <a:spcPct val="124545"/>
              </a:lnSpc>
              <a:spcBef>
                <a:spcPts val="0"/>
              </a:spcBef>
              <a:spcAft>
                <a:spcPts val="0"/>
              </a:spcAft>
              <a:buNone/>
            </a:pPr>
            <a:r>
              <a:rPr b="1" lang="ru" sz="1400">
                <a:solidFill>
                  <a:srgbClr val="1155CC"/>
                </a:solidFill>
                <a:latin typeface="Times New Roman"/>
                <a:ea typeface="Times New Roman"/>
                <a:cs typeface="Times New Roman"/>
                <a:sym typeface="Times New Roman"/>
              </a:rPr>
              <a:t>Название приема: </a:t>
            </a:r>
            <a:r>
              <a:rPr b="1" lang="ru" sz="1400">
                <a:solidFill>
                  <a:srgbClr val="FF0000"/>
                </a:solidFill>
                <a:latin typeface="Times New Roman"/>
                <a:ea typeface="Times New Roman"/>
                <a:cs typeface="Times New Roman"/>
                <a:sym typeface="Times New Roman"/>
              </a:rPr>
              <a:t>“Угадай профессию”</a:t>
            </a:r>
          </a:p>
          <a:p>
            <a:pPr indent="0" lvl="0" marL="0" rtl="0" algn="just">
              <a:lnSpc>
                <a:spcPct val="124545"/>
              </a:lnSpc>
              <a:spcBef>
                <a:spcPts val="0"/>
              </a:spcBef>
              <a:spcAft>
                <a:spcPts val="0"/>
              </a:spcAft>
              <a:buNone/>
            </a:pPr>
            <a:r>
              <a:rPr b="1" lang="ru" sz="1400">
                <a:solidFill>
                  <a:srgbClr val="1155CC"/>
                </a:solidFill>
                <a:latin typeface="Times New Roman"/>
                <a:ea typeface="Times New Roman"/>
                <a:cs typeface="Times New Roman"/>
                <a:sym typeface="Times New Roman"/>
              </a:rPr>
              <a:t>Источник:</a:t>
            </a:r>
            <a:r>
              <a:rPr lang="ru" sz="1400">
                <a:latin typeface="Times New Roman"/>
                <a:ea typeface="Times New Roman"/>
                <a:cs typeface="Times New Roman"/>
                <a:sym typeface="Times New Roman"/>
              </a:rPr>
              <a:t> </a:t>
            </a:r>
            <a:r>
              <a:rPr lang="ru" sz="1400">
                <a:solidFill>
                  <a:schemeClr val="dk1"/>
                </a:solidFill>
                <a:latin typeface="Times New Roman"/>
                <a:ea typeface="Times New Roman"/>
                <a:cs typeface="Times New Roman"/>
                <a:sym typeface="Times New Roman"/>
              </a:rPr>
              <a:t>Активизирующие технологии в профессиональном самоопределении.</a:t>
            </a:r>
          </a:p>
          <a:p>
            <a:pPr indent="0" lvl="0" marL="0" rtl="0" algn="just">
              <a:lnSpc>
                <a:spcPct val="124545"/>
              </a:lnSpc>
              <a:spcBef>
                <a:spcPts val="0"/>
              </a:spcBef>
              <a:spcAft>
                <a:spcPts val="0"/>
              </a:spcAft>
              <a:buNone/>
            </a:pPr>
            <a:r>
              <a:rPr b="1" lang="ru" sz="1400">
                <a:solidFill>
                  <a:srgbClr val="1155CC"/>
                </a:solidFill>
                <a:latin typeface="Times New Roman"/>
                <a:ea typeface="Times New Roman"/>
                <a:cs typeface="Times New Roman"/>
                <a:sym typeface="Times New Roman"/>
              </a:rPr>
              <a:t>Цель:</a:t>
            </a:r>
            <a:r>
              <a:rPr lang="ru" sz="1400">
                <a:solidFill>
                  <a:schemeClr val="dk1"/>
                </a:solidFill>
                <a:latin typeface="Times New Roman"/>
                <a:ea typeface="Times New Roman"/>
                <a:cs typeface="Times New Roman"/>
                <a:sym typeface="Times New Roman"/>
              </a:rPr>
              <a:t>знакомство школьников с научной схемой анализа профессий.</a:t>
            </a:r>
          </a:p>
          <a:p>
            <a:pPr indent="0" lvl="0" marL="0" rtl="0" algn="just">
              <a:lnSpc>
                <a:spcPct val="124545"/>
              </a:lnSpc>
              <a:spcBef>
                <a:spcPts val="0"/>
              </a:spcBef>
              <a:spcAft>
                <a:spcPts val="0"/>
              </a:spcAft>
              <a:buNone/>
            </a:pPr>
            <a:r>
              <a:rPr b="1" lang="ru" sz="1400">
                <a:solidFill>
                  <a:srgbClr val="1155CC"/>
                </a:solidFill>
                <a:latin typeface="Times New Roman"/>
                <a:ea typeface="Times New Roman"/>
                <a:cs typeface="Times New Roman"/>
                <a:sym typeface="Times New Roman"/>
              </a:rPr>
              <a:t>Конечный продукт:</a:t>
            </a:r>
            <a:r>
              <a:rPr lang="ru" sz="1400">
                <a:solidFill>
                  <a:schemeClr val="dk1"/>
                </a:solidFill>
                <a:latin typeface="Times New Roman"/>
                <a:ea typeface="Times New Roman"/>
                <a:cs typeface="Times New Roman"/>
                <a:sym typeface="Times New Roman"/>
              </a:rPr>
              <a:t> </a:t>
            </a:r>
            <a:r>
              <a:rPr lang="ru" sz="1400">
                <a:solidFill>
                  <a:schemeClr val="dk1"/>
                </a:solidFill>
                <a:highlight>
                  <a:srgbClr val="FFFFFF"/>
                </a:highlight>
                <a:latin typeface="Times New Roman"/>
                <a:ea typeface="Times New Roman"/>
                <a:cs typeface="Times New Roman"/>
                <a:sym typeface="Times New Roman"/>
              </a:rPr>
              <a:t>знания учащихся о конкретной профессии, а также определить уровень овладения схемой анализа профессий.</a:t>
            </a:r>
          </a:p>
          <a:p>
            <a:pPr indent="0" lvl="0" marL="12700" marR="12700" rtl="0">
              <a:lnSpc>
                <a:spcPct val="124545"/>
              </a:lnSpc>
              <a:spcBef>
                <a:spcPts val="0"/>
              </a:spcBef>
              <a:spcAft>
                <a:spcPts val="0"/>
              </a:spcAft>
              <a:buNone/>
            </a:pPr>
            <a:r>
              <a:rPr b="1" lang="ru" sz="1400">
                <a:solidFill>
                  <a:srgbClr val="1155CC"/>
                </a:solidFill>
                <a:highlight>
                  <a:srgbClr val="FFFFFF"/>
                </a:highlight>
                <a:latin typeface="Times New Roman"/>
                <a:ea typeface="Times New Roman"/>
                <a:cs typeface="Times New Roman"/>
                <a:sym typeface="Times New Roman"/>
              </a:rPr>
              <a:t>Материалы и оборудование:</a:t>
            </a:r>
            <a:r>
              <a:rPr lang="ru" sz="1400">
                <a:solidFill>
                  <a:schemeClr val="dk1"/>
                </a:solidFill>
                <a:highlight>
                  <a:srgbClr val="FFFFFF"/>
                </a:highlight>
                <a:latin typeface="Times New Roman"/>
                <a:ea typeface="Times New Roman"/>
                <a:cs typeface="Times New Roman"/>
                <a:sym typeface="Times New Roman"/>
              </a:rPr>
              <a:t> т</a:t>
            </a:r>
            <a:r>
              <a:rPr lang="ru" sz="1400">
                <a:solidFill>
                  <a:schemeClr val="dk1"/>
                </a:solidFill>
                <a:latin typeface="Times New Roman"/>
                <a:ea typeface="Times New Roman"/>
                <a:cs typeface="Times New Roman"/>
                <a:sym typeface="Times New Roman"/>
              </a:rPr>
              <a:t>а6лицы анализа профессии.</a:t>
            </a:r>
          </a:p>
          <a:p>
            <a:pPr indent="0" lvl="0" marL="0" rtl="0" algn="just">
              <a:lnSpc>
                <a:spcPct val="124545"/>
              </a:lnSpc>
              <a:spcBef>
                <a:spcPts val="0"/>
              </a:spcBef>
              <a:spcAft>
                <a:spcPts val="0"/>
              </a:spcAft>
              <a:buNone/>
            </a:pPr>
            <a:r>
              <a:rPr b="1" lang="ru" sz="1400">
                <a:solidFill>
                  <a:srgbClr val="1155CC"/>
                </a:solidFill>
                <a:latin typeface="Times New Roman"/>
                <a:ea typeface="Times New Roman"/>
                <a:cs typeface="Times New Roman"/>
                <a:sym typeface="Times New Roman"/>
              </a:rPr>
              <a:t>Методический комментарий:</a:t>
            </a:r>
            <a:r>
              <a:rPr lang="ru" sz="1400">
                <a:solidFill>
                  <a:schemeClr val="dk1"/>
                </a:solidFill>
                <a:latin typeface="Times New Roman"/>
                <a:ea typeface="Times New Roman"/>
                <a:cs typeface="Times New Roman"/>
                <a:sym typeface="Times New Roman"/>
              </a:rPr>
              <a:t> </a:t>
            </a:r>
            <a:r>
              <a:rPr lang="ru" sz="1400">
                <a:solidFill>
                  <a:schemeClr val="dk1"/>
                </a:solidFill>
                <a:highlight>
                  <a:srgbClr val="FFFFFF"/>
                </a:highlight>
                <a:latin typeface="Times New Roman"/>
                <a:ea typeface="Times New Roman"/>
                <a:cs typeface="Times New Roman"/>
                <a:sym typeface="Times New Roman"/>
              </a:rPr>
              <a:t>главная линия развития данной игры состоит в поиске более оптимальной (игровой) схемы анализа профессии; возможны также некоторые процедурные усовершенствования: заполнение времени на обдумывание стимулирующей музыкой и т.д.</a:t>
            </a:r>
          </a:p>
          <a:p>
            <a:pPr indent="0" lvl="0" marL="0" rtl="0" algn="just">
              <a:lnSpc>
                <a:spcPct val="124545"/>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424" name="Shape 4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sp>
        <p:nvSpPr>
          <p:cNvPr id="429" name="Shape 429"/>
          <p:cNvSpPr txBox="1"/>
          <p:nvPr>
            <p:ph type="title"/>
          </p:nvPr>
        </p:nvSpPr>
        <p:spPr>
          <a:xfrm>
            <a:off x="290100" y="203200"/>
            <a:ext cx="8563799" cy="600600"/>
          </a:xfrm>
          <a:prstGeom prst="rect">
            <a:avLst/>
          </a:prstGeom>
        </p:spPr>
        <p:txBody>
          <a:bodyPr anchorCtr="0" anchor="t" bIns="91425" lIns="91425" rIns="91425" tIns="91425">
            <a:noAutofit/>
          </a:bodyPr>
          <a:lstStyle/>
          <a:p>
            <a:pPr lvl="0" algn="ctr">
              <a:spcBef>
                <a:spcPts val="0"/>
              </a:spcBef>
              <a:buNone/>
            </a:pPr>
            <a:r>
              <a:rPr lang="ru">
                <a:solidFill>
                  <a:srgbClr val="1155CC"/>
                </a:solidFill>
                <a:latin typeface="Times New Roman"/>
                <a:ea typeface="Times New Roman"/>
                <a:cs typeface="Times New Roman"/>
                <a:sym typeface="Times New Roman"/>
              </a:rPr>
              <a:t>Описание приема:</a:t>
            </a:r>
          </a:p>
        </p:txBody>
      </p:sp>
      <p:sp>
        <p:nvSpPr>
          <p:cNvPr id="430" name="Shape 430"/>
          <p:cNvSpPr txBox="1"/>
          <p:nvPr>
            <p:ph idx="1" type="body"/>
          </p:nvPr>
        </p:nvSpPr>
        <p:spPr>
          <a:xfrm>
            <a:off x="290100" y="803800"/>
            <a:ext cx="8563799" cy="4253100"/>
          </a:xfrm>
          <a:prstGeom prst="rect">
            <a:avLst/>
          </a:prstGeom>
        </p:spPr>
        <p:txBody>
          <a:bodyPr anchorCtr="0" anchor="t" bIns="91425" lIns="91425" rIns="91425" tIns="91425">
            <a:noAutofit/>
          </a:bodyPr>
          <a:lstStyle/>
          <a:p>
            <a:pPr lvl="0" rtl="0">
              <a:spcBef>
                <a:spcPts val="0"/>
              </a:spcBef>
              <a:buNone/>
            </a:pPr>
            <a:r>
              <a:rPr lang="ru" sz="1200">
                <a:solidFill>
                  <a:schemeClr val="dk1"/>
                </a:solidFill>
                <a:highlight>
                  <a:srgbClr val="FFFFFF"/>
                </a:highlight>
                <a:latin typeface="Times New Roman"/>
                <a:ea typeface="Times New Roman"/>
                <a:cs typeface="Times New Roman"/>
                <a:sym typeface="Times New Roman"/>
              </a:rPr>
              <a:t>П</a:t>
            </a:r>
            <a:r>
              <a:rPr lang="ru" sz="1400">
                <a:solidFill>
                  <a:schemeClr val="dk1"/>
                </a:solidFill>
                <a:highlight>
                  <a:srgbClr val="FFFFFF"/>
                </a:highlight>
                <a:latin typeface="Times New Roman"/>
                <a:ea typeface="Times New Roman"/>
                <a:cs typeface="Times New Roman"/>
                <a:sym typeface="Times New Roman"/>
              </a:rPr>
              <a:t>одготовительный этап. На предшествующем 'занятии или сразу перед игрой школьники должны быть ознакомлены с «формулой профессии». Желательно не только рассказать о «формуле», но и проанализировать с её помощью несколько профессий вместе с классом                                                                                                               1. Перед классом вывешивается таблица с «формулой профессии» или со схемой анализа профессии.             2. По желанию выбирается группа из трех человек.                                                                                                   3. Даётся общая инструкция: «Сейчас 3 человека выйдут из класса, а класс загадает профессию». После этого трое входят в класс и наблюдают, а каждый сидящий в классе в течение 35 минут должен проанализировать профессию по схеме анализа. Через 3-5 минут каждый из отгадывающих выбирает в классе по одному человеку,  которые  в течение 3 минут выписывают на доске (места для этого требуется немного) свои варианты анализа   профессии   по	«формуле».	Например,    профессия	«учитель	математики» анализируется	так:	предмет   труда — человек,    знак:	цели  труда — гностические, преобразовательные и изобретательные; средства труда — функциональные, условия — бытовой   микроклимат  и  т.д.   После   этого   каждый  отгадывающий  имеет   по   одной возможности  опадать  профессию  и  через   1   минуту обдумывания  говорит  о  своём варианте ответа. Если из трех вариантов хотя бы один будет правильный — команда отгадывающих победила.                                                                                                                                                                                                   4. Отгадывающие выходят из класса, а класс быстро загадывает профессию.</a:t>
            </a:r>
          </a:p>
          <a:p>
            <a:pPr indent="-69850" lvl="0" marL="469900" rtl="0" algn="just">
              <a:lnSpc>
                <a:spcPct val="124545"/>
              </a:lnSpc>
              <a:spcBef>
                <a:spcPts val="0"/>
              </a:spcBef>
              <a:spcAft>
                <a:spcPts val="0"/>
              </a:spcAft>
              <a:buClr>
                <a:schemeClr val="dk1"/>
              </a:buClr>
              <a:buSzPct val="91666"/>
              <a:buFont typeface="Arial"/>
              <a:buNone/>
            </a:pPr>
            <a:r>
              <a:t/>
            </a:r>
            <a:endParaRPr sz="1200">
              <a:solidFill>
                <a:schemeClr val="dk1"/>
              </a:solidFill>
              <a:highlight>
                <a:srgbClr val="FFFFFF"/>
              </a:highlight>
            </a:endParaRPr>
          </a:p>
          <a:p>
            <a:pPr lvl="0" rtl="0" algn="just">
              <a:spcBef>
                <a:spcPts val="0"/>
              </a:spcBef>
              <a:spcAft>
                <a:spcPts val="0"/>
              </a:spcAft>
              <a:buClr>
                <a:schemeClr val="dk1"/>
              </a:buClr>
              <a:buSzPct val="91666"/>
              <a:buFont typeface="Arial"/>
              <a:buNone/>
            </a:pPr>
            <a:r>
              <a:rPr lang="ru" sz="1200">
                <a:solidFill>
                  <a:schemeClr val="dk1"/>
                </a:solidFill>
              </a:rPr>
              <a:t> </a:t>
            </a:r>
          </a:p>
          <a:p>
            <a:pPr indent="387350" lvl="0" marL="12700" rtl="0" algn="just">
              <a:lnSpc>
                <a:spcPct val="124545"/>
              </a:lnSpc>
              <a:spcBef>
                <a:spcPts val="0"/>
              </a:spcBef>
              <a:spcAft>
                <a:spcPts val="0"/>
              </a:spcAft>
              <a:buClr>
                <a:schemeClr val="dk1"/>
              </a:buClr>
              <a:buSzPct val="91666"/>
              <a:buFont typeface="Arial"/>
              <a:buNone/>
            </a:pPr>
            <a:r>
              <a:rPr lang="ru" sz="1200">
                <a:solidFill>
                  <a:schemeClr val="dk1"/>
                </a:solidFill>
                <a:highlight>
                  <a:srgbClr val="FFFFFF"/>
                </a:highlight>
              </a:rPr>
              <a:t>5.           Ведущий приглашает отгадывающих, которые наблюдают за тем, как класс расписывает на листочках загаданную профессию но схеме анализа.</a:t>
            </a:r>
          </a:p>
          <a:p>
            <a:pPr indent="387350" lvl="0" marL="12700" rtl="0" algn="just">
              <a:lnSpc>
                <a:spcPct val="124545"/>
              </a:lnSpc>
              <a:spcBef>
                <a:spcPts val="0"/>
              </a:spcBef>
              <a:spcAft>
                <a:spcPts val="0"/>
              </a:spcAft>
              <a:buClr>
                <a:schemeClr val="dk1"/>
              </a:buClr>
              <a:buSzPct val="91666"/>
              <a:buFont typeface="Arial"/>
              <a:buNone/>
            </a:pPr>
            <a:r>
              <a:rPr lang="ru" sz="1200">
                <a:solidFill>
                  <a:schemeClr val="dk1"/>
                </a:solidFill>
                <a:highlight>
                  <a:srgbClr val="FFFFFF"/>
                </a:highlight>
              </a:rPr>
              <a:t>6.           Каждый  отгадывающий  выбирает   по  одному человеку из  класса,   которые выписывают на доске свои варианты анализа загаданной профессии.</a:t>
            </a:r>
          </a:p>
          <a:p>
            <a:pPr indent="387350" lvl="0" marL="12700" rtl="0" algn="just">
              <a:lnSpc>
                <a:spcPct val="124545"/>
              </a:lnSpc>
              <a:spcBef>
                <a:spcPts val="0"/>
              </a:spcBef>
              <a:spcAft>
                <a:spcPts val="0"/>
              </a:spcAft>
              <a:buClr>
                <a:schemeClr val="dk1"/>
              </a:buClr>
              <a:buSzPct val="91666"/>
              <a:buFont typeface="Arial"/>
              <a:buNone/>
            </a:pPr>
            <a:r>
              <a:rPr lang="ru" sz="1200">
                <a:solidFill>
                  <a:schemeClr val="dk1"/>
                </a:solidFill>
                <a:highlight>
                  <a:srgbClr val="FFFFFF"/>
                </a:highlight>
              </a:rPr>
              <a:t>7.           После   этого   отгадывающие   оценивают  все   три   варианта   за   1   минуту  и предлагают 3 своих варианта отгадки.</a:t>
            </a:r>
          </a:p>
          <a:p>
            <a:pPr indent="400050" lvl="0" marL="12700" rtl="0" algn="just">
              <a:lnSpc>
                <a:spcPct val="124545"/>
              </a:lnSpc>
              <a:spcBef>
                <a:spcPts val="0"/>
              </a:spcBef>
              <a:spcAft>
                <a:spcPts val="0"/>
              </a:spcAft>
              <a:buClr>
                <a:schemeClr val="dk1"/>
              </a:buClr>
              <a:buSzPct val="91666"/>
              <a:buFont typeface="Arial"/>
              <a:buNone/>
            </a:pPr>
            <a:r>
              <a:rPr lang="ru" sz="1200">
                <a:solidFill>
                  <a:schemeClr val="dk1"/>
                </a:solidFill>
                <a:highlight>
                  <a:srgbClr val="FFFFFF"/>
                </a:highlight>
              </a:rPr>
              <a:t>8.  Класс оценивает, отгадали они профессию или нет, назвав при этом загаданную профессию.</a:t>
            </a:r>
          </a:p>
          <a:p>
            <a:pPr indent="387350" lvl="0" marL="12700" marR="12700" rtl="0" algn="just">
              <a:lnSpc>
                <a:spcPct val="124545"/>
              </a:lnSpc>
              <a:spcBef>
                <a:spcPts val="0"/>
              </a:spcBef>
              <a:spcAft>
                <a:spcPts val="0"/>
              </a:spcAft>
              <a:buClr>
                <a:schemeClr val="dk1"/>
              </a:buClr>
              <a:buSzPct val="91666"/>
              <a:buFont typeface="Arial"/>
              <a:buNone/>
            </a:pPr>
            <a:r>
              <a:rPr i="1" lang="ru" sz="1200">
                <a:solidFill>
                  <a:schemeClr val="dk1"/>
                </a:solidFill>
                <a:highlight>
                  <a:srgbClr val="FFFFFF"/>
                </a:highlight>
              </a:rPr>
              <a:t>Обсуждение игры (проигрывание). </a:t>
            </a:r>
            <a:r>
              <a:rPr lang="ru" sz="1200">
                <a:solidFill>
                  <a:schemeClr val="dk1"/>
                </a:solidFill>
                <a:highlight>
                  <a:srgbClr val="FFFFFF"/>
                </a:highlight>
              </a:rPr>
              <a:t>По каждому пункту</a:t>
            </a:r>
            <a:r>
              <a:rPr baseline="30000" lang="ru" sz="1200">
                <a:solidFill>
                  <a:schemeClr val="dk1"/>
                </a:solidFill>
                <a:highlight>
                  <a:srgbClr val="FFFFFF"/>
                </a:highlight>
              </a:rPr>
              <a:t> </a:t>
            </a:r>
            <a:r>
              <a:rPr lang="ru" sz="1200">
                <a:solidFill>
                  <a:schemeClr val="dk1"/>
                </a:solidFill>
                <a:highlight>
                  <a:srgbClr val="FFFFFF"/>
                </a:highlight>
              </a:rPr>
              <a:t>схемы анализа профессии ведущий вместе с классом определяет по всем трём вариантам, выписанным на доске, правильные и неправильные ответы. При окончательном подведении итогов игры можно определить и ввести следующий критерий (еще до обсуждения): если общее количество неправильных ответов на доске будет больше десяти, то команда загадавших профессию проигрывает. После этого окончательно определяется победитель.</a:t>
            </a:r>
          </a:p>
          <a:p>
            <a:pPr lvl="0">
              <a:spcBef>
                <a:spcPts val="0"/>
              </a:spcBef>
              <a:buNone/>
            </a:pPr>
            <a:r>
              <a:t/>
            </a:r>
            <a:endParaRPr sz="1200"/>
          </a:p>
        </p:txBody>
      </p:sp>
      <p:sp>
        <p:nvSpPr>
          <p:cNvPr id="431" name="Shape 4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type="title"/>
          </p:nvPr>
        </p:nvSpPr>
        <p:spPr>
          <a:xfrm>
            <a:off x="311700" y="295325"/>
            <a:ext cx="8520599" cy="572699"/>
          </a:xfrm>
          <a:prstGeom prst="rect">
            <a:avLst/>
          </a:prstGeom>
        </p:spPr>
        <p:txBody>
          <a:bodyPr anchorCtr="0" anchor="t" bIns="91425" lIns="91425" rIns="91425" tIns="91425">
            <a:noAutofit/>
          </a:bodyPr>
          <a:lstStyle/>
          <a:p>
            <a:pPr lvl="0" algn="ctr">
              <a:spcBef>
                <a:spcPts val="0"/>
              </a:spcBef>
              <a:buNone/>
            </a:pPr>
            <a:r>
              <a:rPr lang="ru">
                <a:solidFill>
                  <a:srgbClr val="1155CC"/>
                </a:solidFill>
                <a:latin typeface="Times New Roman"/>
                <a:ea typeface="Times New Roman"/>
                <a:cs typeface="Times New Roman"/>
                <a:sym typeface="Times New Roman"/>
              </a:rPr>
              <a:t>Описание приема:</a:t>
            </a:r>
          </a:p>
        </p:txBody>
      </p:sp>
      <p:sp>
        <p:nvSpPr>
          <p:cNvPr id="437" name="Shape 437"/>
          <p:cNvSpPr txBox="1"/>
          <p:nvPr>
            <p:ph idx="1" type="body"/>
          </p:nvPr>
        </p:nvSpPr>
        <p:spPr>
          <a:xfrm>
            <a:off x="128400" y="1017725"/>
            <a:ext cx="8703899" cy="3904199"/>
          </a:xfrm>
          <a:prstGeom prst="rect">
            <a:avLst/>
          </a:prstGeom>
        </p:spPr>
        <p:txBody>
          <a:bodyPr anchorCtr="0" anchor="t" bIns="91425" lIns="91425" rIns="91425" tIns="91425">
            <a:noAutofit/>
          </a:bodyPr>
          <a:lstStyle/>
          <a:p>
            <a:pPr indent="-69850" lvl="0" marL="12700" rtl="0" algn="just">
              <a:lnSpc>
                <a:spcPct val="124545"/>
              </a:lnSpc>
              <a:spcBef>
                <a:spcPts val="0"/>
              </a:spcBef>
              <a:spcAft>
                <a:spcPts val="0"/>
              </a:spcAft>
              <a:buClr>
                <a:schemeClr val="dk1"/>
              </a:buClr>
              <a:buSzPct val="78571"/>
              <a:buFont typeface="Arial"/>
              <a:buNone/>
            </a:pPr>
            <a:r>
              <a:rPr lang="ru" sz="1400">
                <a:solidFill>
                  <a:schemeClr val="dk1"/>
                </a:solidFill>
                <a:highlight>
                  <a:srgbClr val="FFFFFF"/>
                </a:highlight>
                <a:latin typeface="Times New Roman"/>
                <a:ea typeface="Times New Roman"/>
                <a:cs typeface="Times New Roman"/>
                <a:sym typeface="Times New Roman"/>
              </a:rPr>
              <a:t>5. Ведущий приглашает отгадывающих, которые наблюдают за тем, как класс расписывает на листочках загаданную профессию но схеме анализа.</a:t>
            </a:r>
          </a:p>
          <a:p>
            <a:pPr indent="-69850" lvl="0" marL="12700" rtl="0" algn="just">
              <a:lnSpc>
                <a:spcPct val="124545"/>
              </a:lnSpc>
              <a:spcBef>
                <a:spcPts val="0"/>
              </a:spcBef>
              <a:spcAft>
                <a:spcPts val="0"/>
              </a:spcAft>
              <a:buClr>
                <a:schemeClr val="dk1"/>
              </a:buClr>
              <a:buSzPct val="78571"/>
              <a:buFont typeface="Arial"/>
              <a:buNone/>
            </a:pPr>
            <a:r>
              <a:rPr lang="ru" sz="1400">
                <a:solidFill>
                  <a:schemeClr val="dk1"/>
                </a:solidFill>
                <a:highlight>
                  <a:srgbClr val="FFFFFF"/>
                </a:highlight>
                <a:latin typeface="Times New Roman"/>
                <a:ea typeface="Times New Roman"/>
                <a:cs typeface="Times New Roman"/>
                <a:sym typeface="Times New Roman"/>
              </a:rPr>
              <a:t>6. Каждый  отгадывающий  выбирает   по  одному человеку из  класса,   которые выписывают на доске свои варианты анализа загаданной профессии.</a:t>
            </a:r>
          </a:p>
          <a:p>
            <a:pPr indent="-69850" lvl="0" marL="12700" rtl="0" algn="just">
              <a:lnSpc>
                <a:spcPct val="124545"/>
              </a:lnSpc>
              <a:spcBef>
                <a:spcPts val="0"/>
              </a:spcBef>
              <a:spcAft>
                <a:spcPts val="0"/>
              </a:spcAft>
              <a:buClr>
                <a:schemeClr val="dk1"/>
              </a:buClr>
              <a:buSzPct val="78571"/>
              <a:buFont typeface="Arial"/>
              <a:buNone/>
            </a:pPr>
            <a:r>
              <a:rPr lang="ru" sz="1400">
                <a:solidFill>
                  <a:schemeClr val="dk1"/>
                </a:solidFill>
                <a:highlight>
                  <a:srgbClr val="FFFFFF"/>
                </a:highlight>
                <a:latin typeface="Times New Roman"/>
                <a:ea typeface="Times New Roman"/>
                <a:cs typeface="Times New Roman"/>
                <a:sym typeface="Times New Roman"/>
              </a:rPr>
              <a:t>7. После   этого   отгадывающие   оценивают  все   три   варианта   за   1   минуту  и предлагают 3 своих варианта отгадки.</a:t>
            </a:r>
          </a:p>
          <a:p>
            <a:pPr indent="0" lvl="0" marL="12700" rtl="0" algn="just">
              <a:lnSpc>
                <a:spcPct val="124545"/>
              </a:lnSpc>
              <a:spcBef>
                <a:spcPts val="0"/>
              </a:spcBef>
              <a:spcAft>
                <a:spcPts val="0"/>
              </a:spcAft>
              <a:buNone/>
            </a:pPr>
            <a:r>
              <a:rPr lang="ru" sz="1400">
                <a:solidFill>
                  <a:schemeClr val="dk1"/>
                </a:solidFill>
                <a:highlight>
                  <a:srgbClr val="FFFFFF"/>
                </a:highlight>
                <a:latin typeface="Times New Roman"/>
                <a:ea typeface="Times New Roman"/>
                <a:cs typeface="Times New Roman"/>
                <a:sym typeface="Times New Roman"/>
              </a:rPr>
              <a:t>8.  Класс оценивает, отгадали они профессию или нет, назвав при этом загаданную профессию.</a:t>
            </a:r>
          </a:p>
          <a:p>
            <a:pPr indent="-69850" lvl="0" marL="12700" rtl="0" algn="just">
              <a:lnSpc>
                <a:spcPct val="124545"/>
              </a:lnSpc>
              <a:spcBef>
                <a:spcPts val="0"/>
              </a:spcBef>
              <a:spcAft>
                <a:spcPts val="0"/>
              </a:spcAft>
              <a:buClr>
                <a:schemeClr val="dk1"/>
              </a:buClr>
              <a:buSzPct val="78571"/>
              <a:buFont typeface="Arial"/>
              <a:buNone/>
            </a:pPr>
            <a:r>
              <a:t/>
            </a:r>
            <a:endParaRPr sz="1400">
              <a:solidFill>
                <a:schemeClr val="dk1"/>
              </a:solidFill>
              <a:highlight>
                <a:srgbClr val="FFFFFF"/>
              </a:highlight>
              <a:latin typeface="Times New Roman"/>
              <a:ea typeface="Times New Roman"/>
              <a:cs typeface="Times New Roman"/>
              <a:sym typeface="Times New Roman"/>
            </a:endParaRPr>
          </a:p>
          <a:p>
            <a:pPr lvl="0" rtl="0">
              <a:spcBef>
                <a:spcPts val="0"/>
              </a:spcBef>
              <a:buNone/>
            </a:pPr>
            <a:r>
              <a:rPr b="1" lang="ru" sz="1400">
                <a:solidFill>
                  <a:srgbClr val="1155CC"/>
                </a:solidFill>
                <a:latin typeface="Times New Roman"/>
                <a:ea typeface="Times New Roman"/>
                <a:cs typeface="Times New Roman"/>
                <a:sym typeface="Times New Roman"/>
              </a:rPr>
              <a:t>Обсуждение игры (проигрывание).</a:t>
            </a:r>
            <a:r>
              <a:rPr i="1" lang="ru" sz="1400">
                <a:solidFill>
                  <a:schemeClr val="dk1"/>
                </a:solidFill>
                <a:latin typeface="Times New Roman"/>
                <a:ea typeface="Times New Roman"/>
                <a:cs typeface="Times New Roman"/>
                <a:sym typeface="Times New Roman"/>
              </a:rPr>
              <a:t> </a:t>
            </a:r>
          </a:p>
          <a:p>
            <a:pPr lvl="0">
              <a:spcBef>
                <a:spcPts val="0"/>
              </a:spcBef>
              <a:buNone/>
            </a:pPr>
            <a:r>
              <a:rPr lang="ru" sz="1400">
                <a:solidFill>
                  <a:schemeClr val="dk1"/>
                </a:solidFill>
                <a:latin typeface="Times New Roman"/>
                <a:ea typeface="Times New Roman"/>
                <a:cs typeface="Times New Roman"/>
                <a:sym typeface="Times New Roman"/>
              </a:rPr>
              <a:t>По каждому пункту</a:t>
            </a:r>
            <a:r>
              <a:rPr baseline="30000" lang="ru" sz="1400">
                <a:solidFill>
                  <a:schemeClr val="dk1"/>
                </a:solidFill>
                <a:latin typeface="Times New Roman"/>
                <a:ea typeface="Times New Roman"/>
                <a:cs typeface="Times New Roman"/>
                <a:sym typeface="Times New Roman"/>
              </a:rPr>
              <a:t> </a:t>
            </a:r>
            <a:r>
              <a:rPr lang="ru" sz="1400">
                <a:solidFill>
                  <a:schemeClr val="dk1"/>
                </a:solidFill>
                <a:latin typeface="Times New Roman"/>
                <a:ea typeface="Times New Roman"/>
                <a:cs typeface="Times New Roman"/>
                <a:sym typeface="Times New Roman"/>
              </a:rPr>
              <a:t>схемы анализа профессии ведущий вместе с классом определяет по всем трём вариантам, выписанным на доске, правильные и неправильные ответы. При окончательном подведении итогов игры можно определить и ввести следующий критерий (еще до обсуждения): если общее количество неправильных ответов на доске будет больше десяти, то команда загадавших профессию проигрывает. После этого окончательно определяется победитель.</a:t>
            </a:r>
          </a:p>
        </p:txBody>
      </p:sp>
      <p:sp>
        <p:nvSpPr>
          <p:cNvPr id="438" name="Shape 4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
        <p:nvSpPr>
          <p:cNvPr id="439" name="Shape 439"/>
          <p:cNvSpPr txBox="1"/>
          <p:nvPr/>
        </p:nvSpPr>
        <p:spPr>
          <a:xfrm>
            <a:off x="2021050" y="1497075"/>
            <a:ext cx="6159300" cy="7185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Кузнецова Нина Викторовна</a:t>
            </a:r>
          </a:p>
        </p:txBody>
      </p:sp>
      <p:sp>
        <p:nvSpPr>
          <p:cNvPr id="445" name="Shape 445"/>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spcBef>
                <a:spcPts val="0"/>
              </a:spcBef>
              <a:buNone/>
            </a:pPr>
            <a:r>
              <a:rPr lang="ru"/>
              <a:t>Название приёма: “Вертушка”</a:t>
            </a:r>
          </a:p>
          <a:p>
            <a:pPr lvl="0" rtl="0">
              <a:spcBef>
                <a:spcPts val="0"/>
              </a:spcBef>
              <a:buNone/>
            </a:pPr>
            <a:r>
              <a:t/>
            </a:r>
            <a:endParaRPr sz="1400">
              <a:latin typeface="Times New Roman"/>
              <a:ea typeface="Times New Roman"/>
              <a:cs typeface="Times New Roman"/>
              <a:sym typeface="Times New Roman"/>
            </a:endParaRPr>
          </a:p>
          <a:p>
            <a:pPr lvl="0" rtl="0">
              <a:spcBef>
                <a:spcPts val="0"/>
              </a:spcBef>
              <a:buNone/>
            </a:pPr>
            <a:r>
              <a:rPr lang="ru" sz="1400">
                <a:latin typeface="Times New Roman"/>
                <a:ea typeface="Times New Roman"/>
                <a:cs typeface="Times New Roman"/>
                <a:sym typeface="Times New Roman"/>
              </a:rPr>
              <a:t>Источник: технология развития критического мышления</a:t>
            </a:r>
          </a:p>
          <a:p>
            <a:pPr lvl="0" rtl="0">
              <a:spcBef>
                <a:spcPts val="0"/>
              </a:spcBef>
              <a:buNone/>
            </a:pPr>
            <a:r>
              <a:rPr lang="ru" sz="1400">
                <a:latin typeface="Times New Roman"/>
                <a:ea typeface="Times New Roman"/>
                <a:cs typeface="Times New Roman"/>
                <a:sym typeface="Times New Roman"/>
              </a:rPr>
              <a:t>Цель: одновременное включение всех участников в активную работу с разными партнёрами по общению</a:t>
            </a:r>
          </a:p>
          <a:p>
            <a:pPr lvl="0" rtl="0">
              <a:spcBef>
                <a:spcPts val="0"/>
              </a:spcBef>
              <a:buNone/>
            </a:pPr>
            <a:r>
              <a:rPr lang="ru" sz="1400">
                <a:latin typeface="Times New Roman"/>
                <a:ea typeface="Times New Roman"/>
                <a:cs typeface="Times New Roman"/>
                <a:sym typeface="Times New Roman"/>
              </a:rPr>
              <a:t>Описание приёма:стулья для участников расставляют в два круга, участники внутреннего круга сидят спиной к центру, внешнего круга расположены лицом к центру. Каждый участник сидит напротив другого. Внутренний круг неподвижен, а внешний подвижен. По сигналу ведущего  все его участники пересаживаются на один стул вправо и оказываются перед новым партнёром. Цель- пройти весь круг и выполнить поставленную задачу.</a:t>
            </a:r>
          </a:p>
          <a:p>
            <a:pPr lvl="0" rtl="0">
              <a:spcBef>
                <a:spcPts val="0"/>
              </a:spcBef>
              <a:buNone/>
            </a:pPr>
            <a:r>
              <a:rPr lang="ru" sz="1400">
                <a:latin typeface="Times New Roman"/>
                <a:ea typeface="Times New Roman"/>
                <a:cs typeface="Times New Roman"/>
                <a:sym typeface="Times New Roman"/>
              </a:rPr>
              <a:t>Приём “Вертушка” применяется для обсуждения любой  острой проблемы , для сбора информации по любой теме, для проверки объёма и глубины знаний.</a:t>
            </a:r>
          </a:p>
          <a:p>
            <a:pPr lvl="0" rtl="0">
              <a:spcBef>
                <a:spcPts val="0"/>
              </a:spcBef>
              <a:buNone/>
            </a:pPr>
            <a:r>
              <a:rPr lang="ru" sz="1400">
                <a:latin typeface="Times New Roman"/>
                <a:ea typeface="Times New Roman"/>
                <a:cs typeface="Times New Roman"/>
                <a:sym typeface="Times New Roman"/>
              </a:rPr>
              <a:t>В первом случае участники внутреннего круга являются сторонниками одной точки зрения, а внешней-противоположной.</a:t>
            </a:r>
          </a:p>
          <a:p>
            <a:pPr lvl="0" rtl="0">
              <a:spcBef>
                <a:spcPts val="0"/>
              </a:spcBef>
              <a:buNone/>
            </a:pPr>
            <a:r>
              <a:rPr lang="ru" sz="1400">
                <a:latin typeface="Times New Roman"/>
                <a:ea typeface="Times New Roman"/>
                <a:cs typeface="Times New Roman"/>
                <a:sym typeface="Times New Roman"/>
              </a:rPr>
              <a:t>Сначала идёт спор  первых пар , необходимые сведения (удачные доводы,оригинальный поворот проблемы,пр.)учащиеся фиксируют на листочках.По сигналу ведущего происходит смена партнёров, спор продолжается, к концу круга приобретается опыт общения с разными партнёрами. за правильный ответ получают карточку. </a:t>
            </a:r>
          </a:p>
          <a:p>
            <a:pPr lvl="0">
              <a:spcBef>
                <a:spcPts val="0"/>
              </a:spcBef>
              <a:buNone/>
            </a:pPr>
            <a:r>
              <a:rPr lang="ru" sz="1400">
                <a:latin typeface="Times New Roman"/>
                <a:ea typeface="Times New Roman"/>
                <a:cs typeface="Times New Roman"/>
                <a:sym typeface="Times New Roman"/>
              </a:rPr>
              <a:t>Конечный продукт:по числу заработанных карточек определяется победитель.</a:t>
            </a:r>
          </a:p>
        </p:txBody>
      </p:sp>
      <p:sp>
        <p:nvSpPr>
          <p:cNvPr id="446" name="Shape 4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311700" y="445025"/>
            <a:ext cx="8520599" cy="572699"/>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39285"/>
              <a:buFont typeface="Arial"/>
              <a:buNone/>
            </a:pPr>
            <a:r>
              <a:rPr lang="ru"/>
              <a:t>Лапшина Оксана Владимировна</a:t>
            </a:r>
          </a:p>
          <a:p>
            <a:pPr lvl="0">
              <a:spcBef>
                <a:spcPts val="0"/>
              </a:spcBef>
              <a:buNone/>
            </a:pPr>
            <a:r>
              <a:t/>
            </a:r>
            <a:endParaRPr/>
          </a:p>
        </p:txBody>
      </p:sp>
      <p:sp>
        <p:nvSpPr>
          <p:cNvPr id="452" name="Shape 452"/>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ru" sz="1200">
                <a:solidFill>
                  <a:srgbClr val="1F497D"/>
                </a:solidFill>
                <a:latin typeface="Arial"/>
                <a:ea typeface="Arial"/>
                <a:cs typeface="Arial"/>
                <a:sym typeface="Arial"/>
              </a:rPr>
              <a:t>Название приёма</a:t>
            </a:r>
            <a:r>
              <a:rPr lang="ru" sz="1200">
                <a:solidFill>
                  <a:schemeClr val="dk1"/>
                </a:solidFill>
                <a:latin typeface="Arial"/>
                <a:ea typeface="Arial"/>
                <a:cs typeface="Arial"/>
                <a:sym typeface="Arial"/>
              </a:rPr>
              <a:t>: “Коллективная презентация”.</a:t>
            </a:r>
          </a:p>
          <a:p>
            <a:pPr lvl="0" rtl="0">
              <a:lnSpc>
                <a:spcPct val="115000"/>
              </a:lnSpc>
              <a:spcBef>
                <a:spcPts val="0"/>
              </a:spcBef>
              <a:buClr>
                <a:schemeClr val="dk1"/>
              </a:buClr>
              <a:buSzPct val="91666"/>
              <a:buFont typeface="Arial"/>
              <a:buNone/>
            </a:pPr>
            <a:r>
              <a:rPr lang="ru" sz="1200">
                <a:solidFill>
                  <a:srgbClr val="1F497D"/>
                </a:solidFill>
                <a:latin typeface="Arial"/>
                <a:ea typeface="Arial"/>
                <a:cs typeface="Arial"/>
                <a:sym typeface="Arial"/>
              </a:rPr>
              <a:t>Источник: </a:t>
            </a:r>
            <a:r>
              <a:rPr lang="ru" sz="1200">
                <a:solidFill>
                  <a:schemeClr val="dk1"/>
                </a:solidFill>
                <a:latin typeface="Arial"/>
                <a:ea typeface="Arial"/>
                <a:cs typeface="Arial"/>
                <a:sym typeface="Arial"/>
              </a:rPr>
              <a:t>Различные дистанционные  проекты и конкурсы.</a:t>
            </a:r>
          </a:p>
          <a:p>
            <a:pPr lvl="0" rtl="0">
              <a:lnSpc>
                <a:spcPct val="115000"/>
              </a:lnSpc>
              <a:spcBef>
                <a:spcPts val="0"/>
              </a:spcBef>
              <a:buClr>
                <a:schemeClr val="dk1"/>
              </a:buClr>
              <a:buSzPct val="91666"/>
              <a:buFont typeface="Arial"/>
              <a:buNone/>
            </a:pPr>
            <a:r>
              <a:rPr lang="ru" sz="1200">
                <a:solidFill>
                  <a:srgbClr val="1F497D"/>
                </a:solidFill>
                <a:latin typeface="Arial"/>
                <a:ea typeface="Arial"/>
                <a:cs typeface="Arial"/>
                <a:sym typeface="Arial"/>
              </a:rPr>
              <a:t>Цель использования приёма: </a:t>
            </a:r>
            <a:r>
              <a:rPr lang="ru" sz="1200">
                <a:solidFill>
                  <a:schemeClr val="dk1"/>
                </a:solidFill>
                <a:latin typeface="Arial"/>
                <a:ea typeface="Arial"/>
                <a:cs typeface="Arial"/>
                <a:sym typeface="Arial"/>
              </a:rPr>
              <a:t>прием позволяет выявить вопросы   социализации школьников и вопросы обучения, а также возможность найти пути их решения и оценить их.</a:t>
            </a:r>
          </a:p>
          <a:p>
            <a:pPr lvl="0" rtl="0">
              <a:lnSpc>
                <a:spcPct val="115000"/>
              </a:lnSpc>
              <a:spcBef>
                <a:spcPts val="0"/>
              </a:spcBef>
              <a:buClr>
                <a:schemeClr val="dk1"/>
              </a:buClr>
              <a:buSzPct val="91666"/>
              <a:buFont typeface="Arial"/>
              <a:buNone/>
            </a:pPr>
            <a:r>
              <a:rPr lang="ru" sz="1200">
                <a:solidFill>
                  <a:srgbClr val="1F497D"/>
                </a:solidFill>
                <a:latin typeface="Arial"/>
                <a:ea typeface="Arial"/>
                <a:cs typeface="Arial"/>
                <a:sym typeface="Arial"/>
              </a:rPr>
              <a:t>Конечный продукт: </a:t>
            </a:r>
            <a:r>
              <a:rPr lang="ru" sz="1200">
                <a:solidFill>
                  <a:schemeClr val="dk1"/>
                </a:solidFill>
                <a:latin typeface="Arial"/>
                <a:ea typeface="Arial"/>
                <a:cs typeface="Arial"/>
                <a:sym typeface="Arial"/>
              </a:rPr>
              <a:t>«Коллективная презентация совместного доступа».</a:t>
            </a:r>
          </a:p>
          <a:p>
            <a:pPr lvl="0" rtl="0">
              <a:lnSpc>
                <a:spcPct val="115000"/>
              </a:lnSpc>
              <a:spcBef>
                <a:spcPts val="0"/>
              </a:spcBef>
              <a:buClr>
                <a:schemeClr val="dk1"/>
              </a:buClr>
              <a:buSzPct val="91666"/>
              <a:buFont typeface="Arial"/>
              <a:buNone/>
            </a:pPr>
            <a:r>
              <a:rPr lang="ru" sz="1200">
                <a:solidFill>
                  <a:srgbClr val="1F497D"/>
                </a:solidFill>
                <a:latin typeface="Arial"/>
                <a:ea typeface="Arial"/>
                <a:cs typeface="Arial"/>
                <a:sym typeface="Arial"/>
              </a:rPr>
              <a:t>Материалы и оборудование: </a:t>
            </a:r>
            <a:r>
              <a:rPr lang="ru" sz="1200">
                <a:solidFill>
                  <a:schemeClr val="dk1"/>
                </a:solidFill>
                <a:latin typeface="Arial"/>
                <a:ea typeface="Arial"/>
                <a:cs typeface="Arial"/>
                <a:sym typeface="Arial"/>
              </a:rPr>
              <a:t>Компьютер, доступ к интернету, набор задач, вопросов, формулировок.</a:t>
            </a:r>
          </a:p>
          <a:p>
            <a:pPr lvl="0" rtl="0">
              <a:lnSpc>
                <a:spcPct val="115000"/>
              </a:lnSpc>
              <a:spcBef>
                <a:spcPts val="0"/>
              </a:spcBef>
              <a:buClr>
                <a:schemeClr val="dk1"/>
              </a:buClr>
              <a:buSzPct val="91666"/>
              <a:buFont typeface="Arial"/>
              <a:buNone/>
            </a:pPr>
            <a:r>
              <a:rPr lang="ru" sz="1200">
                <a:solidFill>
                  <a:srgbClr val="1F497D"/>
                </a:solidFill>
                <a:latin typeface="Arial"/>
                <a:ea typeface="Arial"/>
                <a:cs typeface="Arial"/>
                <a:sym typeface="Arial"/>
              </a:rPr>
              <a:t>Методический комментарий: </a:t>
            </a:r>
            <a:r>
              <a:rPr lang="ru" sz="1200">
                <a:solidFill>
                  <a:schemeClr val="dk1"/>
                </a:solidFill>
                <a:latin typeface="Arial"/>
                <a:ea typeface="Arial"/>
                <a:cs typeface="Arial"/>
                <a:sym typeface="Arial"/>
              </a:rPr>
              <a:t>Класс делится на группы; тема, вопрос, проблема для обсуждения может быть одна, например «Решение задач ЕГЭ, типа В3», но с выбором своей задачи или по разным темам, но объединенных чем -  то общим, например «Решение заданий ЕГЭ типа В1, В2, В3, В4».</a:t>
            </a:r>
          </a:p>
          <a:p>
            <a:pPr lvl="0" rtl="0">
              <a:lnSpc>
                <a:spcPct val="115000"/>
              </a:lnSpc>
              <a:spcBef>
                <a:spcPts val="0"/>
              </a:spcBef>
              <a:buClr>
                <a:schemeClr val="dk1"/>
              </a:buClr>
              <a:buSzPct val="91666"/>
              <a:buFont typeface="Arial"/>
              <a:buNone/>
            </a:pPr>
            <a:r>
              <a:rPr lang="ru" sz="1200">
                <a:solidFill>
                  <a:srgbClr val="1F497D"/>
                </a:solidFill>
                <a:latin typeface="Arial"/>
                <a:ea typeface="Arial"/>
                <a:cs typeface="Arial"/>
                <a:sym typeface="Arial"/>
              </a:rPr>
              <a:t>Описание приёма: </a:t>
            </a:r>
            <a:r>
              <a:rPr lang="ru" sz="1200">
                <a:solidFill>
                  <a:schemeClr val="dk1"/>
                </a:solidFill>
                <a:latin typeface="Arial"/>
                <a:ea typeface="Arial"/>
                <a:cs typeface="Arial"/>
                <a:sym typeface="Arial"/>
              </a:rPr>
              <a:t>На первом этапе формируются группы, на втором происходит коллективный выбор вопроса, проблемы, на третьем решение задачи или проблемы, на четвертом оформление решения на своем слайде, на пятом этапе защита, презентация коллективной деятельности, на шестом просмотр всей презентации, на седьмом  самооценка, взаимоценка.</a:t>
            </a:r>
          </a:p>
          <a:p>
            <a:pPr lvl="0" rtl="0">
              <a:lnSpc>
                <a:spcPct val="115000"/>
              </a:lnSpc>
              <a:spcBef>
                <a:spcPts val="0"/>
              </a:spcBef>
              <a:buClr>
                <a:schemeClr val="dk1"/>
              </a:buClr>
              <a:buSzPct val="68750"/>
              <a:buFont typeface="Arial"/>
              <a:buNone/>
            </a:pPr>
            <a:r>
              <a:rPr b="0" lang="ru" sz="1600">
                <a:solidFill>
                  <a:schemeClr val="dk1"/>
                </a:solidFill>
                <a:latin typeface="Arial"/>
                <a:ea typeface="Arial"/>
                <a:cs typeface="Arial"/>
                <a:sym typeface="Arial"/>
              </a:rPr>
              <a:t> </a:t>
            </a:r>
          </a:p>
          <a:p>
            <a:pPr lvl="0">
              <a:spcBef>
                <a:spcPts val="0"/>
              </a:spcBef>
              <a:buNone/>
            </a:pPr>
            <a:r>
              <a:t/>
            </a:r>
            <a:endParaRPr/>
          </a:p>
        </p:txBody>
      </p:sp>
      <p:sp>
        <p:nvSpPr>
          <p:cNvPr id="453" name="Shape 4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sp>
        <p:nvSpPr>
          <p:cNvPr id="458" name="Shape 458"/>
          <p:cNvSpPr txBox="1"/>
          <p:nvPr>
            <p:ph type="title"/>
          </p:nvPr>
        </p:nvSpPr>
        <p:spPr>
          <a:xfrm>
            <a:off x="221675" y="51100"/>
            <a:ext cx="8520599" cy="572699"/>
          </a:xfrm>
          <a:prstGeom prst="rect">
            <a:avLst/>
          </a:prstGeom>
        </p:spPr>
        <p:txBody>
          <a:bodyPr anchorCtr="0" anchor="t" bIns="91425" lIns="91425" rIns="91425" tIns="91425">
            <a:noAutofit/>
          </a:bodyPr>
          <a:lstStyle/>
          <a:p>
            <a:pPr lvl="0" rtl="0" algn="ctr">
              <a:spcBef>
                <a:spcPts val="0"/>
              </a:spcBef>
              <a:buNone/>
            </a:pPr>
            <a:r>
              <a:rPr b="1" lang="ru" sz="2400" u="sng">
                <a:latin typeface="Times New Roman"/>
                <a:ea typeface="Times New Roman"/>
                <a:cs typeface="Times New Roman"/>
                <a:sym typeface="Times New Roman"/>
              </a:rPr>
              <a:t>Лукашенко Юлия Анатольевна</a:t>
            </a:r>
          </a:p>
          <a:p>
            <a:pPr lvl="0" algn="ctr">
              <a:spcBef>
                <a:spcPts val="0"/>
              </a:spcBef>
              <a:buNone/>
            </a:pPr>
            <a:r>
              <a:t/>
            </a:r>
            <a:endParaRPr sz="2400"/>
          </a:p>
        </p:txBody>
      </p:sp>
      <p:sp>
        <p:nvSpPr>
          <p:cNvPr id="459" name="Shape 459"/>
          <p:cNvSpPr txBox="1"/>
          <p:nvPr>
            <p:ph idx="1" type="body"/>
          </p:nvPr>
        </p:nvSpPr>
        <p:spPr>
          <a:xfrm>
            <a:off x="101300" y="623800"/>
            <a:ext cx="8919600" cy="4733700"/>
          </a:xfrm>
          <a:prstGeom prst="rect">
            <a:avLst/>
          </a:prstGeom>
          <a:solidFill>
            <a:srgbClr val="D9D2E9"/>
          </a:solidFill>
        </p:spPr>
        <p:txBody>
          <a:bodyPr anchorCtr="0" anchor="t" bIns="91425" lIns="91425" rIns="91425" tIns="91425">
            <a:noAutofit/>
          </a:bodyPr>
          <a:lstStyle/>
          <a:p>
            <a:pPr lvl="0" rtl="0" algn="ctr">
              <a:lnSpc>
                <a:spcPct val="100000"/>
              </a:lnSpc>
              <a:spcBef>
                <a:spcPts val="0"/>
              </a:spcBef>
              <a:spcAft>
                <a:spcPts val="700"/>
              </a:spcAft>
              <a:buNone/>
            </a:pPr>
            <a:r>
              <a:rPr b="1" lang="ru" sz="2400" u="sng">
                <a:solidFill>
                  <a:srgbClr val="990000"/>
                </a:solidFill>
              </a:rPr>
              <a:t>Прием “Звонок по телефону”</a:t>
            </a:r>
          </a:p>
          <a:p>
            <a:pPr lvl="0" rtl="0" algn="ctr">
              <a:lnSpc>
                <a:spcPct val="100000"/>
              </a:lnSpc>
              <a:spcBef>
                <a:spcPts val="0"/>
              </a:spcBef>
              <a:spcAft>
                <a:spcPts val="700"/>
              </a:spcAft>
              <a:buNone/>
            </a:pPr>
            <a:r>
              <a:rPr b="1" lang="ru" u="sng">
                <a:solidFill>
                  <a:srgbClr val="990000"/>
                </a:solidFill>
              </a:rPr>
              <a:t>Цель: </a:t>
            </a:r>
            <a:r>
              <a:rPr b="1" lang="ru">
                <a:solidFill>
                  <a:srgbClr val="000000"/>
                </a:solidFill>
              </a:rPr>
              <a:t>вызвать гражданские и патриотические чувства, уважение к людям.</a:t>
            </a:r>
          </a:p>
          <a:p>
            <a:pPr lvl="0" rtl="0" algn="ctr">
              <a:lnSpc>
                <a:spcPct val="100000"/>
              </a:lnSpc>
              <a:spcBef>
                <a:spcPts val="0"/>
              </a:spcBef>
              <a:spcAft>
                <a:spcPts val="700"/>
              </a:spcAft>
              <a:buNone/>
            </a:pPr>
            <a:r>
              <a:rPr b="1" lang="ru" u="sng">
                <a:solidFill>
                  <a:srgbClr val="980000"/>
                </a:solidFill>
              </a:rPr>
              <a:t>Конечный продукт:</a:t>
            </a:r>
            <a:r>
              <a:rPr b="1" lang="ru">
                <a:solidFill>
                  <a:srgbClr val="000000"/>
                </a:solidFill>
              </a:rPr>
              <a:t> осознание своей принадлежности к истории с</a:t>
            </a:r>
            <a:r>
              <a:rPr lang="ru">
                <a:solidFill>
                  <a:srgbClr val="000000"/>
                </a:solidFill>
              </a:rPr>
              <a:t>траны. </a:t>
            </a:r>
          </a:p>
          <a:p>
            <a:pPr lvl="0" rtl="0" algn="ctr">
              <a:lnSpc>
                <a:spcPct val="100000"/>
              </a:lnSpc>
              <a:spcBef>
                <a:spcPts val="0"/>
              </a:spcBef>
              <a:spcAft>
                <a:spcPts val="700"/>
              </a:spcAft>
              <a:buNone/>
            </a:pPr>
            <a:r>
              <a:rPr b="1" lang="ru" sz="1400">
                <a:solidFill>
                  <a:srgbClr val="000000"/>
                </a:solidFill>
              </a:rPr>
              <a:t>Этот прием “родился”прямо  во время урока “Жизнь ратными подвигами полна”(ОДНКНР, 5 кл.) </a:t>
            </a:r>
          </a:p>
          <a:p>
            <a:pPr lvl="0" rtl="0" algn="ctr">
              <a:lnSpc>
                <a:spcPct val="100000"/>
              </a:lnSpc>
              <a:spcBef>
                <a:spcPts val="0"/>
              </a:spcBef>
              <a:spcAft>
                <a:spcPts val="700"/>
              </a:spcAft>
              <a:buNone/>
            </a:pPr>
            <a:r>
              <a:rPr b="1" lang="ru" sz="1400">
                <a:solidFill>
                  <a:srgbClr val="000000"/>
                </a:solidFill>
              </a:rPr>
              <a:t>После моих слов, что А.П.Маресьев-самый известный летчик нашей страны, Герой Советского Союза, в нашей стране его имя знали</a:t>
            </a:r>
            <a:r>
              <a:rPr lang="ru" sz="1400">
                <a:solidFill>
                  <a:srgbClr val="000000"/>
                </a:solidFill>
              </a:rPr>
              <a:t> </a:t>
            </a:r>
            <a:r>
              <a:rPr b="1" lang="ru" sz="1000">
                <a:solidFill>
                  <a:srgbClr val="000000"/>
                </a:solidFill>
              </a:rPr>
              <a:t>ВСЕ</a:t>
            </a:r>
            <a:r>
              <a:rPr b="1" lang="ru" sz="1400">
                <a:solidFill>
                  <a:srgbClr val="000000"/>
                </a:solidFill>
              </a:rPr>
              <a:t>, моя ученица Аня предложила позвонить своей бабушке и от нее узнать об этом человеке. (Я была просто уверена в положительном ответе бабушки). Включив на громкую связь, Аня позвонила, класс затаил дыхание. Бабушка рассказала историю жизни героя, а еще  через несколько минут бабушка </a:t>
            </a:r>
            <a:r>
              <a:rPr lang="ru" sz="1400">
                <a:solidFill>
                  <a:srgbClr val="000000"/>
                </a:solidFill>
              </a:rPr>
              <a:t>сама позвонила </a:t>
            </a:r>
            <a:r>
              <a:rPr b="1" lang="ru" sz="1400">
                <a:solidFill>
                  <a:srgbClr val="000000"/>
                </a:solidFill>
              </a:rPr>
              <a:t>и дополнила свой рассказ. Я уверена, что у моих детей с родителями вечером был интересный разговор.</a:t>
            </a:r>
          </a:p>
        </p:txBody>
      </p:sp>
      <p:sp>
        <p:nvSpPr>
          <p:cNvPr id="460" name="Shape 46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461" name="Shape 461"/>
          <p:cNvSpPr txBox="1"/>
          <p:nvPr/>
        </p:nvSpPr>
        <p:spPr>
          <a:xfrm>
            <a:off x="7248175" y="2070900"/>
            <a:ext cx="6482700" cy="756299"/>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ph type="title"/>
          </p:nvPr>
        </p:nvSpPr>
        <p:spPr>
          <a:xfrm>
            <a:off x="146325" y="135050"/>
            <a:ext cx="8874900" cy="4921799"/>
          </a:xfrm>
          <a:prstGeom prst="rect">
            <a:avLst/>
          </a:prstGeom>
          <a:solidFill>
            <a:srgbClr val="D9D2E9"/>
          </a:solidFill>
        </p:spPr>
        <p:txBody>
          <a:bodyPr anchorCtr="0" anchor="t" bIns="91425" lIns="91425" rIns="91425" tIns="91425">
            <a:noAutofit/>
          </a:bodyPr>
          <a:lstStyle/>
          <a:p>
            <a:pPr lvl="0" rtl="0" algn="ctr">
              <a:spcBef>
                <a:spcPts val="0"/>
              </a:spcBef>
              <a:buNone/>
            </a:pPr>
            <a:r>
              <a:rPr b="1" lang="ru" sz="2400"/>
              <a:t>Лукашенко Юлия Анатольевна</a:t>
            </a:r>
          </a:p>
          <a:p>
            <a:pPr lvl="0" rtl="0" algn="ctr">
              <a:spcBef>
                <a:spcPts val="0"/>
              </a:spcBef>
              <a:buNone/>
            </a:pPr>
            <a:r>
              <a:t/>
            </a:r>
            <a:endParaRPr b="1" sz="2400" u="sng">
              <a:solidFill>
                <a:srgbClr val="980000"/>
              </a:solidFill>
            </a:endParaRPr>
          </a:p>
          <a:p>
            <a:pPr lvl="0" rtl="0" algn="ctr">
              <a:spcBef>
                <a:spcPts val="0"/>
              </a:spcBef>
              <a:buNone/>
            </a:pPr>
            <a:r>
              <a:rPr b="1" lang="ru" sz="2400" u="sng">
                <a:solidFill>
                  <a:srgbClr val="980000"/>
                </a:solidFill>
              </a:rPr>
              <a:t>Прием “Звонок по телефону</a:t>
            </a:r>
            <a:r>
              <a:rPr b="1" lang="ru" sz="2400"/>
              <a:t>”</a:t>
            </a:r>
            <a:r>
              <a:rPr lang="ru" sz="2400"/>
              <a:t> </a:t>
            </a:r>
          </a:p>
          <a:p>
            <a:pPr lvl="0" rtl="0">
              <a:spcBef>
                <a:spcPts val="0"/>
              </a:spcBef>
              <a:buNone/>
            </a:pPr>
            <a:r>
              <a:rPr lang="ru" sz="2400"/>
              <a:t>я использую на уроке ОРКСЭ “Этикет”.</a:t>
            </a:r>
          </a:p>
          <a:p>
            <a:pPr lvl="0" rtl="0">
              <a:spcBef>
                <a:spcPts val="0"/>
              </a:spcBef>
              <a:buNone/>
            </a:pPr>
            <a:r>
              <a:rPr lang="ru" sz="2400"/>
              <a:t> Сначала разрабатываем памятку “Правила разговора по телефону”, затем кто-нибудь из учащихся звонит родителям и задает несколько вопросов, а затем мы анализируем, насколько учащийся “культурно” разговаривал по телефону.</a:t>
            </a:r>
          </a:p>
          <a:p>
            <a:pPr lvl="0" rtl="0">
              <a:spcBef>
                <a:spcPts val="0"/>
              </a:spcBef>
              <a:buNone/>
            </a:pPr>
            <a:r>
              <a:rPr b="1" lang="ru" sz="2400">
                <a:solidFill>
                  <a:srgbClr val="980000"/>
                </a:solidFill>
              </a:rPr>
              <a:t>Цель приема:</a:t>
            </a:r>
            <a:r>
              <a:rPr lang="ru" sz="2400"/>
              <a:t> создание необычной для урока ситуации общения, развитие коммуникативных навыков.</a:t>
            </a:r>
          </a:p>
          <a:p>
            <a:pPr lvl="0" rtl="0">
              <a:spcBef>
                <a:spcPts val="0"/>
              </a:spcBef>
              <a:buNone/>
            </a:pPr>
            <a:r>
              <a:rPr b="1" lang="ru" sz="2400">
                <a:solidFill>
                  <a:srgbClr val="980000"/>
                </a:solidFill>
              </a:rPr>
              <a:t>Конечный продукт:</a:t>
            </a:r>
            <a:r>
              <a:rPr lang="ru" sz="2400">
                <a:solidFill>
                  <a:srgbClr val="980000"/>
                </a:solidFill>
              </a:rPr>
              <a:t> </a:t>
            </a:r>
            <a:r>
              <a:rPr lang="ru" sz="2400">
                <a:solidFill>
                  <a:srgbClr val="000000"/>
                </a:solidFill>
              </a:rPr>
              <a:t>знание и использование телефонного этикета</a:t>
            </a:r>
          </a:p>
          <a:p>
            <a:pPr lvl="0">
              <a:spcBef>
                <a:spcPts val="0"/>
              </a:spcBef>
              <a:buNone/>
            </a:pPr>
            <a:r>
              <a:rPr lang="ru" sz="1400"/>
              <a:t> </a:t>
            </a:r>
            <a:r>
              <a:rPr lang="ru" sz="2400"/>
              <a:t>     </a:t>
            </a:r>
          </a:p>
        </p:txBody>
      </p:sp>
      <p:sp>
        <p:nvSpPr>
          <p:cNvPr id="467" name="Shape 46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Макарова Нина Николаевна</a:t>
            </a:r>
          </a:p>
        </p:txBody>
      </p:sp>
      <p:sp>
        <p:nvSpPr>
          <p:cNvPr id="473" name="Shape 473"/>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474" name="Shape 47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sp>
        <p:nvSpPr>
          <p:cNvPr id="479" name="Shape 479"/>
          <p:cNvSpPr/>
          <p:nvPr/>
        </p:nvSpPr>
        <p:spPr>
          <a:xfrm>
            <a:off x="773700" y="1939700"/>
            <a:ext cx="6516558" cy="629423"/>
          </a:xfrm>
          <a:prstGeom prst="flowChartTerminator">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0" name="Shape 480"/>
          <p:cNvSpPr/>
          <p:nvPr/>
        </p:nvSpPr>
        <p:spPr>
          <a:xfrm>
            <a:off x="257200" y="98050"/>
            <a:ext cx="5742899" cy="629400"/>
          </a:xfrm>
          <a:prstGeom prst="roundRect">
            <a:avLst>
              <a:gd fmla="val 16667" name="adj"/>
            </a:avLst>
          </a:prstGeom>
          <a:solidFill>
            <a:srgbClr val="FCE5C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1" name="Shape 481"/>
          <p:cNvSpPr txBox="1"/>
          <p:nvPr>
            <p:ph idx="1" type="body"/>
          </p:nvPr>
        </p:nvSpPr>
        <p:spPr>
          <a:xfrm>
            <a:off x="185250" y="880050"/>
            <a:ext cx="8647200" cy="4176900"/>
          </a:xfrm>
          <a:prstGeom prst="rect">
            <a:avLst/>
          </a:prstGeom>
          <a:solidFill>
            <a:srgbClr val="E6B8AF"/>
          </a:solidFill>
        </p:spPr>
        <p:txBody>
          <a:bodyPr anchorCtr="0" anchor="t" bIns="91425" lIns="91425" rIns="91425" tIns="91425">
            <a:noAutofit/>
          </a:bodyPr>
          <a:lstStyle/>
          <a:p>
            <a:pPr lvl="0" rtl="0">
              <a:lnSpc>
                <a:spcPct val="100000"/>
              </a:lnSpc>
              <a:spcBef>
                <a:spcPts val="0"/>
              </a:spcBef>
              <a:spcAft>
                <a:spcPts val="0"/>
              </a:spcAft>
              <a:buClr>
                <a:schemeClr val="dk1"/>
              </a:buClr>
              <a:buSzPct val="61111"/>
              <a:buFont typeface="Arial"/>
              <a:buNone/>
            </a:pPr>
            <a:r>
              <a:rPr lang="ru">
                <a:solidFill>
                  <a:schemeClr val="dk1"/>
                </a:solidFill>
                <a:latin typeface="Times New Roman"/>
                <a:ea typeface="Times New Roman"/>
                <a:cs typeface="Times New Roman"/>
                <a:sym typeface="Times New Roman"/>
              </a:rPr>
              <a:t>Название приёма</a:t>
            </a:r>
            <a:r>
              <a:rPr b="0" lang="ru">
                <a:solidFill>
                  <a:schemeClr val="dk1"/>
                </a:solidFill>
                <a:latin typeface="Times New Roman"/>
                <a:ea typeface="Times New Roman"/>
                <a:cs typeface="Times New Roman"/>
                <a:sym typeface="Times New Roman"/>
              </a:rPr>
              <a:t>: Деловая игра.</a:t>
            </a:r>
          </a:p>
          <a:p>
            <a:pPr lvl="0" rtl="0">
              <a:lnSpc>
                <a:spcPct val="100000"/>
              </a:lnSpc>
              <a:spcBef>
                <a:spcPts val="0"/>
              </a:spcBef>
              <a:spcAft>
                <a:spcPts val="0"/>
              </a:spcAft>
              <a:buClr>
                <a:schemeClr val="dk1"/>
              </a:buClr>
              <a:buSzPct val="61111"/>
              <a:buFont typeface="Arial"/>
              <a:buNone/>
            </a:pPr>
            <a:r>
              <a:rPr lang="ru">
                <a:solidFill>
                  <a:schemeClr val="dk1"/>
                </a:solidFill>
                <a:latin typeface="Times New Roman"/>
                <a:ea typeface="Times New Roman"/>
                <a:cs typeface="Times New Roman"/>
                <a:sym typeface="Times New Roman"/>
              </a:rPr>
              <a:t>Источник: </a:t>
            </a:r>
            <a:r>
              <a:rPr b="0" lang="ru">
                <a:solidFill>
                  <a:schemeClr val="dk1"/>
                </a:solidFill>
                <a:latin typeface="Times New Roman"/>
                <a:ea typeface="Times New Roman"/>
                <a:cs typeface="Times New Roman"/>
                <a:sym typeface="Times New Roman"/>
              </a:rPr>
              <a:t>Коваленко В.Г. “Дидактические игры на уроках математики”, Москва “Просвещение”, 1990</a:t>
            </a:r>
          </a:p>
          <a:p>
            <a:pPr lvl="0" rtl="0">
              <a:lnSpc>
                <a:spcPct val="100000"/>
              </a:lnSpc>
              <a:spcBef>
                <a:spcPts val="0"/>
              </a:spcBef>
              <a:spcAft>
                <a:spcPts val="0"/>
              </a:spcAft>
              <a:buNone/>
            </a:pPr>
            <a:r>
              <a:rPr lang="ru">
                <a:solidFill>
                  <a:schemeClr val="dk1"/>
                </a:solidFill>
                <a:latin typeface="Times New Roman"/>
                <a:ea typeface="Times New Roman"/>
                <a:cs typeface="Times New Roman"/>
                <a:sym typeface="Times New Roman"/>
              </a:rPr>
              <a:t>Цель использования приёма</a:t>
            </a:r>
            <a:r>
              <a:rPr b="0" lang="ru">
                <a:solidFill>
                  <a:schemeClr val="dk1"/>
                </a:solidFill>
                <a:latin typeface="Times New Roman"/>
                <a:ea typeface="Times New Roman"/>
                <a:cs typeface="Times New Roman"/>
                <a:sym typeface="Times New Roman"/>
              </a:rPr>
              <a:t>: восоздание и усвоение общественного и социального опыта, освоение социально-значимых (социально-коммуникативных) способностей личности: способность сотрудничества и взаимодействия; умения работать в малой группе; способность эффективно разрешать конфликты.</a:t>
            </a:r>
          </a:p>
          <a:p>
            <a:pPr lvl="0" rtl="0">
              <a:lnSpc>
                <a:spcPct val="100000"/>
              </a:lnSpc>
              <a:spcBef>
                <a:spcPts val="0"/>
              </a:spcBef>
              <a:spcAft>
                <a:spcPts val="0"/>
              </a:spcAft>
              <a:buNone/>
            </a:pPr>
            <a:r>
              <a:rPr lang="ru">
                <a:solidFill>
                  <a:schemeClr val="dk1"/>
                </a:solidFill>
                <a:latin typeface="Times New Roman"/>
                <a:ea typeface="Times New Roman"/>
                <a:cs typeface="Times New Roman"/>
                <a:sym typeface="Times New Roman"/>
              </a:rPr>
              <a:t>Конечный продукт:</a:t>
            </a:r>
            <a:r>
              <a:rPr b="0" lang="ru">
                <a:solidFill>
                  <a:schemeClr val="dk1"/>
                </a:solidFill>
                <a:latin typeface="Times New Roman"/>
                <a:ea typeface="Times New Roman"/>
                <a:cs typeface="Times New Roman"/>
                <a:sym typeface="Times New Roman"/>
              </a:rPr>
              <a:t> решение проблемного вопроса или проблемной ситуации.</a:t>
            </a:r>
          </a:p>
          <a:p>
            <a:pPr lvl="0" rtl="0">
              <a:lnSpc>
                <a:spcPct val="100000"/>
              </a:lnSpc>
              <a:spcBef>
                <a:spcPts val="0"/>
              </a:spcBef>
              <a:spcAft>
                <a:spcPts val="0"/>
              </a:spcAft>
              <a:buClr>
                <a:schemeClr val="dk1"/>
              </a:buClr>
              <a:buSzPct val="61111"/>
              <a:buFont typeface="Arial"/>
              <a:buNone/>
            </a:pPr>
            <a:r>
              <a:rPr lang="ru">
                <a:solidFill>
                  <a:schemeClr val="dk1"/>
                </a:solidFill>
                <a:latin typeface="Times New Roman"/>
                <a:ea typeface="Times New Roman"/>
                <a:cs typeface="Times New Roman"/>
                <a:sym typeface="Times New Roman"/>
              </a:rPr>
              <a:t>Методический комментарий:</a:t>
            </a:r>
            <a:r>
              <a:rPr b="0" lang="ru">
                <a:solidFill>
                  <a:schemeClr val="dk1"/>
                </a:solidFill>
                <a:latin typeface="Times New Roman"/>
                <a:ea typeface="Times New Roman"/>
                <a:cs typeface="Times New Roman"/>
                <a:sym typeface="Times New Roman"/>
              </a:rPr>
              <a:t> пользуясь этим методом, на основе игрового замысла моделируется реальная обстановка,в которой выполняются конкретные действия, выбирается оптимальный вариант решения задачи и имитируется его реализация в практической жизни.</a:t>
            </a:r>
          </a:p>
          <a:p>
            <a:pPr lvl="0" rtl="0">
              <a:spcBef>
                <a:spcPts val="0"/>
              </a:spcBef>
              <a:spcAft>
                <a:spcPts val="0"/>
              </a:spcAft>
              <a:buClr>
                <a:schemeClr val="dk1"/>
              </a:buClr>
              <a:buSzPct val="61111"/>
              <a:buFont typeface="Arial"/>
              <a:buNone/>
            </a:pPr>
            <a:r>
              <a:t/>
            </a:r>
            <a:endParaRPr b="0">
              <a:solidFill>
                <a:schemeClr val="dk1"/>
              </a:solidFill>
            </a:endParaRPr>
          </a:p>
          <a:p>
            <a:pPr lvl="0">
              <a:spcBef>
                <a:spcPts val="0"/>
              </a:spcBef>
              <a:buNone/>
            </a:pPr>
            <a:r>
              <a:t/>
            </a:r>
            <a:endParaRPr b="0"/>
          </a:p>
        </p:txBody>
      </p:sp>
      <p:sp>
        <p:nvSpPr>
          <p:cNvPr id="482" name="Shape 48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483" name="Shape 483"/>
          <p:cNvSpPr txBox="1"/>
          <p:nvPr>
            <p:ph type="title"/>
          </p:nvPr>
        </p:nvSpPr>
        <p:spPr>
          <a:xfrm>
            <a:off x="311700" y="126400"/>
            <a:ext cx="5507400" cy="572699"/>
          </a:xfrm>
          <a:prstGeom prst="rect">
            <a:avLst/>
          </a:prstGeom>
        </p:spPr>
        <p:txBody>
          <a:bodyPr anchorCtr="0" anchor="t" bIns="91425" lIns="91425" rIns="91425" tIns="91425">
            <a:noAutofit/>
          </a:bodyPr>
          <a:lstStyle/>
          <a:p>
            <a:pPr lvl="0" rtl="0">
              <a:spcBef>
                <a:spcPts val="0"/>
              </a:spcBef>
              <a:buNone/>
            </a:pPr>
            <a:r>
              <a:rPr lang="ru"/>
              <a:t>Малунова Галина Анатольевна</a:t>
            </a:r>
          </a:p>
        </p:txBody>
      </p:sp>
      <p:pic>
        <p:nvPicPr>
          <p:cNvPr id="484" name="Shape 484"/>
          <p:cNvPicPr preferRelativeResize="0"/>
          <p:nvPr/>
        </p:nvPicPr>
        <p:blipFill>
          <a:blip r:embed="rId3">
            <a:alphaModFix/>
          </a:blip>
          <a:stretch>
            <a:fillRect/>
          </a:stretch>
        </p:blipFill>
        <p:spPr>
          <a:xfrm>
            <a:off x="8283750" y="49275"/>
            <a:ext cx="673775" cy="1084550"/>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sp>
        <p:nvSpPr>
          <p:cNvPr id="489" name="Shape 489"/>
          <p:cNvSpPr/>
          <p:nvPr/>
        </p:nvSpPr>
        <p:spPr>
          <a:xfrm>
            <a:off x="591600" y="289850"/>
            <a:ext cx="6342000" cy="629400"/>
          </a:xfrm>
          <a:prstGeom prst="roundRect">
            <a:avLst>
              <a:gd fmla="val 16667" name="adj"/>
            </a:avLst>
          </a:prstGeom>
          <a:solidFill>
            <a:srgbClr val="FCE5C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0" name="Shape 490"/>
          <p:cNvSpPr txBox="1"/>
          <p:nvPr>
            <p:ph type="title"/>
          </p:nvPr>
        </p:nvSpPr>
        <p:spPr>
          <a:xfrm>
            <a:off x="223950" y="318200"/>
            <a:ext cx="7077300" cy="572699"/>
          </a:xfrm>
          <a:prstGeom prst="rect">
            <a:avLst/>
          </a:prstGeom>
        </p:spPr>
        <p:txBody>
          <a:bodyPr anchorCtr="0" anchor="t" bIns="91425" lIns="91425" rIns="91425" tIns="91425">
            <a:noAutofit/>
          </a:bodyPr>
          <a:lstStyle/>
          <a:p>
            <a:pPr lvl="0" algn="ctr">
              <a:spcBef>
                <a:spcPts val="0"/>
              </a:spcBef>
              <a:buNone/>
            </a:pPr>
            <a:r>
              <a:rPr b="1" lang="ru" sz="1800">
                <a:solidFill>
                  <a:srgbClr val="980000"/>
                </a:solidFill>
              </a:rPr>
              <a:t>Малунова Г.А.    Пример деловой игры “Строитель”</a:t>
            </a:r>
          </a:p>
        </p:txBody>
      </p:sp>
      <p:sp>
        <p:nvSpPr>
          <p:cNvPr id="491" name="Shape 491"/>
          <p:cNvSpPr txBox="1"/>
          <p:nvPr>
            <p:ph idx="1" type="body"/>
          </p:nvPr>
        </p:nvSpPr>
        <p:spPr>
          <a:xfrm>
            <a:off x="223950" y="1002550"/>
            <a:ext cx="8696099" cy="4054200"/>
          </a:xfrm>
          <a:prstGeom prst="rect">
            <a:avLst/>
          </a:prstGeom>
          <a:solidFill>
            <a:srgbClr val="E6B8AF"/>
          </a:solidFill>
        </p:spPr>
        <p:txBody>
          <a:bodyPr anchorCtr="0" anchor="t" bIns="91425" lIns="91425" rIns="91425" tIns="91425">
            <a:noAutofit/>
          </a:bodyPr>
          <a:lstStyle/>
          <a:p>
            <a:pPr lvl="0" rtl="0">
              <a:spcBef>
                <a:spcPts val="0"/>
              </a:spcBef>
              <a:buNone/>
            </a:pPr>
            <a:r>
              <a:rPr lang="ru" sz="1100" u="sng"/>
              <a:t>Тема</a:t>
            </a:r>
            <a:r>
              <a:rPr b="0" lang="ru" sz="1100"/>
              <a:t>: </a:t>
            </a:r>
            <a:r>
              <a:rPr lang="ru" sz="1100">
                <a:solidFill>
                  <a:srgbClr val="980000"/>
                </a:solidFill>
              </a:rPr>
              <a:t>Площади многоугольников.</a:t>
            </a:r>
          </a:p>
          <a:p>
            <a:pPr lvl="0" rtl="0">
              <a:spcBef>
                <a:spcPts val="0"/>
              </a:spcBef>
              <a:buNone/>
            </a:pPr>
            <a:r>
              <a:rPr lang="ru" sz="1100" u="sng"/>
              <a:t>Цели</a:t>
            </a:r>
            <a:r>
              <a:rPr b="0" lang="ru" sz="1100"/>
              <a:t>: усвоение учащимися формул для вычисления площадей параллелограмма, треугольника, трапеции и применение полученных знаний к решению практических задач. Ориентация учащихся на профессию строителя. </a:t>
            </a:r>
          </a:p>
          <a:p>
            <a:pPr lvl="0" rtl="0">
              <a:spcBef>
                <a:spcPts val="0"/>
              </a:spcBef>
              <a:buNone/>
            </a:pPr>
            <a:r>
              <a:rPr lang="ru" sz="1100">
                <a:solidFill>
                  <a:srgbClr val="980000"/>
                </a:solidFill>
              </a:rPr>
              <a:t>Методический комментарий:</a:t>
            </a:r>
            <a:r>
              <a:rPr b="0" lang="ru" sz="1100">
                <a:solidFill>
                  <a:srgbClr val="980000"/>
                </a:solidFill>
              </a:rPr>
              <a:t> </a:t>
            </a:r>
            <a:r>
              <a:rPr b="0" lang="ru" sz="1100"/>
              <a:t>Учебный процесс на уроке условно расчленяется на этапы: знакомство с профессией строителя; построение имитационной модели производственного объекта; постановка главной задачи бригадам и выяснение их роли в производстве; создание игровой проблемной ситуации; овладение необходимым теоретическим материалом; решение производственной задачи на основании математических знаний; проверка результатов; коррекция; реализация принятого решения; анализ итогов работы; оценка результатов работы.</a:t>
            </a:r>
          </a:p>
          <a:p>
            <a:pPr lvl="0" rtl="0">
              <a:spcBef>
                <a:spcPts val="0"/>
              </a:spcBef>
              <a:buNone/>
            </a:pPr>
            <a:r>
              <a:rPr b="0" lang="ru" sz="1100"/>
              <a:t>Основная идея деловой игры состоит в том, чтобы создать производственную ситуацию, в которой учащиеся, поставив себя на место человека той или иной специальности, смогут увидеть и оценить значение математических знаний в производительном труде, самостоятельно овладеть необходимым теоретическим материалом и применить полученные знания на практике.</a:t>
            </a:r>
          </a:p>
          <a:p>
            <a:pPr lvl="0" rtl="0">
              <a:spcBef>
                <a:spcPts val="0"/>
              </a:spcBef>
              <a:buNone/>
            </a:pPr>
            <a:r>
              <a:rPr lang="ru" sz="1100">
                <a:solidFill>
                  <a:srgbClr val="A61C00"/>
                </a:solidFill>
              </a:rPr>
              <a:t>Описание:</a:t>
            </a:r>
            <a:r>
              <a:rPr b="0" lang="ru" sz="1100"/>
              <a:t> в начале урока урока учитель ставит задачу. Требуется выполнить работу по настилке полов строящегося детского сада. Ученики выступают в роли строителей. Предлагается произвести настилку паркетного пола в игровом зале определённых размеров. Учащиеся разбиваются на 3 бригады. Избираются бригадиры. Первая бригада- столяры. Им нужно изготовить паркетные плитки указанных размеров в таком количестве, чтобы после настилки пола не осталось лишних плиток и число треугольных плиток было минимальным, а плиток в форме параллелограммов и трапеций - одинаковое количество. Вторая бригада-поставщики. Им нужно доставить необходимое количество плиток на строительную площадку. Они расчитывают это количество. Третья бригада- паркетчики. Чтобы проконтролировать доставку, надо впредь знать , сколько и каких паркетных плиток понадобиться для покрытия пола.</a:t>
            </a:r>
          </a:p>
          <a:p>
            <a:pPr lvl="0">
              <a:spcBef>
                <a:spcPts val="0"/>
              </a:spcBef>
              <a:buNone/>
            </a:pPr>
            <a:r>
              <a:rPr b="0" lang="ru" sz="1100"/>
              <a:t>Побеждает в игре та команда, которая первой выполнит правильный расчёт.</a:t>
            </a:r>
          </a:p>
        </p:txBody>
      </p:sp>
      <p:sp>
        <p:nvSpPr>
          <p:cNvPr id="492" name="Shape 49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pic>
        <p:nvPicPr>
          <p:cNvPr id="493" name="Shape 493"/>
          <p:cNvPicPr preferRelativeResize="0"/>
          <p:nvPr/>
        </p:nvPicPr>
        <p:blipFill>
          <a:blip r:embed="rId3">
            <a:alphaModFix/>
          </a:blip>
          <a:stretch>
            <a:fillRect/>
          </a:stretch>
        </p:blipFill>
        <p:spPr>
          <a:xfrm>
            <a:off x="7519100" y="0"/>
            <a:ext cx="1400950" cy="10025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Алимбаева Клара Сабирчановна</a:t>
            </a:r>
          </a:p>
        </p:txBody>
      </p:sp>
      <p:sp>
        <p:nvSpPr>
          <p:cNvPr id="103" name="Shape 103"/>
          <p:cNvSpPr txBox="1"/>
          <p:nvPr>
            <p:ph idx="1" type="body"/>
          </p:nvPr>
        </p:nvSpPr>
        <p:spPr>
          <a:xfrm>
            <a:off x="311700" y="914400"/>
            <a:ext cx="8520599" cy="4142700"/>
          </a:xfrm>
          <a:prstGeom prst="rect">
            <a:avLst/>
          </a:prstGeom>
        </p:spPr>
        <p:txBody>
          <a:bodyPr anchorCtr="0" anchor="t" bIns="91425" lIns="91425" rIns="91425" tIns="91425">
            <a:noAutofit/>
          </a:bodyPr>
          <a:lstStyle/>
          <a:p>
            <a:pPr lvl="0" rtl="0">
              <a:spcBef>
                <a:spcPts val="0"/>
              </a:spcBef>
              <a:buNone/>
            </a:pPr>
            <a:r>
              <a:rPr lang="ru"/>
              <a:t>Разделить страницу на 2 половины вертикальной чертой.</a:t>
            </a:r>
          </a:p>
          <a:p>
            <a:pPr lvl="0" rtl="0">
              <a:spcBef>
                <a:spcPts val="0"/>
              </a:spcBef>
              <a:buNone/>
            </a:pPr>
            <a:r>
              <a:rPr lang="ru"/>
              <a:t>В первый столбик записываем ту часть (фрагмент) текста, которая произвела наибольшее впечатление, а может, просто озадачила. То есть записываем всё то, что заставило задуматься. Писать надо кратко: короткими фразами, отрывками фраз, словосочетаниями, отдельными словами. Второй столбик заполняем комментариями - мыслями по поводу прочитанного.</a:t>
            </a:r>
          </a:p>
          <a:p>
            <a:pPr lvl="0" rtl="0">
              <a:spcBef>
                <a:spcPts val="0"/>
              </a:spcBef>
              <a:buNone/>
            </a:pPr>
            <a:r>
              <a:rPr lang="ru"/>
              <a:t>Когда текст будет прочитан (просмотрен, прослушан), а первый столбик по ходу работы заполнен, внимательно посмотрим на эти записи и попробуем объяснить себе:</a:t>
            </a:r>
          </a:p>
          <a:p>
            <a:pPr lvl="0" rtl="0">
              <a:spcBef>
                <a:spcPts val="0"/>
              </a:spcBef>
              <a:buNone/>
            </a:pPr>
            <a:r>
              <a:rPr lang="ru"/>
              <a:t>-что заставило записать именно эту цитату;</a:t>
            </a:r>
          </a:p>
          <a:p>
            <a:pPr lvl="0" rtl="0">
              <a:spcBef>
                <a:spcPts val="0"/>
              </a:spcBef>
              <a:buNone/>
            </a:pPr>
            <a:r>
              <a:rPr lang="ru"/>
              <a:t>-какие мысли она вызвала;</a:t>
            </a:r>
          </a:p>
          <a:p>
            <a:pPr lvl="0">
              <a:spcBef>
                <a:spcPts val="0"/>
              </a:spcBef>
              <a:buNone/>
            </a:pPr>
            <a:r>
              <a:rPr lang="ru"/>
              <a:t>-какой вопрос возник в связи с ней.</a:t>
            </a:r>
          </a:p>
        </p:txBody>
      </p:sp>
      <p:sp>
        <p:nvSpPr>
          <p:cNvPr id="104" name="Shape 10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7" name="Shape 497"/>
        <p:cNvGrpSpPr/>
        <p:nvPr/>
      </p:nvGrpSpPr>
      <p:grpSpPr>
        <a:xfrm>
          <a:off x="0" y="0"/>
          <a:ext cx="0" cy="0"/>
          <a:chOff x="0" y="0"/>
          <a:chExt cx="0" cy="0"/>
        </a:xfrm>
      </p:grpSpPr>
      <p:sp>
        <p:nvSpPr>
          <p:cNvPr id="498" name="Shape 498"/>
          <p:cNvSpPr txBox="1"/>
          <p:nvPr>
            <p:ph type="title"/>
          </p:nvPr>
        </p:nvSpPr>
        <p:spPr>
          <a:xfrm>
            <a:off x="311700" y="445025"/>
            <a:ext cx="8520599" cy="1458299"/>
          </a:xfrm>
          <a:prstGeom prst="rect">
            <a:avLst/>
          </a:prstGeom>
        </p:spPr>
        <p:txBody>
          <a:bodyPr anchorCtr="0" anchor="t" bIns="91425" lIns="91425" rIns="91425" tIns="91425">
            <a:noAutofit/>
          </a:bodyPr>
          <a:lstStyle/>
          <a:p>
            <a:pPr lvl="0" rtl="0">
              <a:spcBef>
                <a:spcPts val="0"/>
              </a:spcBef>
              <a:buNone/>
            </a:pPr>
            <a:r>
              <a:rPr lang="ru"/>
              <a:t>Мейлинг Нина Федоровна                      </a:t>
            </a:r>
            <a:r>
              <a:rPr b="1" lang="ru" sz="1200">
                <a:solidFill>
                  <a:srgbClr val="CC0000"/>
                </a:solidFill>
              </a:rPr>
              <a:t>Вот слова словарные –</a:t>
            </a:r>
          </a:p>
          <a:p>
            <a:pPr indent="-298450" lvl="0" marL="457200" marR="139700" rtl="0" algn="r">
              <a:lnSpc>
                <a:spcPct val="115000"/>
              </a:lnSpc>
              <a:spcBef>
                <a:spcPts val="0"/>
              </a:spcBef>
              <a:buClr>
                <a:schemeClr val="dk1"/>
              </a:buClr>
              <a:buSzPct val="91666"/>
              <a:buFont typeface="Arial"/>
              <a:buNone/>
            </a:pPr>
            <a:r>
              <a:rPr b="1" lang="ru" sz="1200">
                <a:solidFill>
                  <a:srgbClr val="CC0000"/>
                </a:solidFill>
              </a:rPr>
              <a:t>Трудные, коварные</a:t>
            </a:r>
          </a:p>
          <a:p>
            <a:pPr indent="-298450" lvl="0" marL="457200" marR="139700" rtl="0" algn="r">
              <a:lnSpc>
                <a:spcPct val="115000"/>
              </a:lnSpc>
              <a:spcBef>
                <a:spcPts val="0"/>
              </a:spcBef>
              <a:buClr>
                <a:schemeClr val="dk1"/>
              </a:buClr>
              <a:buSzPct val="91666"/>
              <a:buFont typeface="Arial"/>
              <a:buNone/>
            </a:pPr>
            <a:r>
              <a:rPr b="1" lang="ru" sz="1200">
                <a:solidFill>
                  <a:srgbClr val="CC0000"/>
                </a:solidFill>
              </a:rPr>
              <a:t>Без проверочной родни</a:t>
            </a:r>
          </a:p>
          <a:p>
            <a:pPr indent="-298450" lvl="0" marL="457200" marR="139700" rtl="0" algn="r">
              <a:lnSpc>
                <a:spcPct val="115000"/>
              </a:lnSpc>
              <a:spcBef>
                <a:spcPts val="0"/>
              </a:spcBef>
              <a:buClr>
                <a:schemeClr val="dk1"/>
              </a:buClr>
              <a:buSzPct val="91666"/>
              <a:buFont typeface="Arial"/>
              <a:buNone/>
            </a:pPr>
            <a:r>
              <a:rPr b="1" lang="ru" sz="1200">
                <a:solidFill>
                  <a:srgbClr val="CC0000"/>
                </a:solidFill>
              </a:rPr>
              <a:t>В словаре живут одни.</a:t>
            </a:r>
          </a:p>
          <a:p>
            <a:pPr lvl="0" rtl="0">
              <a:spcBef>
                <a:spcPts val="0"/>
              </a:spcBef>
              <a:buNone/>
            </a:pPr>
            <a:r>
              <a:t/>
            </a:r>
            <a:endParaRPr/>
          </a:p>
          <a:p>
            <a:pPr lvl="0">
              <a:spcBef>
                <a:spcPts val="0"/>
              </a:spcBef>
              <a:buNone/>
            </a:pPr>
            <a:r>
              <a:t/>
            </a:r>
            <a:endParaRPr/>
          </a:p>
        </p:txBody>
      </p:sp>
      <p:sp>
        <p:nvSpPr>
          <p:cNvPr id="499" name="Shape 499"/>
          <p:cNvSpPr txBox="1"/>
          <p:nvPr>
            <p:ph idx="1" type="body"/>
          </p:nvPr>
        </p:nvSpPr>
        <p:spPr>
          <a:xfrm>
            <a:off x="311700" y="1205950"/>
            <a:ext cx="8520599" cy="3990899"/>
          </a:xfrm>
          <a:prstGeom prst="rect">
            <a:avLst/>
          </a:prstGeom>
        </p:spPr>
        <p:txBody>
          <a:bodyPr anchorCtr="0" anchor="t" bIns="91425" lIns="91425" rIns="91425" tIns="91425">
            <a:noAutofit/>
          </a:bodyPr>
          <a:lstStyle/>
          <a:p>
            <a:pPr lvl="0" rtl="0">
              <a:lnSpc>
                <a:spcPct val="177272"/>
              </a:lnSpc>
              <a:spcBef>
                <a:spcPts val="600"/>
              </a:spcBef>
              <a:spcAft>
                <a:spcPts val="600"/>
              </a:spcAft>
              <a:buClr>
                <a:schemeClr val="dk1"/>
              </a:buClr>
              <a:buSzPct val="45833"/>
              <a:buFont typeface="Arial"/>
              <a:buNone/>
            </a:pPr>
            <a:r>
              <a:rPr b="0" lang="ru" sz="2400">
                <a:solidFill>
                  <a:schemeClr val="dk1"/>
                </a:solidFill>
                <a:latin typeface="Arial"/>
                <a:ea typeface="Arial"/>
                <a:cs typeface="Arial"/>
                <a:sym typeface="Arial"/>
              </a:rPr>
              <a:t>Название приёма </a:t>
            </a:r>
          </a:p>
          <a:p>
            <a:pPr lvl="0" rtl="0">
              <a:lnSpc>
                <a:spcPct val="177272"/>
              </a:lnSpc>
              <a:spcBef>
                <a:spcPts val="600"/>
              </a:spcBef>
              <a:spcAft>
                <a:spcPts val="600"/>
              </a:spcAft>
              <a:buClr>
                <a:schemeClr val="dk1"/>
              </a:buClr>
              <a:buSzPct val="45833"/>
              <a:buFont typeface="Arial"/>
              <a:buNone/>
            </a:pPr>
            <a:r>
              <a:rPr lang="ru" sz="2400">
                <a:solidFill>
                  <a:srgbClr val="FF0000"/>
                </a:solidFill>
                <a:latin typeface="Arial"/>
                <a:ea typeface="Arial"/>
                <a:cs typeface="Arial"/>
                <a:sym typeface="Arial"/>
              </a:rPr>
              <a:t>Метод ассоциации</a:t>
            </a:r>
            <a:r>
              <a:rPr lang="ru" sz="1800">
                <a:solidFill>
                  <a:srgbClr val="FF0000"/>
                </a:solidFill>
                <a:latin typeface="Arial"/>
                <a:ea typeface="Arial"/>
                <a:cs typeface="Arial"/>
                <a:sym typeface="Arial"/>
              </a:rPr>
              <a:t> – один из способов реализации инновационных подходов в обучении младших школьников</a:t>
            </a:r>
          </a:p>
        </p:txBody>
      </p:sp>
      <p:sp>
        <p:nvSpPr>
          <p:cNvPr id="500" name="Shape 50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pic>
        <p:nvPicPr>
          <p:cNvPr id="501" name="Shape 501"/>
          <p:cNvPicPr preferRelativeResize="0"/>
          <p:nvPr/>
        </p:nvPicPr>
        <p:blipFill>
          <a:blip r:embed="rId3">
            <a:alphaModFix/>
          </a:blip>
          <a:stretch>
            <a:fillRect/>
          </a:stretch>
        </p:blipFill>
        <p:spPr>
          <a:xfrm>
            <a:off x="888500" y="3246344"/>
            <a:ext cx="2522674" cy="1897024"/>
          </a:xfrm>
          <a:prstGeom prst="rect">
            <a:avLst/>
          </a:prstGeom>
          <a:noFill/>
          <a:ln>
            <a:noFill/>
          </a:ln>
        </p:spPr>
      </p:pic>
      <p:pic>
        <p:nvPicPr>
          <p:cNvPr id="502" name="Shape 502"/>
          <p:cNvPicPr preferRelativeResize="0"/>
          <p:nvPr/>
        </p:nvPicPr>
        <p:blipFill>
          <a:blip r:embed="rId4">
            <a:alphaModFix/>
          </a:blip>
          <a:stretch>
            <a:fillRect/>
          </a:stretch>
        </p:blipFill>
        <p:spPr>
          <a:xfrm>
            <a:off x="4726233" y="3246349"/>
            <a:ext cx="2431166" cy="1828200"/>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ru"/>
              <a:t>Мейлинг Нина Федоровна</a:t>
            </a:r>
          </a:p>
        </p:txBody>
      </p:sp>
      <p:sp>
        <p:nvSpPr>
          <p:cNvPr id="508" name="Shape 508"/>
          <p:cNvSpPr txBox="1"/>
          <p:nvPr>
            <p:ph idx="1" type="body"/>
          </p:nvPr>
        </p:nvSpPr>
        <p:spPr>
          <a:xfrm>
            <a:off x="311700" y="1152475"/>
            <a:ext cx="8520599" cy="3990899"/>
          </a:xfrm>
          <a:prstGeom prst="rect">
            <a:avLst/>
          </a:prstGeom>
        </p:spPr>
        <p:txBody>
          <a:bodyPr anchorCtr="0" anchor="t" bIns="91425" lIns="91425" rIns="91425" tIns="91425">
            <a:noAutofit/>
          </a:bodyPr>
          <a:lstStyle/>
          <a:p>
            <a:pPr lvl="0" rtl="0">
              <a:spcBef>
                <a:spcPts val="0"/>
              </a:spcBef>
              <a:buNone/>
            </a:pPr>
            <a:r>
              <a:rPr b="0" lang="ru" sz="3000">
                <a:solidFill>
                  <a:schemeClr val="dk1"/>
                </a:solidFill>
                <a:highlight>
                  <a:srgbClr val="F8E71C"/>
                </a:highlight>
                <a:latin typeface="Oswald"/>
                <a:ea typeface="Oswald"/>
                <a:cs typeface="Oswald"/>
                <a:sym typeface="Oswald"/>
              </a:rPr>
              <a:t>Источник</a:t>
            </a:r>
          </a:p>
          <a:p>
            <a:pPr lvl="0" rtl="0">
              <a:lnSpc>
                <a:spcPct val="115000"/>
              </a:lnSpc>
              <a:spcBef>
                <a:spcPts val="0"/>
              </a:spcBef>
              <a:buNone/>
            </a:pPr>
            <a:r>
              <a:rPr b="0" lang="ru" sz="1600">
                <a:solidFill>
                  <a:schemeClr val="dk1"/>
                </a:solidFill>
                <a:latin typeface="Arial"/>
                <a:ea typeface="Arial"/>
                <a:cs typeface="Arial"/>
                <a:sym typeface="Arial"/>
              </a:rPr>
              <a:t>1. Погодина А. Словарная работа на основе метода ярких ассоциаций // Начальная школа. 2010.  </a:t>
            </a:r>
          </a:p>
          <a:p>
            <a:pPr lvl="0" rtl="0">
              <a:lnSpc>
                <a:spcPct val="115000"/>
              </a:lnSpc>
              <a:spcBef>
                <a:spcPts val="0"/>
              </a:spcBef>
              <a:buNone/>
            </a:pPr>
            <a:r>
              <a:rPr b="0" lang="ru" sz="1600">
                <a:solidFill>
                  <a:schemeClr val="dk1"/>
                </a:solidFill>
                <a:latin typeface="Arial"/>
                <a:ea typeface="Arial"/>
                <a:cs typeface="Arial"/>
                <a:sym typeface="Arial"/>
              </a:rPr>
              <a:t>2. Конкина Ю.А. Словарно-орфографическая работа на уроках русского языка // Начальная школа. 2014.  </a:t>
            </a:r>
          </a:p>
          <a:p>
            <a:pPr lvl="0" rtl="0">
              <a:lnSpc>
                <a:spcPct val="115000"/>
              </a:lnSpc>
              <a:spcBef>
                <a:spcPts val="0"/>
              </a:spcBef>
              <a:buNone/>
            </a:pPr>
            <a:r>
              <a:rPr b="0" lang="ru" sz="1600">
                <a:solidFill>
                  <a:schemeClr val="dk1"/>
                </a:solidFill>
                <a:latin typeface="Arial"/>
                <a:ea typeface="Arial"/>
                <a:cs typeface="Arial"/>
                <a:sym typeface="Arial"/>
              </a:rPr>
              <a:t>3. Гордеев Э.В. Творческий подход к изучению слов с непроверяемыми написаниями // Начальная школа. 2010</a:t>
            </a:r>
          </a:p>
          <a:p>
            <a:pPr lvl="0" rtl="0">
              <a:lnSpc>
                <a:spcPct val="115000"/>
              </a:lnSpc>
              <a:spcBef>
                <a:spcPts val="0"/>
              </a:spcBef>
              <a:buNone/>
            </a:pPr>
            <a:r>
              <a:rPr b="0" lang="ru" sz="1600">
                <a:solidFill>
                  <a:schemeClr val="dk1"/>
                </a:solidFill>
                <a:latin typeface="Arial"/>
                <a:ea typeface="Arial"/>
                <a:cs typeface="Arial"/>
                <a:sym typeface="Arial"/>
              </a:rPr>
              <a:t>4. Жедек П.С. Использование методов развивающего обучения на уроках русского языка в младших классах.</a:t>
            </a:r>
          </a:p>
          <a:p>
            <a:pPr lvl="0" rtl="0">
              <a:lnSpc>
                <a:spcPct val="115000"/>
              </a:lnSpc>
              <a:spcBef>
                <a:spcPts val="0"/>
              </a:spcBef>
              <a:buNone/>
            </a:pPr>
            <a:r>
              <a:rPr b="0" lang="ru" sz="1600">
                <a:solidFill>
                  <a:schemeClr val="dk1"/>
                </a:solidFill>
                <a:latin typeface="Arial"/>
                <a:ea typeface="Arial"/>
                <a:cs typeface="Arial"/>
                <a:sym typeface="Arial"/>
              </a:rPr>
              <a:t>5. Агеева И. Д. Занимательный словарик. С-П., 1999.</a:t>
            </a:r>
          </a:p>
          <a:p>
            <a:pPr lvl="0" rtl="0">
              <a:lnSpc>
                <a:spcPct val="115000"/>
              </a:lnSpc>
              <a:spcBef>
                <a:spcPts val="0"/>
              </a:spcBef>
              <a:buNone/>
            </a:pPr>
            <a:r>
              <a:rPr b="0" lang="ru" sz="1600">
                <a:solidFill>
                  <a:schemeClr val="dk1"/>
                </a:solidFill>
                <a:latin typeface="Arial"/>
                <a:ea typeface="Arial"/>
                <a:cs typeface="Arial"/>
                <a:sym typeface="Arial"/>
              </a:rPr>
              <a:t>6. Ожегов С. И. Словарь русского языка. М., 1986.</a:t>
            </a:r>
          </a:p>
          <a:p>
            <a:pPr lvl="0" rtl="0">
              <a:lnSpc>
                <a:spcPct val="115000"/>
              </a:lnSpc>
              <a:spcBef>
                <a:spcPts val="0"/>
              </a:spcBef>
              <a:buNone/>
            </a:pPr>
            <a:r>
              <a:rPr b="0" lang="ru" sz="1600">
                <a:solidFill>
                  <a:schemeClr val="dk1"/>
                </a:solidFill>
                <a:latin typeface="Arial"/>
                <a:ea typeface="Arial"/>
                <a:cs typeface="Arial"/>
                <a:sym typeface="Arial"/>
              </a:rPr>
              <a:t>9.Фасмер М. Этимологический словарь русского языка. М., 1964.</a:t>
            </a:r>
          </a:p>
          <a:p>
            <a:pPr lvl="0" rtl="0">
              <a:lnSpc>
                <a:spcPct val="115000"/>
              </a:lnSpc>
              <a:spcBef>
                <a:spcPts val="0"/>
              </a:spcBef>
              <a:buNone/>
            </a:pPr>
            <a:r>
              <a:rPr b="0" lang="ru" sz="1600" u="sng">
                <a:solidFill>
                  <a:srgbClr val="01AFD1"/>
                </a:solidFill>
                <a:latin typeface="Arial"/>
                <a:ea typeface="Arial"/>
                <a:cs typeface="Arial"/>
                <a:sym typeface="Arial"/>
                <a:hlinkClick r:id="rId3"/>
              </a:rPr>
              <a:t>http://www.logoped12.narod.ru/article/slovar.htm</a:t>
            </a:r>
          </a:p>
          <a:p>
            <a:pPr lvl="0" rtl="0">
              <a:lnSpc>
                <a:spcPct val="177272"/>
              </a:lnSpc>
              <a:spcBef>
                <a:spcPts val="600"/>
              </a:spcBef>
              <a:spcAft>
                <a:spcPts val="600"/>
              </a:spcAft>
              <a:buNone/>
            </a:pPr>
            <a:r>
              <a:t/>
            </a:r>
            <a:endParaRPr sz="1800">
              <a:solidFill>
                <a:srgbClr val="FF0000"/>
              </a:solidFill>
              <a:latin typeface="Arial"/>
              <a:ea typeface="Arial"/>
              <a:cs typeface="Arial"/>
              <a:sym typeface="Arial"/>
            </a:endParaRPr>
          </a:p>
        </p:txBody>
      </p:sp>
      <p:sp>
        <p:nvSpPr>
          <p:cNvPr id="509" name="Shape 50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ru"/>
              <a:t>Мейлинг Нина Федоровна</a:t>
            </a:r>
          </a:p>
        </p:txBody>
      </p:sp>
      <p:sp>
        <p:nvSpPr>
          <p:cNvPr id="515" name="Shape 515"/>
          <p:cNvSpPr txBox="1"/>
          <p:nvPr>
            <p:ph idx="1" type="body"/>
          </p:nvPr>
        </p:nvSpPr>
        <p:spPr>
          <a:xfrm>
            <a:off x="311700" y="1152475"/>
            <a:ext cx="8520599" cy="3745199"/>
          </a:xfrm>
          <a:prstGeom prst="rect">
            <a:avLst/>
          </a:prstGeom>
        </p:spPr>
        <p:txBody>
          <a:bodyPr anchorCtr="0" anchor="t" bIns="91425" lIns="91425" rIns="91425" tIns="91425">
            <a:noAutofit/>
          </a:bodyPr>
          <a:lstStyle/>
          <a:p>
            <a:pPr lvl="0" rtl="0">
              <a:lnSpc>
                <a:spcPct val="115000"/>
              </a:lnSpc>
              <a:spcBef>
                <a:spcPts val="0"/>
              </a:spcBef>
              <a:buNone/>
            </a:pPr>
            <a:r>
              <a:rPr lang="ru" sz="2400">
                <a:solidFill>
                  <a:srgbClr val="FF0000"/>
                </a:solidFill>
                <a:latin typeface="Arial"/>
                <a:ea typeface="Arial"/>
                <a:cs typeface="Arial"/>
                <a:sym typeface="Arial"/>
              </a:rPr>
              <a:t>Цель использования приёма</a:t>
            </a:r>
          </a:p>
          <a:p>
            <a:pPr indent="457200" lvl="0" rtl="0">
              <a:lnSpc>
                <a:spcPct val="115000"/>
              </a:lnSpc>
              <a:spcBef>
                <a:spcPts val="0"/>
              </a:spcBef>
              <a:buNone/>
            </a:pPr>
            <a:r>
              <a:rPr b="0" lang="ru" sz="2400">
                <a:solidFill>
                  <a:schemeClr val="dk1"/>
                </a:solidFill>
                <a:latin typeface="Arial"/>
                <a:ea typeface="Arial"/>
                <a:cs typeface="Arial"/>
                <a:sym typeface="Arial"/>
              </a:rPr>
              <a:t>Трудная орфограмма словарного слова, связывается с ярким ассоциативным образом, </a:t>
            </a:r>
          </a:p>
          <a:p>
            <a:pPr lvl="0" rtl="0">
              <a:lnSpc>
                <a:spcPct val="115000"/>
              </a:lnSpc>
              <a:spcBef>
                <a:spcPts val="0"/>
              </a:spcBef>
              <a:buNone/>
            </a:pPr>
            <a:r>
              <a:rPr b="0" lang="ru" sz="2400">
                <a:solidFill>
                  <a:schemeClr val="dk1"/>
                </a:solidFill>
                <a:latin typeface="Arial"/>
                <a:ea typeface="Arial"/>
                <a:cs typeface="Arial"/>
                <a:sym typeface="Arial"/>
              </a:rPr>
              <a:t>который вспоминается при написании данного словарного слова, помогая правильно написать орфограмму</a:t>
            </a:r>
          </a:p>
          <a:p>
            <a:pPr indent="457200" lvl="0" rtl="0">
              <a:lnSpc>
                <a:spcPct val="115000"/>
              </a:lnSpc>
              <a:spcBef>
                <a:spcPts val="0"/>
              </a:spcBef>
              <a:spcAft>
                <a:spcPts val="1600"/>
              </a:spcAft>
              <a:buNone/>
            </a:pPr>
            <a:r>
              <a:rPr b="0" lang="ru" sz="2400">
                <a:solidFill>
                  <a:schemeClr val="dk1"/>
                </a:solidFill>
                <a:latin typeface="Arial"/>
                <a:ea typeface="Arial"/>
                <a:cs typeface="Arial"/>
                <a:sym typeface="Arial"/>
              </a:rPr>
              <a:t>Наличие у каждого своего ассоциативного образа при данных требованиях: связь и общая заданная тема</a:t>
            </a:r>
          </a:p>
        </p:txBody>
      </p:sp>
      <p:sp>
        <p:nvSpPr>
          <p:cNvPr id="516" name="Shape 5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
        <p:nvSpPr>
          <p:cNvPr id="521" name="Shape 52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ru"/>
              <a:t>Мейлинг Нина Федоровна</a:t>
            </a:r>
          </a:p>
        </p:txBody>
      </p:sp>
      <p:sp>
        <p:nvSpPr>
          <p:cNvPr id="522" name="Shape 522"/>
          <p:cNvSpPr txBox="1"/>
          <p:nvPr>
            <p:ph idx="1" type="body"/>
          </p:nvPr>
        </p:nvSpPr>
        <p:spPr>
          <a:xfrm>
            <a:off x="311700" y="1152475"/>
            <a:ext cx="8520599" cy="4322399"/>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ru" sz="2400">
                <a:solidFill>
                  <a:srgbClr val="FF0000"/>
                </a:solidFill>
                <a:latin typeface="Arial"/>
                <a:ea typeface="Arial"/>
                <a:cs typeface="Arial"/>
                <a:sym typeface="Arial"/>
              </a:rPr>
              <a:t>Конечный продукт</a:t>
            </a:r>
          </a:p>
          <a:p>
            <a:pPr lvl="0" rtl="0">
              <a:lnSpc>
                <a:spcPct val="115000"/>
              </a:lnSpc>
              <a:spcBef>
                <a:spcPts val="0"/>
              </a:spcBef>
              <a:spcAft>
                <a:spcPts val="1600"/>
              </a:spcAft>
              <a:buNone/>
            </a:pPr>
            <a:r>
              <a:rPr b="0" lang="ru" sz="2400">
                <a:solidFill>
                  <a:schemeClr val="dk1"/>
                </a:solidFill>
                <a:latin typeface="Arial"/>
                <a:ea typeface="Arial"/>
                <a:cs typeface="Arial"/>
                <a:sym typeface="Arial"/>
              </a:rPr>
              <a:t>Творческая активность детей</a:t>
            </a:r>
          </a:p>
          <a:p>
            <a:pPr lvl="0" rtl="0">
              <a:lnSpc>
                <a:spcPct val="115000"/>
              </a:lnSpc>
              <a:spcBef>
                <a:spcPts val="0"/>
              </a:spcBef>
              <a:buNone/>
            </a:pPr>
            <a:r>
              <a:rPr b="0" lang="ru" sz="2400">
                <a:solidFill>
                  <a:schemeClr val="dk1"/>
                </a:solidFill>
                <a:latin typeface="Arial"/>
                <a:ea typeface="Arial"/>
                <a:cs typeface="Arial"/>
                <a:sym typeface="Arial"/>
              </a:rPr>
              <a:t>Раскрепощение личности каждого ребёнка</a:t>
            </a:r>
          </a:p>
          <a:p>
            <a:pPr lvl="0" rtl="0">
              <a:lnSpc>
                <a:spcPct val="115000"/>
              </a:lnSpc>
              <a:spcBef>
                <a:spcPts val="0"/>
              </a:spcBef>
              <a:buNone/>
            </a:pPr>
            <a:r>
              <a:rPr b="0" lang="ru" sz="2400">
                <a:solidFill>
                  <a:schemeClr val="dk1"/>
                </a:solidFill>
                <a:latin typeface="Arial"/>
                <a:ea typeface="Arial"/>
                <a:cs typeface="Arial"/>
                <a:sym typeface="Arial"/>
              </a:rPr>
              <a:t>Создание ситуации успеха</a:t>
            </a:r>
          </a:p>
          <a:p>
            <a:pPr lvl="0" rtl="0">
              <a:lnSpc>
                <a:spcPct val="115000"/>
              </a:lnSpc>
              <a:spcBef>
                <a:spcPts val="0"/>
              </a:spcBef>
              <a:buNone/>
            </a:pPr>
            <a:r>
              <a:rPr b="0" lang="ru" sz="2400">
                <a:solidFill>
                  <a:schemeClr val="dk1"/>
                </a:solidFill>
                <a:latin typeface="Arial"/>
                <a:ea typeface="Arial"/>
                <a:cs typeface="Arial"/>
                <a:sym typeface="Arial"/>
              </a:rPr>
              <a:t>Обогащение словарного запаса</a:t>
            </a:r>
          </a:p>
          <a:p>
            <a:pPr lvl="0" rtl="0">
              <a:lnSpc>
                <a:spcPct val="115000"/>
              </a:lnSpc>
              <a:spcBef>
                <a:spcPts val="0"/>
              </a:spcBef>
              <a:buNone/>
            </a:pPr>
            <a:r>
              <a:rPr b="0" lang="ru" sz="2400">
                <a:solidFill>
                  <a:schemeClr val="dk1"/>
                </a:solidFill>
                <a:latin typeface="Arial"/>
                <a:ea typeface="Arial"/>
                <a:cs typeface="Arial"/>
                <a:sym typeface="Arial"/>
              </a:rPr>
              <a:t>Развитие логического мышления</a:t>
            </a:r>
          </a:p>
          <a:p>
            <a:pPr lvl="0" rtl="0">
              <a:lnSpc>
                <a:spcPct val="115000"/>
              </a:lnSpc>
              <a:spcBef>
                <a:spcPts val="0"/>
              </a:spcBef>
              <a:buNone/>
            </a:pPr>
            <a:r>
              <a:rPr b="0" lang="ru" sz="2400">
                <a:solidFill>
                  <a:schemeClr val="dk1"/>
                </a:solidFill>
                <a:latin typeface="Arial"/>
                <a:ea typeface="Arial"/>
                <a:cs typeface="Arial"/>
                <a:sym typeface="Arial"/>
              </a:rPr>
              <a:t>Улучшение памяти учащихся</a:t>
            </a:r>
          </a:p>
          <a:p>
            <a:pPr lvl="0" rtl="0">
              <a:lnSpc>
                <a:spcPct val="115000"/>
              </a:lnSpc>
              <a:spcBef>
                <a:spcPts val="0"/>
              </a:spcBef>
              <a:buNone/>
            </a:pPr>
            <a:r>
              <a:rPr b="0" lang="ru" sz="2400">
                <a:solidFill>
                  <a:schemeClr val="dk1"/>
                </a:solidFill>
                <a:latin typeface="Arial"/>
                <a:ea typeface="Arial"/>
                <a:cs typeface="Arial"/>
                <a:sym typeface="Arial"/>
              </a:rPr>
              <a:t>Приобретение опыта работы в группах, в парах, самостоятельно</a:t>
            </a:r>
          </a:p>
          <a:p>
            <a:pPr lvl="0" rtl="0">
              <a:lnSpc>
                <a:spcPct val="177272"/>
              </a:lnSpc>
              <a:spcBef>
                <a:spcPts val="600"/>
              </a:spcBef>
              <a:spcAft>
                <a:spcPts val="600"/>
              </a:spcAft>
              <a:buNone/>
            </a:pPr>
            <a:r>
              <a:t/>
            </a:r>
            <a:endParaRPr sz="1800">
              <a:solidFill>
                <a:srgbClr val="FF0000"/>
              </a:solidFill>
              <a:latin typeface="Arial"/>
              <a:ea typeface="Arial"/>
              <a:cs typeface="Arial"/>
              <a:sym typeface="Arial"/>
            </a:endParaRPr>
          </a:p>
        </p:txBody>
      </p:sp>
      <p:sp>
        <p:nvSpPr>
          <p:cNvPr id="523" name="Shape 5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x="0" y="0"/>
          <a:ext cx="0" cy="0"/>
          <a:chOff x="0" y="0"/>
          <a:chExt cx="0" cy="0"/>
        </a:xfrm>
      </p:grpSpPr>
      <p:sp>
        <p:nvSpPr>
          <p:cNvPr id="528" name="Shape 52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ru"/>
              <a:t>Мейлинг Нина Федоровна</a:t>
            </a:r>
          </a:p>
        </p:txBody>
      </p:sp>
      <p:sp>
        <p:nvSpPr>
          <p:cNvPr id="529" name="Shape 529"/>
          <p:cNvSpPr txBox="1"/>
          <p:nvPr>
            <p:ph idx="1" type="body"/>
          </p:nvPr>
        </p:nvSpPr>
        <p:spPr>
          <a:xfrm>
            <a:off x="311700" y="1152475"/>
            <a:ext cx="8520599" cy="3745199"/>
          </a:xfrm>
          <a:prstGeom prst="rect">
            <a:avLst/>
          </a:prstGeom>
        </p:spPr>
        <p:txBody>
          <a:bodyPr anchorCtr="0" anchor="t" bIns="91425" lIns="91425" rIns="91425" tIns="91425">
            <a:noAutofit/>
          </a:bodyPr>
          <a:lstStyle/>
          <a:p>
            <a:pPr lvl="0" rtl="0">
              <a:spcBef>
                <a:spcPts val="0"/>
              </a:spcBef>
              <a:buNone/>
            </a:pPr>
            <a:r>
              <a:rPr lang="ru" sz="2400">
                <a:solidFill>
                  <a:srgbClr val="FF0000"/>
                </a:solidFill>
                <a:latin typeface="Georgia"/>
                <a:ea typeface="Georgia"/>
                <a:cs typeface="Georgia"/>
                <a:sym typeface="Georgia"/>
              </a:rPr>
              <a:t>Материалы и оборудование, необходимые для реализации данного приёма</a:t>
            </a:r>
          </a:p>
          <a:p>
            <a:pPr indent="457200" lvl="0" rtl="0">
              <a:lnSpc>
                <a:spcPct val="115000"/>
              </a:lnSpc>
              <a:spcBef>
                <a:spcPts val="0"/>
              </a:spcBef>
              <a:buNone/>
            </a:pPr>
            <a:r>
              <a:rPr lang="ru" sz="1800">
                <a:solidFill>
                  <a:schemeClr val="dk1"/>
                </a:solidFill>
                <a:latin typeface="Arial"/>
                <a:ea typeface="Arial"/>
                <a:cs typeface="Arial"/>
                <a:sym typeface="Arial"/>
              </a:rPr>
              <a:t>Ассоциативный образ обязательно должен быть связан со словарным   словом каким-либо признаком</a:t>
            </a:r>
          </a:p>
          <a:p>
            <a:pPr lvl="0" rtl="0">
              <a:lnSpc>
                <a:spcPct val="115000"/>
              </a:lnSpc>
              <a:spcBef>
                <a:spcPts val="0"/>
              </a:spcBef>
              <a:buNone/>
            </a:pPr>
            <a:r>
              <a:rPr lang="ru" sz="1800">
                <a:solidFill>
                  <a:schemeClr val="dk1"/>
                </a:solidFill>
                <a:latin typeface="Arial"/>
                <a:ea typeface="Arial"/>
                <a:cs typeface="Arial"/>
                <a:sym typeface="Arial"/>
              </a:rPr>
              <a:t> </a:t>
            </a:r>
            <a:r>
              <a:rPr lang="ru" sz="1800">
                <a:solidFill>
                  <a:srgbClr val="FF0000"/>
                </a:solidFill>
                <a:latin typeface="Arial"/>
                <a:ea typeface="Arial"/>
                <a:cs typeface="Arial"/>
                <a:sym typeface="Arial"/>
              </a:rPr>
              <a:t>Словарное слово  ↔ Ассоциативный образ</a:t>
            </a:r>
          </a:p>
          <a:p>
            <a:pPr lvl="0" rtl="0">
              <a:lnSpc>
                <a:spcPct val="115000"/>
              </a:lnSpc>
              <a:spcBef>
                <a:spcPts val="0"/>
              </a:spcBef>
              <a:buNone/>
            </a:pPr>
            <a:r>
              <a:rPr lang="ru" sz="1800">
                <a:solidFill>
                  <a:schemeClr val="dk1"/>
                </a:solidFill>
                <a:latin typeface="Arial"/>
                <a:ea typeface="Arial"/>
                <a:cs typeface="Arial"/>
                <a:sym typeface="Arial"/>
              </a:rPr>
              <a:t>Ассоциативная связь может быть по цвету, форме, действию</a:t>
            </a:r>
          </a:p>
          <a:p>
            <a:pPr lvl="0" rtl="0">
              <a:lnSpc>
                <a:spcPct val="115000"/>
              </a:lnSpc>
              <a:spcBef>
                <a:spcPts val="0"/>
              </a:spcBef>
              <a:buNone/>
            </a:pPr>
            <a:r>
              <a:rPr lang="ru" sz="1800">
                <a:solidFill>
                  <a:schemeClr val="dk1"/>
                </a:solidFill>
                <a:latin typeface="Arial"/>
                <a:ea typeface="Arial"/>
                <a:cs typeface="Arial"/>
                <a:sym typeface="Arial"/>
              </a:rPr>
              <a:t>материалу, количеству, месту расположения</a:t>
            </a:r>
          </a:p>
          <a:p>
            <a:pPr lvl="0" rtl="0">
              <a:lnSpc>
                <a:spcPct val="115000"/>
              </a:lnSpc>
              <a:spcBef>
                <a:spcPts val="0"/>
              </a:spcBef>
              <a:buNone/>
            </a:pPr>
            <a:r>
              <a:rPr lang="ru" sz="1800">
                <a:solidFill>
                  <a:schemeClr val="dk1"/>
                </a:solidFill>
                <a:latin typeface="Arial"/>
                <a:ea typeface="Arial"/>
                <a:cs typeface="Arial"/>
                <a:sym typeface="Arial"/>
              </a:rPr>
              <a:t>звучанию, вкусу, назначению</a:t>
            </a:r>
          </a:p>
          <a:p>
            <a:pPr indent="457200" lvl="0" rtl="0">
              <a:lnSpc>
                <a:spcPct val="115000"/>
              </a:lnSpc>
              <a:spcBef>
                <a:spcPts val="0"/>
              </a:spcBef>
              <a:spcAft>
                <a:spcPts val="1600"/>
              </a:spcAft>
              <a:buNone/>
            </a:pPr>
            <a:r>
              <a:rPr lang="ru" sz="1800">
                <a:solidFill>
                  <a:schemeClr val="dk1"/>
                </a:solidFill>
                <a:latin typeface="Arial"/>
                <a:ea typeface="Arial"/>
                <a:cs typeface="Arial"/>
                <a:sym typeface="Arial"/>
              </a:rPr>
              <a:t>Ассоциативный образ должен иметь в своем изображении не вызывающую сомнений букву, которая является сомнительной в словарном слове</a:t>
            </a:r>
          </a:p>
          <a:p>
            <a:pPr indent="457200" lvl="0" rtl="0">
              <a:lnSpc>
                <a:spcPct val="115000"/>
              </a:lnSpc>
              <a:spcBef>
                <a:spcPts val="0"/>
              </a:spcBef>
              <a:spcAft>
                <a:spcPts val="1600"/>
              </a:spcAft>
              <a:buNone/>
            </a:pPr>
            <a:r>
              <a:t/>
            </a:r>
            <a:endParaRPr sz="1800">
              <a:solidFill>
                <a:schemeClr val="dk1"/>
              </a:solidFill>
              <a:latin typeface="Arial"/>
              <a:ea typeface="Arial"/>
              <a:cs typeface="Arial"/>
              <a:sym typeface="Arial"/>
            </a:endParaRPr>
          </a:p>
        </p:txBody>
      </p:sp>
      <p:sp>
        <p:nvSpPr>
          <p:cNvPr id="530" name="Shape 5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4" name="Shape 534"/>
        <p:cNvGrpSpPr/>
        <p:nvPr/>
      </p:nvGrpSpPr>
      <p:grpSpPr>
        <a:xfrm>
          <a:off x="0" y="0"/>
          <a:ext cx="0" cy="0"/>
          <a:chOff x="0" y="0"/>
          <a:chExt cx="0" cy="0"/>
        </a:xfrm>
      </p:grpSpPr>
      <p:sp>
        <p:nvSpPr>
          <p:cNvPr id="535" name="Shape 535"/>
          <p:cNvSpPr txBox="1"/>
          <p:nvPr>
            <p:ph idx="1" type="body"/>
          </p:nvPr>
        </p:nvSpPr>
        <p:spPr>
          <a:xfrm>
            <a:off x="311700" y="256650"/>
            <a:ext cx="8520599" cy="4972500"/>
          </a:xfrm>
          <a:prstGeom prst="rect">
            <a:avLst/>
          </a:prstGeom>
        </p:spPr>
        <p:txBody>
          <a:bodyPr anchorCtr="0" anchor="t" bIns="91425" lIns="91425" rIns="91425" tIns="91425">
            <a:noAutofit/>
          </a:bodyPr>
          <a:lstStyle/>
          <a:p>
            <a:pPr lvl="0" rtl="0">
              <a:spcBef>
                <a:spcPts val="0"/>
              </a:spcBef>
              <a:buNone/>
            </a:pPr>
            <a:r>
              <a:rPr lang="ru" sz="2400">
                <a:solidFill>
                  <a:srgbClr val="FF0000"/>
                </a:solidFill>
                <a:latin typeface="Arial"/>
                <a:ea typeface="Arial"/>
                <a:cs typeface="Arial"/>
                <a:sym typeface="Arial"/>
              </a:rPr>
              <a:t>Методический комментарий </a:t>
            </a:r>
          </a:p>
          <a:p>
            <a:pPr indent="457200" lvl="0" rtl="0">
              <a:lnSpc>
                <a:spcPct val="115000"/>
              </a:lnSpc>
              <a:spcBef>
                <a:spcPts val="0"/>
              </a:spcBef>
              <a:buNone/>
            </a:pPr>
            <a:r>
              <a:rPr b="0" lang="ru" sz="1800">
                <a:solidFill>
                  <a:schemeClr val="dk1"/>
                </a:solidFill>
                <a:latin typeface="Arial"/>
                <a:ea typeface="Arial"/>
                <a:cs typeface="Arial"/>
                <a:sym typeface="Arial"/>
              </a:rPr>
              <a:t>Удачно подобранное слово-ассоциация становится"проверочным"  для трудного и непроверяемого ранее словарного слова </a:t>
            </a:r>
          </a:p>
          <a:p>
            <a:pPr indent="457200" lvl="0" rtl="0">
              <a:lnSpc>
                <a:spcPct val="115000"/>
              </a:lnSpc>
              <a:spcBef>
                <a:spcPts val="0"/>
              </a:spcBef>
              <a:buNone/>
            </a:pPr>
            <a:r>
              <a:rPr b="0" lang="ru" sz="1800">
                <a:solidFill>
                  <a:schemeClr val="dk1"/>
                </a:solidFill>
                <a:latin typeface="Arial"/>
                <a:ea typeface="Arial"/>
                <a:cs typeface="Arial"/>
                <a:sym typeface="Arial"/>
              </a:rPr>
              <a:t>Ассоциативное проверочное слово должно иметь в своём написании не вызывающую сомнения (т.е. находящуюся под ударением) букву, которая является сомнительной в словарном слове</a:t>
            </a:r>
          </a:p>
          <a:p>
            <a:pPr indent="457200" lvl="0" rtl="0">
              <a:lnSpc>
                <a:spcPct val="115000"/>
              </a:lnSpc>
              <a:spcBef>
                <a:spcPts val="0"/>
              </a:spcBef>
              <a:buNone/>
            </a:pPr>
            <a:r>
              <a:rPr b="0" lang="ru" sz="1800">
                <a:solidFill>
                  <a:schemeClr val="dk1"/>
                </a:solidFill>
                <a:latin typeface="Arial"/>
                <a:ea typeface="Arial"/>
                <a:cs typeface="Arial"/>
                <a:sym typeface="Arial"/>
              </a:rPr>
              <a:t>Для лучшего зрительного восприятия рекомендуется объединить словарное слово  с его ассоциативным образом путём пересечения этих слов через сомнительную орфограмму . Связь между такими словами может усилить рифма: веселый стишок, загадка. Рифмовки создадут ребёнку положительный настрой, процесс запоминания будет уже игрой, причём игрой полезной, развивающей, творческой.</a:t>
            </a:r>
          </a:p>
          <a:p>
            <a:pPr indent="457200" lvl="0" rtl="0">
              <a:lnSpc>
                <a:spcPct val="115000"/>
              </a:lnSpc>
              <a:spcBef>
                <a:spcPts val="0"/>
              </a:spcBef>
              <a:buNone/>
            </a:pPr>
            <a:r>
              <a:rPr b="0" lang="ru" sz="1800">
                <a:solidFill>
                  <a:schemeClr val="dk1"/>
                </a:solidFill>
                <a:latin typeface="Arial"/>
                <a:ea typeface="Arial"/>
                <a:cs typeface="Arial"/>
                <a:sym typeface="Arial"/>
              </a:rPr>
              <a:t>Стихи и загадки подбираются по созвучию изучаемой орфограмме, сомнительная буква звучит под ударением во многих словах рифмовок, что улучшает процесс запоминания словарного слова</a:t>
            </a:r>
          </a:p>
          <a:p>
            <a:pPr lvl="0" rtl="0">
              <a:lnSpc>
                <a:spcPct val="177272"/>
              </a:lnSpc>
              <a:spcBef>
                <a:spcPts val="600"/>
              </a:spcBef>
              <a:spcAft>
                <a:spcPts val="600"/>
              </a:spcAft>
              <a:buNone/>
            </a:pPr>
            <a:r>
              <a:t/>
            </a:r>
            <a:endParaRPr sz="1800">
              <a:solidFill>
                <a:srgbClr val="FF0000"/>
              </a:solidFill>
              <a:latin typeface="Arial"/>
              <a:ea typeface="Arial"/>
              <a:cs typeface="Arial"/>
              <a:sym typeface="Arial"/>
            </a:endParaRPr>
          </a:p>
        </p:txBody>
      </p:sp>
      <p:sp>
        <p:nvSpPr>
          <p:cNvPr id="536" name="Shape 5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sp>
        <p:nvSpPr>
          <p:cNvPr id="541" name="Shape 54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ru"/>
              <a:t>Мейлинг Нина Федоровна</a:t>
            </a:r>
          </a:p>
        </p:txBody>
      </p:sp>
      <p:sp>
        <p:nvSpPr>
          <p:cNvPr id="542" name="Shape 542"/>
          <p:cNvSpPr txBox="1"/>
          <p:nvPr>
            <p:ph idx="1" type="body"/>
          </p:nvPr>
        </p:nvSpPr>
        <p:spPr>
          <a:xfrm>
            <a:off x="311700" y="1152475"/>
            <a:ext cx="8520599" cy="3745199"/>
          </a:xfrm>
          <a:prstGeom prst="rect">
            <a:avLst/>
          </a:prstGeom>
        </p:spPr>
        <p:txBody>
          <a:bodyPr anchorCtr="0" anchor="t" bIns="91425" lIns="91425" rIns="91425" tIns="91425">
            <a:noAutofit/>
          </a:bodyPr>
          <a:lstStyle/>
          <a:p>
            <a:pPr lvl="0" rtl="0">
              <a:spcBef>
                <a:spcPts val="0"/>
              </a:spcBef>
              <a:buNone/>
            </a:pPr>
            <a:r>
              <a:rPr lang="ru" sz="2400">
                <a:solidFill>
                  <a:srgbClr val="FF0000"/>
                </a:solidFill>
                <a:latin typeface="Arial"/>
                <a:ea typeface="Arial"/>
                <a:cs typeface="Arial"/>
                <a:sym typeface="Arial"/>
              </a:rPr>
              <a:t>Описание приёма </a:t>
            </a:r>
          </a:p>
          <a:p>
            <a:pPr indent="444500" lvl="0" rtl="0">
              <a:lnSpc>
                <a:spcPct val="115000"/>
              </a:lnSpc>
              <a:spcBef>
                <a:spcPts val="0"/>
              </a:spcBef>
              <a:buNone/>
            </a:pPr>
            <a:r>
              <a:rPr b="0" lang="ru" sz="1800">
                <a:solidFill>
                  <a:schemeClr val="dk1"/>
                </a:solidFill>
                <a:latin typeface="Arial"/>
                <a:ea typeface="Arial"/>
                <a:cs typeface="Arial"/>
                <a:sym typeface="Arial"/>
              </a:rPr>
              <a:t>Применение ассоциативного метода реализуется через систему упражнений. Одним из таких упражнений является упражнение </a:t>
            </a:r>
            <a:r>
              <a:rPr lang="ru" sz="1800">
                <a:solidFill>
                  <a:srgbClr val="FF0000"/>
                </a:solidFill>
                <a:latin typeface="Arial"/>
                <a:ea typeface="Arial"/>
                <a:cs typeface="Arial"/>
                <a:sym typeface="Arial"/>
              </a:rPr>
              <a:t>ассоциативная цепочка</a:t>
            </a:r>
          </a:p>
          <a:p>
            <a:pPr indent="444500" lvl="0" rtl="0">
              <a:lnSpc>
                <a:spcPct val="115000"/>
              </a:lnSpc>
              <a:spcBef>
                <a:spcPts val="0"/>
              </a:spcBef>
              <a:buNone/>
            </a:pPr>
            <a:r>
              <a:rPr b="0" lang="ru" sz="1800">
                <a:solidFill>
                  <a:schemeClr val="dk1"/>
                </a:solidFill>
                <a:latin typeface="Arial"/>
                <a:ea typeface="Arial"/>
                <a:cs typeface="Arial"/>
                <a:sym typeface="Arial"/>
              </a:rPr>
              <a:t>Например, тема “Огород”. Дети выстраивают линейную цепочку ассоциаций: земля, лопата, грядка, овощи, урожай. То есть каждый ученик предлагает свое ассоциативное слово к заданной теме</a:t>
            </a:r>
          </a:p>
          <a:p>
            <a:pPr indent="444500" lvl="0" rtl="0">
              <a:lnSpc>
                <a:spcPct val="115000"/>
              </a:lnSpc>
              <a:spcBef>
                <a:spcPts val="0"/>
              </a:spcBef>
              <a:buNone/>
            </a:pPr>
            <a:r>
              <a:rPr b="0" lang="ru" sz="1800">
                <a:solidFill>
                  <a:schemeClr val="dk1"/>
                </a:solidFill>
                <a:latin typeface="Arial"/>
                <a:ea typeface="Arial"/>
                <a:cs typeface="Arial"/>
                <a:sym typeface="Arial"/>
              </a:rPr>
              <a:t>На следующем этапе работы создается </a:t>
            </a:r>
            <a:r>
              <a:rPr lang="ru" sz="1800">
                <a:solidFill>
                  <a:srgbClr val="CC0000"/>
                </a:solidFill>
                <a:latin typeface="Arial"/>
                <a:ea typeface="Arial"/>
                <a:cs typeface="Arial"/>
                <a:sym typeface="Arial"/>
              </a:rPr>
              <a:t>общая цепочка ассоциаций</a:t>
            </a:r>
            <a:r>
              <a:rPr b="0" lang="ru" sz="1800">
                <a:solidFill>
                  <a:schemeClr val="dk1"/>
                </a:solidFill>
                <a:latin typeface="Arial"/>
                <a:ea typeface="Arial"/>
                <a:cs typeface="Arial"/>
                <a:sym typeface="Arial"/>
              </a:rPr>
              <a:t> по заданной тематике: урожай – осень – школа – праздник</a:t>
            </a:r>
          </a:p>
          <a:p>
            <a:pPr indent="444500" lvl="0" rtl="0">
              <a:lnSpc>
                <a:spcPct val="115000"/>
              </a:lnSpc>
              <a:spcBef>
                <a:spcPts val="0"/>
              </a:spcBef>
              <a:buNone/>
            </a:pPr>
            <a:r>
              <a:rPr b="0" lang="ru" sz="1800">
                <a:solidFill>
                  <a:schemeClr val="dk1"/>
                </a:solidFill>
                <a:latin typeface="Arial"/>
                <a:ea typeface="Arial"/>
                <a:cs typeface="Arial"/>
                <a:sym typeface="Arial"/>
              </a:rPr>
              <a:t> Можно дать задание использовать в ассоциативной цепочке только прилагательные, только существительные, только глаголы </a:t>
            </a:r>
          </a:p>
          <a:p>
            <a:pPr lvl="0" rtl="0">
              <a:lnSpc>
                <a:spcPct val="177272"/>
              </a:lnSpc>
              <a:spcBef>
                <a:spcPts val="600"/>
              </a:spcBef>
              <a:spcAft>
                <a:spcPts val="600"/>
              </a:spcAft>
              <a:buNone/>
            </a:pPr>
            <a:r>
              <a:t/>
            </a:r>
            <a:endParaRPr sz="1800">
              <a:solidFill>
                <a:srgbClr val="FF0000"/>
              </a:solidFill>
              <a:latin typeface="Arial"/>
              <a:ea typeface="Arial"/>
              <a:cs typeface="Arial"/>
              <a:sym typeface="Arial"/>
            </a:endParaRPr>
          </a:p>
        </p:txBody>
      </p:sp>
      <p:sp>
        <p:nvSpPr>
          <p:cNvPr id="543" name="Shape 5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x="0" y="0"/>
          <a:ext cx="0" cy="0"/>
          <a:chOff x="0" y="0"/>
          <a:chExt cx="0" cy="0"/>
        </a:xfrm>
      </p:grpSpPr>
      <p:sp>
        <p:nvSpPr>
          <p:cNvPr id="548" name="Shape 548"/>
          <p:cNvSpPr txBox="1"/>
          <p:nvPr>
            <p:ph type="title"/>
          </p:nvPr>
        </p:nvSpPr>
        <p:spPr>
          <a:xfrm>
            <a:off x="311700" y="256650"/>
            <a:ext cx="8520599" cy="630899"/>
          </a:xfrm>
          <a:prstGeom prst="rect">
            <a:avLst/>
          </a:prstGeom>
        </p:spPr>
        <p:txBody>
          <a:bodyPr anchorCtr="0" anchor="t" bIns="91425" lIns="91425" rIns="91425" tIns="91425">
            <a:noAutofit/>
          </a:bodyPr>
          <a:lstStyle/>
          <a:p>
            <a:pPr lvl="0" rtl="0">
              <a:spcBef>
                <a:spcPts val="0"/>
              </a:spcBef>
              <a:buNone/>
            </a:pPr>
            <a:r>
              <a:rPr lang="ru"/>
              <a:t>Мейлинг Нина Федоровна</a:t>
            </a:r>
          </a:p>
        </p:txBody>
      </p:sp>
      <p:sp>
        <p:nvSpPr>
          <p:cNvPr id="549" name="Shape 549"/>
          <p:cNvSpPr txBox="1"/>
          <p:nvPr>
            <p:ph idx="1" type="body"/>
          </p:nvPr>
        </p:nvSpPr>
        <p:spPr>
          <a:xfrm>
            <a:off x="311700" y="887550"/>
            <a:ext cx="8520599" cy="4010099"/>
          </a:xfrm>
          <a:prstGeom prst="rect">
            <a:avLst/>
          </a:prstGeom>
        </p:spPr>
        <p:txBody>
          <a:bodyPr anchorCtr="0" anchor="t" bIns="91425" lIns="91425" rIns="91425" tIns="91425">
            <a:noAutofit/>
          </a:bodyPr>
          <a:lstStyle/>
          <a:p>
            <a:pPr lvl="0" rtl="0">
              <a:lnSpc>
                <a:spcPct val="115000"/>
              </a:lnSpc>
              <a:spcBef>
                <a:spcPts val="0"/>
              </a:spcBef>
              <a:buNone/>
            </a:pPr>
            <a:r>
              <a:rPr b="0" lang="ru" sz="1800">
                <a:solidFill>
                  <a:schemeClr val="dk1"/>
                </a:solidFill>
                <a:latin typeface="Arial"/>
                <a:ea typeface="Arial"/>
                <a:cs typeface="Arial"/>
                <a:sym typeface="Arial"/>
              </a:rPr>
              <a:t>Для более успешного запоминания словарных слов используется </a:t>
            </a:r>
          </a:p>
          <a:p>
            <a:pPr lvl="0" rtl="0">
              <a:lnSpc>
                <a:spcPct val="115000"/>
              </a:lnSpc>
              <a:spcBef>
                <a:spcPts val="0"/>
              </a:spcBef>
              <a:buNone/>
            </a:pPr>
            <a:r>
              <a:rPr b="0" lang="ru" sz="1800">
                <a:solidFill>
                  <a:schemeClr val="dk1"/>
                </a:solidFill>
                <a:latin typeface="Arial"/>
                <a:ea typeface="Arial"/>
                <a:cs typeface="Arial"/>
                <a:sym typeface="Arial"/>
              </a:rPr>
              <a:t> </a:t>
            </a:r>
            <a:r>
              <a:rPr lang="ru" sz="1800">
                <a:solidFill>
                  <a:srgbClr val="FF0000"/>
                </a:solidFill>
                <a:latin typeface="Arial"/>
                <a:ea typeface="Arial"/>
                <a:cs typeface="Arial"/>
                <a:sym typeface="Arial"/>
              </a:rPr>
              <a:t>ассоциативное запоминания ребусы и рисунки словарных слов</a:t>
            </a:r>
          </a:p>
          <a:p>
            <a:pPr lvl="0" rtl="0">
              <a:lnSpc>
                <a:spcPct val="115000"/>
              </a:lnSpc>
              <a:spcBef>
                <a:spcPts val="0"/>
              </a:spcBef>
              <a:buNone/>
            </a:pPr>
            <a:r>
              <a:t/>
            </a:r>
            <a:endParaRPr sz="1600">
              <a:solidFill>
                <a:srgbClr val="FF0000"/>
              </a:solidFill>
              <a:latin typeface="Arial"/>
              <a:ea typeface="Arial"/>
              <a:cs typeface="Arial"/>
              <a:sym typeface="Arial"/>
            </a:endParaRPr>
          </a:p>
        </p:txBody>
      </p:sp>
      <p:sp>
        <p:nvSpPr>
          <p:cNvPr id="550" name="Shape 5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pic>
        <p:nvPicPr>
          <p:cNvPr id="551" name="Shape 551"/>
          <p:cNvPicPr preferRelativeResize="0"/>
          <p:nvPr/>
        </p:nvPicPr>
        <p:blipFill>
          <a:blip r:embed="rId3">
            <a:alphaModFix/>
          </a:blip>
          <a:stretch>
            <a:fillRect/>
          </a:stretch>
        </p:blipFill>
        <p:spPr>
          <a:xfrm>
            <a:off x="311700" y="1929874"/>
            <a:ext cx="2066775" cy="1554200"/>
          </a:xfrm>
          <a:prstGeom prst="rect">
            <a:avLst/>
          </a:prstGeom>
          <a:noFill/>
          <a:ln>
            <a:noFill/>
          </a:ln>
        </p:spPr>
      </p:pic>
      <p:pic>
        <p:nvPicPr>
          <p:cNvPr id="552" name="Shape 552"/>
          <p:cNvPicPr preferRelativeResize="0"/>
          <p:nvPr/>
        </p:nvPicPr>
        <p:blipFill>
          <a:blip r:embed="rId4">
            <a:alphaModFix/>
          </a:blip>
          <a:stretch>
            <a:fillRect/>
          </a:stretch>
        </p:blipFill>
        <p:spPr>
          <a:xfrm>
            <a:off x="4424725" y="1750073"/>
            <a:ext cx="2066775" cy="1554164"/>
          </a:xfrm>
          <a:prstGeom prst="rect">
            <a:avLst/>
          </a:prstGeom>
          <a:noFill/>
          <a:ln>
            <a:noFill/>
          </a:ln>
        </p:spPr>
      </p:pic>
      <p:pic>
        <p:nvPicPr>
          <p:cNvPr id="553" name="Shape 553"/>
          <p:cNvPicPr preferRelativeResize="0"/>
          <p:nvPr/>
        </p:nvPicPr>
        <p:blipFill>
          <a:blip r:embed="rId5">
            <a:alphaModFix/>
          </a:blip>
          <a:stretch>
            <a:fillRect/>
          </a:stretch>
        </p:blipFill>
        <p:spPr>
          <a:xfrm>
            <a:off x="2378475" y="3304250"/>
            <a:ext cx="2184375" cy="1642624"/>
          </a:xfrm>
          <a:prstGeom prst="rect">
            <a:avLst/>
          </a:prstGeom>
          <a:noFill/>
          <a:ln>
            <a:noFill/>
          </a:ln>
        </p:spPr>
      </p:pic>
      <p:pic>
        <p:nvPicPr>
          <p:cNvPr id="554" name="Shape 554"/>
          <p:cNvPicPr preferRelativeResize="0"/>
          <p:nvPr/>
        </p:nvPicPr>
        <p:blipFill>
          <a:blip r:embed="rId6">
            <a:alphaModFix/>
          </a:blip>
          <a:stretch>
            <a:fillRect/>
          </a:stretch>
        </p:blipFill>
        <p:spPr>
          <a:xfrm>
            <a:off x="6363175" y="3265504"/>
            <a:ext cx="2184375" cy="1642620"/>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8" name="Shape 558"/>
        <p:cNvGrpSpPr/>
        <p:nvPr/>
      </p:nvGrpSpPr>
      <p:grpSpPr>
        <a:xfrm>
          <a:off x="0" y="0"/>
          <a:ext cx="0" cy="0"/>
          <a:chOff x="0" y="0"/>
          <a:chExt cx="0" cy="0"/>
        </a:xfrm>
      </p:grpSpPr>
      <p:sp>
        <p:nvSpPr>
          <p:cNvPr id="559" name="Shape 55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Меркель Александра Михайловна</a:t>
            </a:r>
          </a:p>
        </p:txBody>
      </p:sp>
      <p:sp>
        <p:nvSpPr>
          <p:cNvPr id="560" name="Shape 560"/>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561" name="Shape 56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idx="1" type="body"/>
          </p:nvPr>
        </p:nvSpPr>
        <p:spPr>
          <a:xfrm>
            <a:off x="258125" y="348250"/>
            <a:ext cx="8520599" cy="4580999"/>
          </a:xfrm>
          <a:prstGeom prst="rect">
            <a:avLst/>
          </a:prstGeom>
          <a:solidFill>
            <a:srgbClr val="351C75"/>
          </a:solidFill>
          <a:ln cap="flat" cmpd="sng" w="9525">
            <a:solidFill>
              <a:srgbClr val="D9D2E9"/>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ru" sz="1800">
                <a:solidFill>
                  <a:srgbClr val="FCE5CD"/>
                </a:solidFill>
                <a:latin typeface="Arial"/>
                <a:ea typeface="Arial"/>
                <a:cs typeface="Arial"/>
                <a:sym typeface="Arial"/>
              </a:rPr>
              <a:t>Молякова Лилия Викторовна</a:t>
            </a:r>
          </a:p>
          <a:p>
            <a:pPr lvl="0" rtl="0">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lvl="0" rtl="0">
              <a:spcBef>
                <a:spcPts val="0"/>
              </a:spcBef>
              <a:buClr>
                <a:schemeClr val="dk1"/>
              </a:buClr>
              <a:buSzPct val="61111"/>
              <a:buFont typeface="Arial"/>
              <a:buNone/>
            </a:pPr>
            <a:r>
              <a:rPr b="0" lang="ru" sz="1800" u="sng">
                <a:solidFill>
                  <a:schemeClr val="lt1"/>
                </a:solidFill>
                <a:latin typeface="Arial"/>
                <a:ea typeface="Arial"/>
                <a:cs typeface="Arial"/>
                <a:sym typeface="Arial"/>
              </a:rPr>
              <a:t>Название:</a:t>
            </a:r>
            <a:r>
              <a:rPr b="0" lang="ru" sz="1800">
                <a:solidFill>
                  <a:schemeClr val="lt1"/>
                </a:solidFill>
                <a:latin typeface="Arial"/>
                <a:ea typeface="Arial"/>
                <a:cs typeface="Arial"/>
                <a:sym typeface="Arial"/>
              </a:rPr>
              <a:t> «Лови ошибку!»  (А. Гин  «Приемы педагогической  техники»).</a:t>
            </a:r>
          </a:p>
          <a:p>
            <a:pPr lvl="0" rtl="0">
              <a:spcBef>
                <a:spcPts val="0"/>
              </a:spcBef>
              <a:buClr>
                <a:schemeClr val="dk1"/>
              </a:buClr>
              <a:buSzPct val="61111"/>
              <a:buFont typeface="Arial"/>
              <a:buNone/>
            </a:pPr>
            <a:r>
              <a:t/>
            </a:r>
            <a:endParaRPr b="0" sz="1800">
              <a:solidFill>
                <a:schemeClr val="lt1"/>
              </a:solidFill>
              <a:latin typeface="Arial"/>
              <a:ea typeface="Arial"/>
              <a:cs typeface="Arial"/>
              <a:sym typeface="Arial"/>
            </a:endParaRPr>
          </a:p>
          <a:p>
            <a:pPr lvl="0" rtl="0">
              <a:spcBef>
                <a:spcPts val="0"/>
              </a:spcBef>
              <a:buClr>
                <a:schemeClr val="dk1"/>
              </a:buClr>
              <a:buSzPct val="61111"/>
              <a:buFont typeface="Arial"/>
              <a:buNone/>
            </a:pPr>
            <a:r>
              <a:rPr b="0" lang="ru" sz="1800" u="sng">
                <a:solidFill>
                  <a:srgbClr val="FFFFFF"/>
                </a:solidFill>
                <a:latin typeface="Arial"/>
                <a:ea typeface="Arial"/>
                <a:cs typeface="Arial"/>
                <a:sym typeface="Arial"/>
              </a:rPr>
              <a:t>Цель:</a:t>
            </a:r>
            <a:r>
              <a:rPr b="0" lang="ru" sz="1800">
                <a:solidFill>
                  <a:srgbClr val="FFFFFF"/>
                </a:solidFill>
                <a:latin typeface="Arial"/>
                <a:ea typeface="Arial"/>
                <a:cs typeface="Arial"/>
                <a:sym typeface="Arial"/>
              </a:rPr>
              <a:t> актуализация знаний УУД в начале урока или в процессе его, развитие логического мышления, внимания, памяти, умения найти и использовать контраргументы, развитие речи учащихся.</a:t>
            </a:r>
          </a:p>
          <a:p>
            <a:pPr lvl="0" rtl="0">
              <a:spcBef>
                <a:spcPts val="0"/>
              </a:spcBef>
              <a:buClr>
                <a:schemeClr val="dk1"/>
              </a:buClr>
              <a:buSzPct val="61111"/>
              <a:buFont typeface="Arial"/>
              <a:buNone/>
            </a:pPr>
            <a:r>
              <a:t/>
            </a:r>
            <a:endParaRPr b="0" sz="1800">
              <a:solidFill>
                <a:srgbClr val="FFFFFF"/>
              </a:solidFill>
              <a:latin typeface="Arial"/>
              <a:ea typeface="Arial"/>
              <a:cs typeface="Arial"/>
              <a:sym typeface="Arial"/>
            </a:endParaRPr>
          </a:p>
          <a:p>
            <a:pPr lvl="0" rtl="0">
              <a:lnSpc>
                <a:spcPct val="115000"/>
              </a:lnSpc>
              <a:spcBef>
                <a:spcPts val="0"/>
              </a:spcBef>
              <a:buClr>
                <a:schemeClr val="dk1"/>
              </a:buClr>
              <a:buSzPct val="61111"/>
              <a:buFont typeface="Arial"/>
              <a:buNone/>
            </a:pPr>
            <a:r>
              <a:rPr b="0" lang="ru" sz="1800" u="sng">
                <a:solidFill>
                  <a:schemeClr val="lt1"/>
                </a:solidFill>
                <a:latin typeface="Arial"/>
                <a:ea typeface="Arial"/>
                <a:cs typeface="Arial"/>
                <a:sym typeface="Arial"/>
              </a:rPr>
              <a:t>Конечный продукт:</a:t>
            </a:r>
            <a:r>
              <a:rPr b="0" lang="ru" sz="1800">
                <a:solidFill>
                  <a:schemeClr val="lt1"/>
                </a:solidFill>
                <a:latin typeface="Arial"/>
                <a:ea typeface="Arial"/>
                <a:cs typeface="Arial"/>
                <a:sym typeface="Arial"/>
              </a:rPr>
              <a:t> нахождение контраргументов и умение доказать свою правоту.</a:t>
            </a:r>
          </a:p>
          <a:p>
            <a:pPr lvl="0" rtl="0">
              <a:spcBef>
                <a:spcPts val="0"/>
              </a:spcBef>
              <a:buClr>
                <a:schemeClr val="dk1"/>
              </a:buClr>
              <a:buSzPct val="61111"/>
              <a:buFont typeface="Arial"/>
              <a:buNone/>
            </a:pPr>
            <a:r>
              <a:rPr b="0" lang="ru" sz="1800" u="sng">
                <a:solidFill>
                  <a:schemeClr val="lt1"/>
                </a:solidFill>
                <a:latin typeface="Arial"/>
                <a:ea typeface="Arial"/>
                <a:cs typeface="Arial"/>
                <a:sym typeface="Arial"/>
              </a:rPr>
              <a:t>Материалы и оборудование:</a:t>
            </a:r>
            <a:r>
              <a:rPr b="0" lang="ru" sz="1800">
                <a:solidFill>
                  <a:schemeClr val="lt1"/>
                </a:solidFill>
                <a:latin typeface="Arial"/>
                <a:ea typeface="Arial"/>
                <a:cs typeface="Arial"/>
                <a:sym typeface="Arial"/>
              </a:rPr>
              <a:t> карточки с текстом со специально допущенными учителем ошибками – пусть ученик "поработает учителем". Тексты могут быть заранее приготовлены другими учениками, в том числе и старшими (виды творческих заданий), мультимедийные презентации с теми же условиями, проектор, компьютер.</a:t>
            </a:r>
          </a:p>
          <a:p>
            <a:pPr lvl="0">
              <a:spcBef>
                <a:spcPts val="0"/>
              </a:spcBef>
              <a:buNone/>
            </a:pPr>
            <a:r>
              <a:t/>
            </a:r>
            <a:endParaRPr sz="1800">
              <a:solidFill>
                <a:schemeClr val="lt1"/>
              </a:solidFill>
            </a:endParaRPr>
          </a:p>
        </p:txBody>
      </p:sp>
      <p:sp>
        <p:nvSpPr>
          <p:cNvPr id="567" name="Shape 56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Анисимова Надежда Петровна</a:t>
            </a:r>
          </a:p>
        </p:txBody>
      </p:sp>
      <p:sp>
        <p:nvSpPr>
          <p:cNvPr id="110" name="Shape 110"/>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idx="1" type="body"/>
          </p:nvPr>
        </p:nvSpPr>
        <p:spPr>
          <a:xfrm>
            <a:off x="258125" y="348250"/>
            <a:ext cx="8520599" cy="4580999"/>
          </a:xfrm>
          <a:prstGeom prst="rect">
            <a:avLst/>
          </a:prstGeom>
          <a:solidFill>
            <a:srgbClr val="351C75"/>
          </a:solidFill>
          <a:ln cap="flat" cmpd="sng" w="9525">
            <a:solidFill>
              <a:srgbClr val="D9D2E9"/>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b="0" sz="1400" u="sng">
              <a:solidFill>
                <a:schemeClr val="lt1"/>
              </a:solidFill>
              <a:latin typeface="Arial"/>
              <a:ea typeface="Arial"/>
              <a:cs typeface="Arial"/>
              <a:sym typeface="Arial"/>
            </a:endParaRPr>
          </a:p>
          <a:p>
            <a:pPr lvl="0" rtl="0">
              <a:spcBef>
                <a:spcPts val="0"/>
              </a:spcBef>
              <a:buNone/>
            </a:pPr>
            <a:r>
              <a:rPr b="0" lang="ru" sz="1400" u="sng">
                <a:solidFill>
                  <a:schemeClr val="lt1"/>
                </a:solidFill>
                <a:latin typeface="Arial"/>
                <a:ea typeface="Arial"/>
                <a:cs typeface="Arial"/>
                <a:sym typeface="Arial"/>
              </a:rPr>
              <a:t>Методический комментарий:</a:t>
            </a:r>
            <a:r>
              <a:rPr b="0" lang="ru" sz="1400">
                <a:solidFill>
                  <a:schemeClr val="lt1"/>
                </a:solidFill>
                <a:latin typeface="Arial"/>
                <a:ea typeface="Arial"/>
                <a:cs typeface="Arial"/>
                <a:sym typeface="Arial"/>
              </a:rPr>
              <a:t> чтобы не получилось так, что дети запомнят ошибку и будут повторять её главное для учителя добиться именно понимания "ошибкоопасного" места,  а не механического запоминания правильного ответа. Когда  вводится прием "Лови ошибку!" и  дети приучаются к самой возможности ошибки имеет смысл делать ошибки в типично "ошибкоопасных" местах (например: урочная, внеурочная деятельность- когда разбирается тема о смешивании красок, «синяя» и «красная» даёт «оранжевый» цвет, ученики должны заметить ошибку и доказать, что правильным ответом будет «фиолетовый цвет», профориентационная деятельность - идет разговор о профессиях: профессия “кинолог” является ведущей в кинематографии - ученики обнаруживают ошибку и доказывают, что правильный ответ следующий “ кинолог - специалист, который разводит, содержит и дрессирует собак, не имеет ничего общего с кинематографом). Приём не нужно применять,  когда у учеников нет способа доказать что вы не правы. Во-вторых, лучше не "заигрываться". Всё хорошо в меру.</a:t>
            </a:r>
          </a:p>
          <a:p>
            <a:pPr lvl="0" rtl="0">
              <a:spcBef>
                <a:spcPts val="0"/>
              </a:spcBef>
              <a:buNone/>
            </a:pPr>
            <a:r>
              <a:t/>
            </a:r>
            <a:endParaRPr b="0" sz="1400">
              <a:solidFill>
                <a:schemeClr val="lt1"/>
              </a:solidFill>
              <a:latin typeface="Arial"/>
              <a:ea typeface="Arial"/>
              <a:cs typeface="Arial"/>
              <a:sym typeface="Arial"/>
            </a:endParaRPr>
          </a:p>
          <a:p>
            <a:pPr lvl="0" rtl="0">
              <a:spcBef>
                <a:spcPts val="0"/>
              </a:spcBef>
              <a:buClr>
                <a:schemeClr val="dk1"/>
              </a:buClr>
              <a:buSzPct val="78571"/>
              <a:buFont typeface="Arial"/>
              <a:buNone/>
            </a:pPr>
            <a:r>
              <a:rPr b="0" lang="ru" sz="1400" u="sng">
                <a:solidFill>
                  <a:schemeClr val="lt1"/>
                </a:solidFill>
                <a:latin typeface="Arial"/>
                <a:ea typeface="Arial"/>
                <a:cs typeface="Arial"/>
                <a:sym typeface="Arial"/>
              </a:rPr>
              <a:t>Описание приёма:</a:t>
            </a:r>
            <a:r>
              <a:rPr b="0" lang="ru" sz="1400">
                <a:solidFill>
                  <a:schemeClr val="lt1"/>
                </a:solidFill>
                <a:latin typeface="Arial"/>
                <a:ea typeface="Arial"/>
                <a:cs typeface="Arial"/>
                <a:sym typeface="Arial"/>
              </a:rPr>
              <a:t> объясняя материал, учитель намеренно допускает ошибки. Сначала ученики заранее предупреждаются об этом. Иногда, особенно в младших классах, им можно даже подсказать "опасные места" интонацией или жестом. Научите школьников мгновенно пресекать ошибки условным знаком или пояснением, когда оно требуется.  Дети учатся мгновенно реагировать на ошибки. Необходимо поощрять внимание детей и готовность вмешаться! В развитие этого приёма можно предложить такую форму работы: учитель доказывает заведомо неверную мысль, гипотезу. Задача учеников – найти контраргументы.</a:t>
            </a:r>
          </a:p>
          <a:p>
            <a:pPr lvl="0" rtl="0">
              <a:spcBef>
                <a:spcPts val="0"/>
              </a:spcBef>
              <a:buNone/>
            </a:pPr>
            <a:r>
              <a:t/>
            </a:r>
            <a:endParaRPr sz="1400">
              <a:solidFill>
                <a:schemeClr val="lt1"/>
              </a:solidFill>
            </a:endParaRPr>
          </a:p>
        </p:txBody>
      </p:sp>
      <p:sp>
        <p:nvSpPr>
          <p:cNvPr id="573" name="Shape 57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AA84F"/>
        </a:solidFill>
      </p:bgPr>
    </p:bg>
    <p:spTree>
      <p:nvGrpSpPr>
        <p:cNvPr id="577" name="Shape 577"/>
        <p:cNvGrpSpPr/>
        <p:nvPr/>
      </p:nvGrpSpPr>
      <p:grpSpPr>
        <a:xfrm>
          <a:off x="0" y="0"/>
          <a:ext cx="0" cy="0"/>
          <a:chOff x="0" y="0"/>
          <a:chExt cx="0" cy="0"/>
        </a:xfrm>
      </p:grpSpPr>
      <p:sp>
        <p:nvSpPr>
          <p:cNvPr id="578" name="Shape 578"/>
          <p:cNvSpPr txBox="1"/>
          <p:nvPr>
            <p:ph type="title"/>
          </p:nvPr>
        </p:nvSpPr>
        <p:spPr>
          <a:xfrm>
            <a:off x="500550" y="127225"/>
            <a:ext cx="8520599" cy="673199"/>
          </a:xfrm>
          <a:prstGeom prst="rect">
            <a:avLst/>
          </a:prstGeom>
          <a:solidFill>
            <a:schemeClr val="lt1"/>
          </a:solidFill>
        </p:spPr>
        <p:txBody>
          <a:bodyPr anchorCtr="0" anchor="t" bIns="91425" lIns="91425" rIns="91425" tIns="91425">
            <a:noAutofit/>
          </a:bodyPr>
          <a:lstStyle/>
          <a:p>
            <a:pPr lvl="0">
              <a:spcBef>
                <a:spcPts val="0"/>
              </a:spcBef>
              <a:buNone/>
            </a:pPr>
            <a:r>
              <a:rPr i="1" lang="ru" sz="1800"/>
              <a:t>Мухаметжанова Жанар Иманкуловна, учитель истории, обществознания и ОРКСЭ МБОУ “Павлоградский лицей им.Б.М.Катышева”</a:t>
            </a:r>
          </a:p>
        </p:txBody>
      </p:sp>
      <p:sp>
        <p:nvSpPr>
          <p:cNvPr id="579" name="Shape 579"/>
          <p:cNvSpPr txBox="1"/>
          <p:nvPr>
            <p:ph idx="1" type="body"/>
          </p:nvPr>
        </p:nvSpPr>
        <p:spPr>
          <a:xfrm>
            <a:off x="311700" y="872425"/>
            <a:ext cx="8520599" cy="3790799"/>
          </a:xfrm>
          <a:prstGeom prst="rect">
            <a:avLst/>
          </a:prstGeom>
        </p:spPr>
        <p:txBody>
          <a:bodyPr anchorCtr="0" anchor="t" bIns="91425" lIns="91425" rIns="91425" tIns="91425">
            <a:noAutofit/>
          </a:bodyPr>
          <a:lstStyle/>
          <a:p>
            <a:pPr lvl="0" rtl="0">
              <a:spcBef>
                <a:spcPts val="0"/>
              </a:spcBef>
              <a:buNone/>
            </a:pPr>
            <a:r>
              <a:rPr lang="ru"/>
              <a:t>Прием “дифференцированный алгоритм”</a:t>
            </a:r>
          </a:p>
          <a:p>
            <a:pPr lvl="0" rtl="0">
              <a:spcBef>
                <a:spcPts val="0"/>
              </a:spcBef>
              <a:buNone/>
            </a:pPr>
            <a:r>
              <a:rPr lang="ru" sz="1200">
                <a:solidFill>
                  <a:srgbClr val="000000"/>
                </a:solidFill>
                <a:latin typeface="Arial"/>
                <a:ea typeface="Arial"/>
                <a:cs typeface="Arial"/>
                <a:sym typeface="Arial"/>
              </a:rPr>
              <a:t>А.Т.Степанищев “Методический справочник учителя истории”, Грабал В.Л. Некоторые проблемы мотивации учебной деятельности учащихся // Вопросы психологии. 1987. № 1.</a:t>
            </a:r>
          </a:p>
          <a:p>
            <a:pPr lvl="0" rtl="0" algn="just">
              <a:lnSpc>
                <a:spcPct val="122727"/>
              </a:lnSpc>
              <a:spcBef>
                <a:spcPts val="0"/>
              </a:spcBef>
              <a:buNone/>
            </a:pPr>
            <a:r>
              <a:rPr lang="ru" sz="1200">
                <a:solidFill>
                  <a:srgbClr val="000000"/>
                </a:solidFill>
                <a:latin typeface="Arial"/>
                <a:ea typeface="Arial"/>
                <a:cs typeface="Arial"/>
                <a:sym typeface="Arial"/>
              </a:rPr>
              <a:t>Имбрякова С.В. Этапы организации дифференцированной работы. </a:t>
            </a:r>
          </a:p>
          <a:p>
            <a:pPr lvl="0" rtl="0" algn="just">
              <a:lnSpc>
                <a:spcPct val="122727"/>
              </a:lnSpc>
              <a:spcBef>
                <a:spcPts val="0"/>
              </a:spcBef>
              <a:buNone/>
            </a:pPr>
            <a:r>
              <a:rPr lang="ru" sz="1200">
                <a:solidFill>
                  <a:schemeClr val="dk1"/>
                </a:solidFill>
                <a:latin typeface="Arial"/>
                <a:ea typeface="Arial"/>
                <a:cs typeface="Arial"/>
                <a:sym typeface="Arial"/>
              </a:rPr>
              <a:t>Цель: использовать данные приемы в индивидуально-дифференцированном обучении для более лучшего усвоения учебного материала учащимися, формирования индивидуальных навыков, развития мышления и памяти.</a:t>
            </a:r>
          </a:p>
          <a:p>
            <a:pPr lvl="0" rtl="0" algn="just">
              <a:lnSpc>
                <a:spcPct val="122727"/>
              </a:lnSpc>
              <a:spcBef>
                <a:spcPts val="0"/>
              </a:spcBef>
              <a:buNone/>
            </a:pPr>
            <a:r>
              <a:rPr lang="ru" sz="1200">
                <a:solidFill>
                  <a:schemeClr val="dk1"/>
                </a:solidFill>
                <a:latin typeface="Arial"/>
                <a:ea typeface="Arial"/>
                <a:cs typeface="Arial"/>
                <a:sym typeface="Arial"/>
              </a:rPr>
              <a:t>Осуществлять дифференцированную работу на уроках истории можно с помощью алгоритмов:</a:t>
            </a:r>
            <a:r>
              <a:rPr b="0" lang="ru" sz="1200">
                <a:solidFill>
                  <a:schemeClr val="dk1"/>
                </a:solidFill>
                <a:latin typeface="Arial"/>
                <a:ea typeface="Arial"/>
                <a:cs typeface="Arial"/>
                <a:sym typeface="Arial"/>
              </a:rPr>
              <a:t>                </a:t>
            </a:r>
            <a:r>
              <a:rPr lang="ru" sz="1200">
                <a:solidFill>
                  <a:schemeClr val="dk1"/>
                </a:solidFill>
                <a:latin typeface="Arial"/>
                <a:ea typeface="Arial"/>
                <a:cs typeface="Arial"/>
                <a:sym typeface="Arial"/>
              </a:rPr>
              <a:t>         1.Индивидуальная карточка.</a:t>
            </a:r>
          </a:p>
          <a:p>
            <a:pPr lvl="0" rtl="0" algn="just">
              <a:lnSpc>
                <a:spcPct val="122727"/>
              </a:lnSpc>
              <a:spcBef>
                <a:spcPts val="0"/>
              </a:spcBef>
              <a:buNone/>
            </a:pPr>
            <a:r>
              <a:rPr lang="ru" sz="1200">
                <a:solidFill>
                  <a:schemeClr val="dk1"/>
                </a:solidFill>
                <a:latin typeface="Arial"/>
                <a:ea typeface="Arial"/>
                <a:cs typeface="Arial"/>
                <a:sym typeface="Arial"/>
              </a:rPr>
              <a:t>2. Карточка-подсказка.</a:t>
            </a:r>
          </a:p>
          <a:p>
            <a:pPr indent="0" lvl="0" marL="0" rtl="0" algn="just">
              <a:lnSpc>
                <a:spcPct val="122727"/>
              </a:lnSpc>
              <a:spcBef>
                <a:spcPts val="0"/>
              </a:spcBef>
              <a:buNone/>
            </a:pPr>
            <a:r>
              <a:rPr lang="ru" sz="1200">
                <a:solidFill>
                  <a:schemeClr val="dk1"/>
                </a:solidFill>
                <a:latin typeface="Arial"/>
                <a:ea typeface="Arial"/>
                <a:cs typeface="Arial"/>
                <a:sym typeface="Arial"/>
              </a:rPr>
              <a:t>3. Взаимопроверка выполненной работы всеми учениками.</a:t>
            </a:r>
          </a:p>
          <a:p>
            <a:pPr indent="0" lvl="0" marL="0" rtl="0" algn="just">
              <a:lnSpc>
                <a:spcPct val="122727"/>
              </a:lnSpc>
              <a:spcBef>
                <a:spcPts val="0"/>
              </a:spcBef>
              <a:buNone/>
            </a:pPr>
            <a:r>
              <a:rPr lang="ru" sz="1200">
                <a:solidFill>
                  <a:schemeClr val="dk1"/>
                </a:solidFill>
                <a:latin typeface="Arial"/>
                <a:ea typeface="Arial"/>
                <a:cs typeface="Arial"/>
                <a:sym typeface="Arial"/>
              </a:rPr>
              <a:t>4.Задания, выполняемые по желанию.</a:t>
            </a:r>
          </a:p>
          <a:p>
            <a:pPr indent="0" lvl="0" marL="0" rtl="0" algn="just">
              <a:lnSpc>
                <a:spcPct val="122727"/>
              </a:lnSpc>
              <a:spcBef>
                <a:spcPts val="0"/>
              </a:spcBef>
              <a:buNone/>
            </a:pPr>
            <a:r>
              <a:rPr lang="ru" sz="1200">
                <a:solidFill>
                  <a:schemeClr val="dk1"/>
                </a:solidFill>
                <a:latin typeface="Arial"/>
                <a:ea typeface="Arial"/>
                <a:cs typeface="Arial"/>
                <a:sym typeface="Arial"/>
              </a:rPr>
              <a:t>   Индивидуальная карточка содержит задания для конкретного ученика с учетом его возможностей. Например, карточка содержит следующее задание: найдите среди приведенных исторических деятелей лишнего, объясните свой выбор. М.Б. Барклай де Толли. П.И. Багратион. АлександрI. ПавелI.</a:t>
            </a:r>
          </a:p>
          <a:p>
            <a:pPr lvl="0" rtl="0" algn="just">
              <a:lnSpc>
                <a:spcPct val="190909"/>
              </a:lnSpc>
              <a:spcBef>
                <a:spcPts val="1200"/>
              </a:spcBef>
              <a:spcAft>
                <a:spcPts val="1200"/>
              </a:spcAft>
              <a:buNone/>
            </a:pPr>
            <a:r>
              <a:t/>
            </a:r>
            <a:endParaRPr sz="1200">
              <a:solidFill>
                <a:schemeClr val="dk1"/>
              </a:solidFill>
              <a:latin typeface="Arial"/>
              <a:ea typeface="Arial"/>
              <a:cs typeface="Arial"/>
              <a:sym typeface="Arial"/>
            </a:endParaRPr>
          </a:p>
          <a:p>
            <a:pPr lvl="0">
              <a:spcBef>
                <a:spcPts val="0"/>
              </a:spcBef>
              <a:buNone/>
            </a:pPr>
            <a:r>
              <a:t/>
            </a:r>
            <a:endParaRPr/>
          </a:p>
        </p:txBody>
      </p:sp>
      <p:sp>
        <p:nvSpPr>
          <p:cNvPr id="580" name="Shape 58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AA84F"/>
        </a:solidFill>
      </p:bgPr>
    </p:bg>
    <p:spTree>
      <p:nvGrpSpPr>
        <p:cNvPr id="584" name="Shape 584"/>
        <p:cNvGrpSpPr/>
        <p:nvPr/>
      </p:nvGrpSpPr>
      <p:grpSpPr>
        <a:xfrm>
          <a:off x="0" y="0"/>
          <a:ext cx="0" cy="0"/>
          <a:chOff x="0" y="0"/>
          <a:chExt cx="0" cy="0"/>
        </a:xfrm>
      </p:grpSpPr>
      <p:sp>
        <p:nvSpPr>
          <p:cNvPr id="585" name="Shape 585"/>
          <p:cNvSpPr txBox="1"/>
          <p:nvPr>
            <p:ph idx="1" type="body"/>
          </p:nvPr>
        </p:nvSpPr>
        <p:spPr>
          <a:xfrm>
            <a:off x="311700" y="352125"/>
            <a:ext cx="8520599" cy="4509000"/>
          </a:xfrm>
          <a:prstGeom prst="rect">
            <a:avLst/>
          </a:prstGeom>
        </p:spPr>
        <p:txBody>
          <a:bodyPr anchorCtr="0" anchor="t" bIns="91425" lIns="91425" rIns="91425" tIns="91425">
            <a:noAutofit/>
          </a:bodyPr>
          <a:lstStyle/>
          <a:p>
            <a:pPr lvl="0" rtl="0" algn="just">
              <a:lnSpc>
                <a:spcPct val="190909"/>
              </a:lnSpc>
              <a:spcBef>
                <a:spcPts val="0"/>
              </a:spcBef>
              <a:spcAft>
                <a:spcPts val="0"/>
              </a:spcAft>
              <a:buNone/>
            </a:pPr>
            <a:r>
              <a:rPr lang="ru" sz="1200">
                <a:solidFill>
                  <a:srgbClr val="000000"/>
                </a:solidFill>
                <a:latin typeface="Arial"/>
                <a:ea typeface="Arial"/>
                <a:cs typeface="Arial"/>
                <a:sym typeface="Arial"/>
              </a:rPr>
              <a:t>     Карточка-подсказка</a:t>
            </a:r>
            <a:r>
              <a:rPr lang="ru" sz="1200">
                <a:solidFill>
                  <a:schemeClr val="dk1"/>
                </a:solidFill>
                <a:latin typeface="Arial"/>
                <a:ea typeface="Arial"/>
                <a:cs typeface="Arial"/>
                <a:sym typeface="Arial"/>
              </a:rPr>
              <a:t> – это своевременная помощь слабому ученику в процессе восприятия нового материала, такая карточка может содержать алгоритм действия, например, отвечая на какие вопросы можно составить правильный устный рассказ о политической системе конкретного государства.</a:t>
            </a:r>
          </a:p>
          <a:p>
            <a:pPr lvl="0" rtl="0" algn="just">
              <a:lnSpc>
                <a:spcPct val="190909"/>
              </a:lnSpc>
              <a:spcBef>
                <a:spcPts val="0"/>
              </a:spcBef>
              <a:spcAft>
                <a:spcPts val="0"/>
              </a:spcAft>
              <a:buNone/>
            </a:pPr>
            <a:r>
              <a:rPr lang="ru" sz="1200">
                <a:solidFill>
                  <a:schemeClr val="dk1"/>
                </a:solidFill>
                <a:latin typeface="Arial"/>
                <a:ea typeface="Arial"/>
                <a:cs typeface="Arial"/>
                <a:sym typeface="Arial"/>
              </a:rPr>
              <a:t>     Взаимопроверка возможна только с разрешения учителя и осуществляется, как правило, в парах, где один из учеников является более сильным. Способ необходим при проведении небольших по времени самостоятельных работ.</a:t>
            </a:r>
          </a:p>
          <a:p>
            <a:pPr lvl="0" rtl="0" algn="just">
              <a:lnSpc>
                <a:spcPct val="190909"/>
              </a:lnSpc>
              <a:spcBef>
                <a:spcPts val="0"/>
              </a:spcBef>
              <a:spcAft>
                <a:spcPts val="0"/>
              </a:spcAft>
              <a:buNone/>
            </a:pPr>
            <a:r>
              <a:rPr lang="ru" sz="1200">
                <a:solidFill>
                  <a:schemeClr val="dk1"/>
                </a:solidFill>
                <a:latin typeface="Arial"/>
                <a:ea typeface="Arial"/>
                <a:cs typeface="Arial"/>
                <a:sym typeface="Arial"/>
              </a:rPr>
              <a:t>     Также на уроках истории возможны варианты заданий, которые предлагаются на специальных карточках. Дети сами могут выбрать задание (легкое или более трудное). Это формирует соответствующую самооценку учащимися своих возможностей. Все решения дети записывают в тетрадях и показывают учителю. Это обеспечивает обратную связь, благодаря чему учителю дается возможность подготовить дифференцированные задания к следующему уроку.</a:t>
            </a:r>
          </a:p>
          <a:p>
            <a:pPr lvl="0" rtl="0" algn="just">
              <a:lnSpc>
                <a:spcPct val="190909"/>
              </a:lnSpc>
              <a:spcBef>
                <a:spcPts val="1200"/>
              </a:spcBef>
              <a:spcAft>
                <a:spcPts val="1200"/>
              </a:spcAft>
              <a:buNone/>
            </a:pPr>
            <a:r>
              <a:t/>
            </a:r>
            <a:endParaRPr sz="1200">
              <a:solidFill>
                <a:schemeClr val="dk1"/>
              </a:solidFill>
              <a:latin typeface="Arial"/>
              <a:ea typeface="Arial"/>
              <a:cs typeface="Arial"/>
              <a:sym typeface="Arial"/>
            </a:endParaRPr>
          </a:p>
          <a:p>
            <a:pPr lvl="0" rtl="0" algn="just">
              <a:lnSpc>
                <a:spcPct val="190909"/>
              </a:lnSpc>
              <a:spcBef>
                <a:spcPts val="1200"/>
              </a:spcBef>
              <a:spcAft>
                <a:spcPts val="1200"/>
              </a:spcAft>
              <a:buNone/>
            </a:pPr>
            <a:r>
              <a:t/>
            </a:r>
            <a:endParaRPr sz="1100">
              <a:solidFill>
                <a:schemeClr val="dk1"/>
              </a:solidFill>
              <a:latin typeface="Arial"/>
              <a:ea typeface="Arial"/>
              <a:cs typeface="Arial"/>
              <a:sym typeface="Arial"/>
            </a:endParaRPr>
          </a:p>
          <a:p>
            <a:pPr lvl="0" rtl="0">
              <a:spcBef>
                <a:spcPts val="0"/>
              </a:spcBef>
              <a:buNone/>
            </a:pPr>
            <a:r>
              <a:t/>
            </a:r>
            <a:endParaRPr/>
          </a:p>
          <a:p>
            <a:pPr lvl="0" rtl="0">
              <a:spcBef>
                <a:spcPts val="0"/>
              </a:spcBef>
              <a:buNone/>
            </a:pPr>
            <a:r>
              <a:t/>
            </a:r>
            <a:endParaRPr/>
          </a:p>
        </p:txBody>
      </p:sp>
      <p:sp>
        <p:nvSpPr>
          <p:cNvPr id="586" name="Shape 58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0" name="Shape 590"/>
        <p:cNvGrpSpPr/>
        <p:nvPr/>
      </p:nvGrpSpPr>
      <p:grpSpPr>
        <a:xfrm>
          <a:off x="0" y="0"/>
          <a:ext cx="0" cy="0"/>
          <a:chOff x="0" y="0"/>
          <a:chExt cx="0" cy="0"/>
        </a:xfrm>
      </p:grpSpPr>
      <p:sp>
        <p:nvSpPr>
          <p:cNvPr id="591" name="Shape 59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sz="2400"/>
              <a:t>Неделько Галина Васильевна</a:t>
            </a:r>
          </a:p>
        </p:txBody>
      </p:sp>
      <p:sp>
        <p:nvSpPr>
          <p:cNvPr id="592" name="Shape 592"/>
          <p:cNvSpPr txBox="1"/>
          <p:nvPr>
            <p:ph idx="1" type="body"/>
          </p:nvPr>
        </p:nvSpPr>
        <p:spPr>
          <a:xfrm>
            <a:off x="311700" y="1344950"/>
            <a:ext cx="8520599" cy="3416400"/>
          </a:xfrm>
          <a:prstGeom prst="rect">
            <a:avLst/>
          </a:prstGeom>
          <a:solidFill>
            <a:srgbClr val="B6D7A8"/>
          </a:solidFill>
        </p:spPr>
        <p:txBody>
          <a:bodyPr anchorCtr="0" anchor="t" bIns="91425" lIns="91425" rIns="91425" tIns="91425">
            <a:noAutofit/>
          </a:bodyPr>
          <a:lstStyle/>
          <a:p>
            <a:pPr lvl="0" rtl="0">
              <a:lnSpc>
                <a:spcPct val="150000"/>
              </a:lnSpc>
              <a:spcBef>
                <a:spcPts val="0"/>
              </a:spcBef>
              <a:buNone/>
            </a:pPr>
            <a:r>
              <a:rPr lang="ru" sz="1200">
                <a:solidFill>
                  <a:srgbClr val="000000"/>
                </a:solidFill>
              </a:rPr>
              <a:t>Приём технологии</a:t>
            </a:r>
            <a:r>
              <a:rPr b="0" lang="ru" sz="1200">
                <a:solidFill>
                  <a:srgbClr val="000000"/>
                </a:solidFill>
              </a:rPr>
              <a:t>” РКМЧП”</a:t>
            </a:r>
          </a:p>
          <a:p>
            <a:pPr lvl="0" rtl="0">
              <a:lnSpc>
                <a:spcPct val="150000"/>
              </a:lnSpc>
              <a:spcBef>
                <a:spcPts val="0"/>
              </a:spcBef>
              <a:buNone/>
            </a:pPr>
            <a:r>
              <a:rPr lang="ru" sz="1200">
                <a:solidFill>
                  <a:srgbClr val="000000"/>
                </a:solidFill>
              </a:rPr>
              <a:t>Название:</a:t>
            </a:r>
            <a:r>
              <a:rPr b="0" lang="ru" sz="1200">
                <a:solidFill>
                  <a:srgbClr val="000000"/>
                </a:solidFill>
              </a:rPr>
              <a:t> “ Мозговая атака”</a:t>
            </a:r>
          </a:p>
          <a:p>
            <a:pPr lvl="0" rtl="0">
              <a:lnSpc>
                <a:spcPct val="150000"/>
              </a:lnSpc>
              <a:spcBef>
                <a:spcPts val="0"/>
              </a:spcBef>
              <a:buNone/>
            </a:pPr>
            <a:r>
              <a:rPr lang="ru" sz="1200">
                <a:solidFill>
                  <a:srgbClr val="000000"/>
                </a:solidFill>
              </a:rPr>
              <a:t>Источник:</a:t>
            </a:r>
            <a:r>
              <a:rPr b="0" lang="ru" sz="1200">
                <a:solidFill>
                  <a:srgbClr val="000000"/>
                </a:solidFill>
              </a:rPr>
              <a:t>http://nsportal.ru/nachalnaya-shkola/priemy-tekhnologii-razvitiya-kritisheskogo</a:t>
            </a:r>
          </a:p>
          <a:p>
            <a:pPr lvl="0" rtl="0">
              <a:lnSpc>
                <a:spcPct val="150000"/>
              </a:lnSpc>
              <a:spcBef>
                <a:spcPts val="0"/>
              </a:spcBef>
              <a:buNone/>
            </a:pPr>
            <a:r>
              <a:rPr lang="ru" sz="1200">
                <a:solidFill>
                  <a:srgbClr val="000000"/>
                </a:solidFill>
              </a:rPr>
              <a:t>Цель:</a:t>
            </a:r>
            <a:r>
              <a:rPr b="0" lang="ru" sz="1200">
                <a:solidFill>
                  <a:srgbClr val="000000"/>
                </a:solidFill>
              </a:rPr>
              <a:t>активизация имеющихся знаний на стадии “вызова”</a:t>
            </a:r>
          </a:p>
          <a:p>
            <a:pPr lvl="0" rtl="0">
              <a:lnSpc>
                <a:spcPct val="150000"/>
              </a:lnSpc>
              <a:spcBef>
                <a:spcPts val="0"/>
              </a:spcBef>
              <a:buNone/>
            </a:pPr>
            <a:r>
              <a:rPr b="0" lang="ru" sz="1200">
                <a:solidFill>
                  <a:srgbClr val="000000"/>
                </a:solidFill>
              </a:rPr>
              <a:t>при работе с изученным материалом.</a:t>
            </a:r>
          </a:p>
          <a:p>
            <a:pPr lvl="0" rtl="0">
              <a:lnSpc>
                <a:spcPct val="150000"/>
              </a:lnSpc>
              <a:spcBef>
                <a:spcPts val="0"/>
              </a:spcBef>
              <a:buNone/>
            </a:pPr>
            <a:r>
              <a:rPr b="0" lang="ru" sz="1200">
                <a:solidFill>
                  <a:srgbClr val="000000"/>
                </a:solidFill>
              </a:rPr>
              <a:t>Продукт: обмен информацией, позволяющий ученику, которому сложно высказать своё мнение перед большой аудиторией, выйти на контакт и высказать своё мнение учащимся.</a:t>
            </a:r>
          </a:p>
          <a:p>
            <a:pPr lvl="0" rtl="0">
              <a:lnSpc>
                <a:spcPct val="150000"/>
              </a:lnSpc>
              <a:spcBef>
                <a:spcPts val="0"/>
              </a:spcBef>
              <a:buNone/>
            </a:pPr>
            <a:r>
              <a:rPr lang="ru" sz="1200">
                <a:solidFill>
                  <a:srgbClr val="000000"/>
                </a:solidFill>
              </a:rPr>
              <a:t>Описание приёма:</a:t>
            </a:r>
            <a:r>
              <a:rPr b="0" lang="ru" sz="1200">
                <a:solidFill>
                  <a:srgbClr val="000000"/>
                </a:solidFill>
              </a:rPr>
              <a:t>работа проходит в 2 этапа.</a:t>
            </a:r>
          </a:p>
          <a:p>
            <a:pPr lvl="0" rtl="0">
              <a:lnSpc>
                <a:spcPct val="150000"/>
              </a:lnSpc>
              <a:spcBef>
                <a:spcPts val="0"/>
              </a:spcBef>
              <a:buNone/>
            </a:pPr>
            <a:r>
              <a:rPr lang="ru" sz="1400">
                <a:solidFill>
                  <a:schemeClr val="dk1"/>
                </a:solidFill>
                <a:latin typeface="Arial"/>
                <a:ea typeface="Arial"/>
                <a:cs typeface="Arial"/>
                <a:sym typeface="Arial"/>
              </a:rPr>
              <a:t>1 э т а п:</a:t>
            </a:r>
            <a:r>
              <a:rPr b="0" lang="ru" sz="1400">
                <a:solidFill>
                  <a:schemeClr val="dk1"/>
                </a:solidFill>
                <a:latin typeface="Arial"/>
                <a:ea typeface="Arial"/>
                <a:cs typeface="Arial"/>
                <a:sym typeface="Arial"/>
              </a:rPr>
              <a:t> учащимся предлагается подумать и записать все, что они знают или думают, что знают, по данной теме;</a:t>
            </a:r>
          </a:p>
          <a:p>
            <a:pPr lvl="0" rtl="0">
              <a:lnSpc>
                <a:spcPct val="115000"/>
              </a:lnSpc>
              <a:spcBef>
                <a:spcPts val="0"/>
              </a:spcBef>
              <a:buClr>
                <a:schemeClr val="dk1"/>
              </a:buClr>
              <a:buSzPct val="78571"/>
              <a:buFont typeface="Arial"/>
              <a:buNone/>
            </a:pPr>
            <a:r>
              <a:t/>
            </a:r>
            <a:endParaRPr b="0" sz="1400">
              <a:solidFill>
                <a:schemeClr val="dk1"/>
              </a:solidFill>
              <a:latin typeface="Arial"/>
              <a:ea typeface="Arial"/>
              <a:cs typeface="Arial"/>
              <a:sym typeface="Arial"/>
            </a:endParaRPr>
          </a:p>
          <a:p>
            <a:pPr lvl="0" rtl="0">
              <a:lnSpc>
                <a:spcPct val="115000"/>
              </a:lnSpc>
              <a:spcBef>
                <a:spcPts val="0"/>
              </a:spcBef>
              <a:buClr>
                <a:schemeClr val="dk1"/>
              </a:buClr>
              <a:buSzPct val="78571"/>
              <a:buFont typeface="Arial"/>
              <a:buNone/>
            </a:pPr>
            <a:r>
              <a:t/>
            </a:r>
            <a:endParaRPr b="0" sz="1400">
              <a:solidFill>
                <a:schemeClr val="dk1"/>
              </a:solidFill>
              <a:latin typeface="Arial"/>
              <a:ea typeface="Arial"/>
              <a:cs typeface="Arial"/>
              <a:sym typeface="Arial"/>
            </a:endParaRPr>
          </a:p>
          <a:p>
            <a:pPr lvl="0" rtl="0">
              <a:spcBef>
                <a:spcPts val="0"/>
              </a:spcBef>
              <a:buNone/>
            </a:pPr>
            <a:r>
              <a:t/>
            </a:r>
            <a:endParaRPr b="0" sz="1200">
              <a:solidFill>
                <a:srgbClr val="000000"/>
              </a:solidFill>
            </a:endParaRPr>
          </a:p>
          <a:p>
            <a:pPr lvl="0" rtl="0">
              <a:spcBef>
                <a:spcPts val="0"/>
              </a:spcBef>
              <a:buNone/>
            </a:pPr>
            <a:r>
              <a:t/>
            </a:r>
            <a:endParaRPr b="0">
              <a:solidFill>
                <a:srgbClr val="000000"/>
              </a:solidFill>
            </a:endParaRPr>
          </a:p>
          <a:p>
            <a:pPr lvl="0" rtl="0">
              <a:spcBef>
                <a:spcPts val="0"/>
              </a:spcBef>
              <a:buNone/>
            </a:pPr>
            <a:r>
              <a:t/>
            </a:r>
            <a:endParaRPr/>
          </a:p>
          <a:p>
            <a:pPr lvl="0">
              <a:spcBef>
                <a:spcPts val="0"/>
              </a:spcBef>
              <a:buNone/>
            </a:pPr>
            <a:r>
              <a:t/>
            </a:r>
            <a:endParaRPr b="0"/>
          </a:p>
        </p:txBody>
      </p:sp>
      <p:sp>
        <p:nvSpPr>
          <p:cNvPr id="593" name="Shape 59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sp>
        <p:nvSpPr>
          <p:cNvPr id="598" name="Shape 59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sz="2400"/>
              <a:t>Неделько Галина Васильевна</a:t>
            </a:r>
          </a:p>
        </p:txBody>
      </p:sp>
      <p:sp>
        <p:nvSpPr>
          <p:cNvPr id="599" name="Shape 599"/>
          <p:cNvSpPr txBox="1"/>
          <p:nvPr>
            <p:ph idx="1" type="body"/>
          </p:nvPr>
        </p:nvSpPr>
        <p:spPr>
          <a:xfrm>
            <a:off x="311700" y="1344950"/>
            <a:ext cx="8520599" cy="3416400"/>
          </a:xfrm>
          <a:prstGeom prst="rect">
            <a:avLst/>
          </a:prstGeom>
          <a:solidFill>
            <a:srgbClr val="B6D7A8"/>
          </a:solidFill>
        </p:spPr>
        <p:txBody>
          <a:bodyPr anchorCtr="0" anchor="t" bIns="91425" lIns="91425" rIns="91425" tIns="91425">
            <a:noAutofit/>
          </a:bodyPr>
          <a:lstStyle/>
          <a:p>
            <a:pPr lvl="0" rtl="0">
              <a:spcBef>
                <a:spcPts val="0"/>
              </a:spcBef>
              <a:buNone/>
            </a:pPr>
            <a:r>
              <a:t/>
            </a:r>
            <a:endParaRPr b="0" sz="1400">
              <a:solidFill>
                <a:schemeClr val="dk1"/>
              </a:solidFill>
              <a:latin typeface="Arial"/>
              <a:ea typeface="Arial"/>
              <a:cs typeface="Arial"/>
              <a:sym typeface="Arial"/>
            </a:endParaRPr>
          </a:p>
          <a:p>
            <a:pPr lvl="0" rtl="0">
              <a:lnSpc>
                <a:spcPct val="150000"/>
              </a:lnSpc>
              <a:spcBef>
                <a:spcPts val="0"/>
              </a:spcBef>
              <a:buClr>
                <a:schemeClr val="dk1"/>
              </a:buClr>
              <a:buSzPct val="78571"/>
              <a:buFont typeface="Arial"/>
              <a:buNone/>
            </a:pPr>
            <a:r>
              <a:rPr lang="ru" sz="1400">
                <a:solidFill>
                  <a:schemeClr val="dk1"/>
                </a:solidFill>
                <a:latin typeface="Arial"/>
                <a:ea typeface="Arial"/>
                <a:cs typeface="Arial"/>
                <a:sym typeface="Arial"/>
              </a:rPr>
              <a:t>2 э т а п:</a:t>
            </a:r>
            <a:r>
              <a:rPr b="0" lang="ru" sz="1400">
                <a:solidFill>
                  <a:schemeClr val="dk1"/>
                </a:solidFill>
                <a:latin typeface="Arial"/>
                <a:ea typeface="Arial"/>
                <a:cs typeface="Arial"/>
                <a:sym typeface="Arial"/>
              </a:rPr>
              <a:t> обмен информацией.</a:t>
            </a:r>
          </a:p>
          <a:p>
            <a:pPr lvl="0" rtl="0">
              <a:lnSpc>
                <a:spcPct val="150000"/>
              </a:lnSpc>
              <a:spcBef>
                <a:spcPts val="0"/>
              </a:spcBef>
              <a:buClr>
                <a:schemeClr val="dk1"/>
              </a:buClr>
              <a:buSzPct val="78571"/>
              <a:buFont typeface="Arial"/>
              <a:buNone/>
            </a:pPr>
            <a:r>
              <a:rPr b="0" lang="ru" sz="1400">
                <a:solidFill>
                  <a:schemeClr val="dk1"/>
                </a:solidFill>
                <a:latin typeface="Arial"/>
                <a:ea typeface="Arial"/>
                <a:cs typeface="Arial"/>
                <a:sym typeface="Arial"/>
              </a:rPr>
              <a:t>Рекомендации к эффективному использованию:</a:t>
            </a:r>
          </a:p>
          <a:p>
            <a:pPr lvl="0" rtl="0">
              <a:lnSpc>
                <a:spcPct val="150000"/>
              </a:lnSpc>
              <a:spcBef>
                <a:spcPts val="0"/>
              </a:spcBef>
              <a:buClr>
                <a:schemeClr val="dk1"/>
              </a:buClr>
              <a:buSzPct val="78571"/>
              <a:buFont typeface="Arial"/>
              <a:buNone/>
            </a:pPr>
            <a:r>
              <a:rPr b="0" lang="ru" sz="1400">
                <a:solidFill>
                  <a:schemeClr val="dk1"/>
                </a:solidFill>
                <a:latin typeface="Arial"/>
                <a:ea typeface="Arial"/>
                <a:cs typeface="Arial"/>
                <a:sym typeface="Arial"/>
              </a:rPr>
              <a:t>1. Жесткий лимит времени на 1-м этапе 5-7 минут;</a:t>
            </a:r>
          </a:p>
          <a:p>
            <a:pPr lvl="0" rtl="0">
              <a:lnSpc>
                <a:spcPct val="150000"/>
              </a:lnSpc>
              <a:spcBef>
                <a:spcPts val="0"/>
              </a:spcBef>
              <a:buClr>
                <a:schemeClr val="dk1"/>
              </a:buClr>
              <a:buSzPct val="78571"/>
              <a:buFont typeface="Arial"/>
              <a:buNone/>
            </a:pPr>
            <a:r>
              <a:rPr b="0" lang="ru" sz="1400">
                <a:solidFill>
                  <a:schemeClr val="dk1"/>
                </a:solidFill>
                <a:latin typeface="Arial"/>
                <a:ea typeface="Arial"/>
                <a:cs typeface="Arial"/>
                <a:sym typeface="Arial"/>
              </a:rPr>
              <a:t>2. При обсуждении идеи не критикуются, но разногласия фиксируются;</a:t>
            </a:r>
          </a:p>
          <a:p>
            <a:pPr lvl="0" rtl="0">
              <a:lnSpc>
                <a:spcPct val="150000"/>
              </a:lnSpc>
              <a:spcBef>
                <a:spcPts val="0"/>
              </a:spcBef>
              <a:buNone/>
            </a:pPr>
            <a:r>
              <a:rPr b="0" lang="ru" sz="1400">
                <a:solidFill>
                  <a:schemeClr val="dk1"/>
                </a:solidFill>
                <a:latin typeface="Arial"/>
                <a:ea typeface="Arial"/>
                <a:cs typeface="Arial"/>
                <a:sym typeface="Arial"/>
              </a:rPr>
              <a:t>3. Оперативная запись высказанных предложений.</a:t>
            </a:r>
          </a:p>
          <a:p>
            <a:pPr lvl="0" rtl="0">
              <a:lnSpc>
                <a:spcPct val="150000"/>
              </a:lnSpc>
              <a:spcBef>
                <a:spcPts val="0"/>
              </a:spcBef>
              <a:buNone/>
            </a:pPr>
            <a:r>
              <a:rPr b="0" lang="ru" sz="1400">
                <a:solidFill>
                  <a:schemeClr val="dk1"/>
                </a:solidFill>
                <a:latin typeface="Arial"/>
                <a:ea typeface="Arial"/>
                <a:cs typeface="Arial"/>
                <a:sym typeface="Arial"/>
              </a:rPr>
              <a:t>Возможна индивидуальная, парная и групповая формы работы. Как правило, их проводят последовательно одну за другой, хотя каждая может быть отдельным самостоятельным способом организации для которых сложно высказать свое мнение перед большой аудиторией. Обменявшись мнением с товарищем, такой ученик легче выходит на контакт со всей группой. </a:t>
            </a:r>
          </a:p>
        </p:txBody>
      </p:sp>
      <p:sp>
        <p:nvSpPr>
          <p:cNvPr id="600" name="Shape 60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4" name="Shape 604"/>
        <p:cNvGrpSpPr/>
        <p:nvPr/>
      </p:nvGrpSpPr>
      <p:grpSpPr>
        <a:xfrm>
          <a:off x="0" y="0"/>
          <a:ext cx="0" cy="0"/>
          <a:chOff x="0" y="0"/>
          <a:chExt cx="0" cy="0"/>
        </a:xfrm>
      </p:grpSpPr>
      <p:pic>
        <p:nvPicPr>
          <p:cNvPr id="605" name="Shape 605"/>
          <p:cNvPicPr preferRelativeResize="0"/>
          <p:nvPr/>
        </p:nvPicPr>
        <p:blipFill rotWithShape="1">
          <a:blip r:embed="rId3">
            <a:alphaModFix/>
          </a:blip>
          <a:srcRect b="0" l="0" r="0" t="0"/>
          <a:stretch/>
        </p:blipFill>
        <p:spPr>
          <a:xfrm>
            <a:off x="0" y="-105965"/>
            <a:ext cx="9144000" cy="2624137"/>
          </a:xfrm>
          <a:prstGeom prst="rect">
            <a:avLst/>
          </a:prstGeom>
          <a:noFill/>
          <a:ln>
            <a:noFill/>
          </a:ln>
        </p:spPr>
      </p:pic>
      <p:sp>
        <p:nvSpPr>
          <p:cNvPr id="606" name="Shape 606"/>
          <p:cNvSpPr txBox="1"/>
          <p:nvPr>
            <p:ph type="title"/>
          </p:nvPr>
        </p:nvSpPr>
        <p:spPr>
          <a:xfrm>
            <a:off x="250825" y="142650"/>
            <a:ext cx="8643899" cy="18884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r>
              <a:rPr b="1" i="0" lang="ru" sz="1500" u="none" cap="none" strike="noStrike">
                <a:solidFill>
                  <a:schemeClr val="dk1"/>
                </a:solidFill>
                <a:latin typeface="Calibri"/>
                <a:ea typeface="Calibri"/>
                <a:cs typeface="Calibri"/>
                <a:sym typeface="Calibri"/>
              </a:rPr>
              <a:t>Носкова Наталья Ивановна</a:t>
            </a:r>
            <a:br>
              <a:rPr b="0" i="0" lang="ru" sz="1400" u="none" cap="none" strike="noStrike">
                <a:solidFill>
                  <a:schemeClr val="dk1"/>
                </a:solidFill>
                <a:latin typeface="Calibri"/>
                <a:ea typeface="Calibri"/>
                <a:cs typeface="Calibri"/>
                <a:sym typeface="Calibri"/>
              </a:rPr>
            </a:br>
            <a:r>
              <a:rPr b="0" i="0" lang="ru" sz="1400" u="none" cap="none" strike="noStrike">
                <a:solidFill>
                  <a:schemeClr val="dk1"/>
                </a:solidFill>
                <a:latin typeface="Arial"/>
                <a:ea typeface="Arial"/>
                <a:cs typeface="Arial"/>
                <a:sym typeface="Arial"/>
              </a:rPr>
              <a:t>учитель изобразительного искусства и МХК</a:t>
            </a:r>
            <a:br>
              <a:rPr b="0" i="0" lang="ru" sz="1400" u="none" cap="none" strike="noStrike">
                <a:solidFill>
                  <a:schemeClr val="dk1"/>
                </a:solidFill>
                <a:latin typeface="Arial"/>
                <a:ea typeface="Arial"/>
                <a:cs typeface="Arial"/>
                <a:sym typeface="Arial"/>
              </a:rPr>
            </a:br>
            <a:r>
              <a:rPr b="0" i="0" lang="ru" sz="1400" u="none" cap="none" strike="noStrike">
                <a:solidFill>
                  <a:schemeClr val="dk1"/>
                </a:solidFill>
                <a:latin typeface="Arial"/>
                <a:ea typeface="Arial"/>
                <a:cs typeface="Arial"/>
                <a:sym typeface="Arial"/>
              </a:rPr>
              <a:t>БОУ г. Омска «Гимназия № 43»</a:t>
            </a:r>
            <a:br>
              <a:rPr b="0" i="0" lang="ru" sz="2000" u="none" cap="none" strike="noStrike">
                <a:solidFill>
                  <a:schemeClr val="dk1"/>
                </a:solidFill>
                <a:latin typeface="Calibri"/>
                <a:ea typeface="Calibri"/>
                <a:cs typeface="Calibri"/>
                <a:sym typeface="Calibri"/>
              </a:rPr>
            </a:br>
            <a:r>
              <a:rPr b="0" i="0" lang="ru" sz="2000" u="none" cap="none" strike="noStrike">
                <a:solidFill>
                  <a:schemeClr val="dk1"/>
                </a:solidFill>
                <a:latin typeface="Calibri"/>
                <a:ea typeface="Calibri"/>
                <a:cs typeface="Calibri"/>
                <a:sym typeface="Calibri"/>
              </a:rPr>
              <a:t>                  </a:t>
            </a:r>
            <a:r>
              <a:rPr b="1" i="0" lang="ru" sz="2000" u="sng" cap="none" strike="noStrike">
                <a:solidFill>
                  <a:schemeClr val="dk1"/>
                </a:solidFill>
                <a:latin typeface="Calibri"/>
                <a:ea typeface="Calibri"/>
                <a:cs typeface="Calibri"/>
                <a:sym typeface="Calibri"/>
              </a:rPr>
              <a:t>Зрительные</a:t>
            </a:r>
            <a:r>
              <a:rPr b="1" i="0" lang="ru" sz="2000" u="none" cap="none" strike="noStrike">
                <a:solidFill>
                  <a:schemeClr val="dk1"/>
                </a:solidFill>
                <a:latin typeface="Calibri"/>
                <a:ea typeface="Calibri"/>
                <a:cs typeface="Calibri"/>
                <a:sym typeface="Calibri"/>
              </a:rPr>
              <a:t> проблемные вопросы в начале урока изобразительного искусства -  путь к выдвижению гипотез на уроке, </a:t>
            </a:r>
            <a:br>
              <a:rPr b="1" i="0" lang="ru" sz="2000" u="none" cap="none" strike="noStrike">
                <a:solidFill>
                  <a:schemeClr val="dk1"/>
                </a:solidFill>
                <a:latin typeface="Calibri"/>
                <a:ea typeface="Calibri"/>
                <a:cs typeface="Calibri"/>
                <a:sym typeface="Calibri"/>
              </a:rPr>
            </a:br>
            <a:r>
              <a:rPr b="1" i="0" lang="ru" sz="2000" u="none" cap="none" strike="noStrike">
                <a:solidFill>
                  <a:schemeClr val="dk1"/>
                </a:solidFill>
                <a:latin typeface="Calibri"/>
                <a:ea typeface="Calibri"/>
                <a:cs typeface="Calibri"/>
                <a:sym typeface="Calibri"/>
              </a:rPr>
              <a:t>ведущий к формулировке темы, цели урока, его задач.</a:t>
            </a:r>
            <a:br>
              <a:rPr b="0" i="0" lang="ru" sz="4400" u="none" cap="none" strike="noStrike">
                <a:solidFill>
                  <a:schemeClr val="dk1"/>
                </a:solidFill>
                <a:latin typeface="Calibri"/>
                <a:ea typeface="Calibri"/>
                <a:cs typeface="Calibri"/>
                <a:sym typeface="Calibri"/>
              </a:rPr>
            </a:br>
          </a:p>
        </p:txBody>
      </p:sp>
      <p:sp>
        <p:nvSpPr>
          <p:cNvPr id="607" name="Shape 607"/>
          <p:cNvSpPr txBox="1"/>
          <p:nvPr>
            <p:ph idx="1" type="body"/>
          </p:nvPr>
        </p:nvSpPr>
        <p:spPr>
          <a:xfrm>
            <a:off x="100700" y="2463400"/>
            <a:ext cx="8868900" cy="253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ru" sz="1600" u="none" cap="none" strike="noStrike">
                <a:solidFill>
                  <a:schemeClr val="dk1"/>
                </a:solidFill>
                <a:latin typeface="Calibri"/>
                <a:ea typeface="Calibri"/>
                <a:cs typeface="Calibri"/>
                <a:sym typeface="Calibri"/>
              </a:rPr>
              <a:t>Проблемные вопросы  - один из методов развивающего обучение. </a:t>
            </a:r>
          </a:p>
          <a:p>
            <a:pPr indent="0" lvl="0" marL="0" marR="0" rtl="0" algn="l">
              <a:lnSpc>
                <a:spcPct val="100000"/>
              </a:lnSpc>
              <a:spcBef>
                <a:spcPts val="320"/>
              </a:spcBef>
              <a:spcAft>
                <a:spcPts val="0"/>
              </a:spcAft>
              <a:buClr>
                <a:schemeClr val="dk1"/>
              </a:buClr>
              <a:buSzPct val="25000"/>
              <a:buFont typeface="Calibri"/>
              <a:buNone/>
            </a:pPr>
            <a:r>
              <a:rPr b="1" i="0" lang="ru" sz="1600" u="none" cap="none" strike="noStrike">
                <a:solidFill>
                  <a:schemeClr val="dk1"/>
                </a:solidFill>
                <a:latin typeface="Calibri"/>
                <a:ea typeface="Calibri"/>
                <a:cs typeface="Calibri"/>
                <a:sym typeface="Calibri"/>
              </a:rPr>
              <a:t>Теоретическое обоснование в педагогике описано в книгах:</a:t>
            </a:r>
          </a:p>
          <a:p>
            <a:pPr indent="6350" lvl="0" marL="0" marR="0" rtl="0" algn="l">
              <a:lnSpc>
                <a:spcPct val="100000"/>
              </a:lnSpc>
              <a:spcBef>
                <a:spcPts val="280"/>
              </a:spcBef>
              <a:spcAft>
                <a:spcPts val="0"/>
              </a:spcAft>
              <a:buClr>
                <a:schemeClr val="dk1"/>
              </a:buClr>
              <a:buSzPct val="100000"/>
              <a:buFont typeface="Arial"/>
              <a:buChar char="•"/>
            </a:pPr>
            <a:r>
              <a:rPr b="0" i="0" lang="ru" sz="1300" u="none" cap="none" strike="noStrike">
                <a:solidFill>
                  <a:schemeClr val="dk1"/>
                </a:solidFill>
                <a:latin typeface="Calibri"/>
                <a:ea typeface="Calibri"/>
                <a:cs typeface="Calibri"/>
                <a:sym typeface="Calibri"/>
              </a:rPr>
              <a:t>Хуторской А.В. Дидактическая эвристика: Теория и технология креативного обучения. – М.: Изд-во МГУ, 2003.</a:t>
            </a:r>
          </a:p>
          <a:p>
            <a:pPr indent="6350" lvl="0" marL="0" marR="0" rtl="0" algn="l">
              <a:lnSpc>
                <a:spcPct val="100000"/>
              </a:lnSpc>
              <a:spcBef>
                <a:spcPts val="280"/>
              </a:spcBef>
              <a:spcAft>
                <a:spcPts val="0"/>
              </a:spcAft>
              <a:buClr>
                <a:schemeClr val="dk1"/>
              </a:buClr>
              <a:buSzPct val="100000"/>
              <a:buFont typeface="Arial"/>
              <a:buChar char="•"/>
            </a:pPr>
            <a:r>
              <a:rPr b="0" i="0" lang="ru" sz="1300" u="none" cap="none" strike="noStrike">
                <a:solidFill>
                  <a:schemeClr val="dk1"/>
                </a:solidFill>
                <a:latin typeface="Calibri"/>
                <a:ea typeface="Calibri"/>
                <a:cs typeface="Calibri"/>
                <a:sym typeface="Calibri"/>
              </a:rPr>
              <a:t>Арапов К. А. Проблемное обучение как средство развития интеллектуальной сферы школьников  / К. А. Арапов, Г. Г. Рахматуллина // Молодой ученый. — 2012. — №8.</a:t>
            </a:r>
          </a:p>
          <a:p>
            <a:pPr indent="6350" lvl="0" marL="0" marR="0" rtl="0" algn="l">
              <a:lnSpc>
                <a:spcPct val="100000"/>
              </a:lnSpc>
              <a:spcBef>
                <a:spcPts val="280"/>
              </a:spcBef>
              <a:spcAft>
                <a:spcPts val="0"/>
              </a:spcAft>
              <a:buClr>
                <a:schemeClr val="dk1"/>
              </a:buClr>
              <a:buSzPct val="100000"/>
              <a:buFont typeface="Arial"/>
              <a:buChar char="•"/>
            </a:pPr>
            <a:r>
              <a:rPr b="0" i="0" lang="ru" sz="1300" u="none" cap="none" strike="noStrike">
                <a:solidFill>
                  <a:schemeClr val="dk1"/>
                </a:solidFill>
                <a:latin typeface="Calibri"/>
                <a:ea typeface="Calibri"/>
                <a:cs typeface="Calibri"/>
                <a:sym typeface="Calibri"/>
              </a:rPr>
              <a:t> Мельников Е.Л. Проблемно-диалогическое обучение как средство реализации ФГОС. – Пособие для учителя, М., 2013. </a:t>
            </a:r>
          </a:p>
          <a:p>
            <a:pPr indent="0" lvl="0" marL="0" marR="0" rtl="0" algn="l">
              <a:lnSpc>
                <a:spcPct val="100000"/>
              </a:lnSpc>
              <a:spcBef>
                <a:spcPts val="400"/>
              </a:spcBef>
              <a:spcAft>
                <a:spcPts val="0"/>
              </a:spcAft>
              <a:buClr>
                <a:schemeClr val="dk1"/>
              </a:buClr>
              <a:buSzPct val="25000"/>
              <a:buFont typeface="Calibri"/>
              <a:buNone/>
            </a:pPr>
            <a:r>
              <a:rPr b="0" i="0" lang="ru" sz="1500" u="none" cap="none" strike="noStrike">
                <a:solidFill>
                  <a:schemeClr val="dk1"/>
                </a:solidFill>
                <a:latin typeface="Calibri"/>
                <a:ea typeface="Calibri"/>
                <a:cs typeface="Calibri"/>
                <a:sym typeface="Calibri"/>
              </a:rPr>
              <a:t>На своих уроках эти визуальные вопросы помогает сформулировать зрительный ряд (на экране, на доске), т.к. урок изобразительного искусства опирается, прежде всего,  на зрительное восприятие.</a:t>
            </a:r>
          </a:p>
          <a:p>
            <a:pPr indent="0" lvl="0" marL="0" marR="0" rtl="0" algn="l">
              <a:lnSpc>
                <a:spcPct val="100000"/>
              </a:lnSpc>
              <a:spcBef>
                <a:spcPts val="400"/>
              </a:spcBef>
              <a:spcAft>
                <a:spcPts val="0"/>
              </a:spcAft>
              <a:buClr>
                <a:schemeClr val="dk1"/>
              </a:buClr>
              <a:buSzPct val="25000"/>
              <a:buFont typeface="Calibri"/>
              <a:buNone/>
            </a:pPr>
            <a:r>
              <a:rPr b="0" i="0" lang="ru" sz="1500" u="none" cap="none" strike="noStrike">
                <a:solidFill>
                  <a:schemeClr val="dk1"/>
                </a:solidFill>
                <a:latin typeface="Calibri"/>
                <a:ea typeface="Calibri"/>
                <a:cs typeface="Calibri"/>
                <a:sym typeface="Calibri"/>
              </a:rPr>
              <a:t>Например:</a:t>
            </a:r>
          </a:p>
        </p:txBody>
      </p:sp>
      <p:pic>
        <p:nvPicPr>
          <p:cNvPr id="608" name="Shape 608"/>
          <p:cNvPicPr preferRelativeResize="0"/>
          <p:nvPr/>
        </p:nvPicPr>
        <p:blipFill rotWithShape="1">
          <a:blip r:embed="rId4">
            <a:alphaModFix/>
          </a:blip>
          <a:srcRect b="0" l="0" r="0" t="0"/>
          <a:stretch/>
        </p:blipFill>
        <p:spPr>
          <a:xfrm rot="776004">
            <a:off x="8250647" y="4328172"/>
            <a:ext cx="778756" cy="663504"/>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2" name="Shape 612"/>
        <p:cNvGrpSpPr/>
        <p:nvPr/>
      </p:nvGrpSpPr>
      <p:grpSpPr>
        <a:xfrm>
          <a:off x="0" y="0"/>
          <a:ext cx="0" cy="0"/>
          <a:chOff x="0" y="0"/>
          <a:chExt cx="0" cy="0"/>
        </a:xfrm>
      </p:grpSpPr>
      <p:sp>
        <p:nvSpPr>
          <p:cNvPr id="613" name="Shape 613"/>
          <p:cNvSpPr txBox="1"/>
          <p:nvPr>
            <p:ph type="title"/>
          </p:nvPr>
        </p:nvSpPr>
        <p:spPr>
          <a:xfrm>
            <a:off x="457200" y="728674"/>
            <a:ext cx="8229600" cy="2599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p>
          <a:p>
            <a:pPr indent="0" lvl="0" marL="0" marR="0" rtl="0" algn="l">
              <a:lnSpc>
                <a:spcPct val="100000"/>
              </a:lnSpc>
              <a:spcBef>
                <a:spcPts val="0"/>
              </a:spcBef>
              <a:spcAft>
                <a:spcPts val="0"/>
              </a:spcAft>
              <a:buClr>
                <a:schemeClr val="dk1"/>
              </a:buClr>
              <a:buSzPct val="25000"/>
              <a:buFont typeface="Calibri"/>
              <a:buNone/>
            </a:pPr>
            <a:r>
              <a:rPr b="0" i="0" lang="ru" sz="2000" u="none" cap="none" strike="noStrike">
                <a:solidFill>
                  <a:schemeClr val="dk1"/>
                </a:solidFill>
                <a:latin typeface="Calibri"/>
                <a:ea typeface="Calibri"/>
                <a:cs typeface="Calibri"/>
                <a:sym typeface="Calibri"/>
              </a:rPr>
              <a:t>4 класс , 3 четверть – Искусство разных народов</a:t>
            </a: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r>
              <a:rPr b="0" i="0" lang="ru" sz="1600" u="none" cap="none" strike="noStrike">
                <a:solidFill>
                  <a:schemeClr val="dk1"/>
                </a:solidFill>
                <a:latin typeface="Calibri"/>
                <a:ea typeface="Calibri"/>
                <a:cs typeface="Calibri"/>
                <a:sym typeface="Calibri"/>
              </a:rPr>
              <a:t>                                                                                  или</a:t>
            </a: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p>
          <a:p>
            <a:pPr indent="0" lvl="0" marL="0" marR="0" rtl="0" algn="l">
              <a:lnSpc>
                <a:spcPct val="100000"/>
              </a:lnSpc>
              <a:spcBef>
                <a:spcPts val="0"/>
              </a:spcBef>
              <a:spcAft>
                <a:spcPts val="0"/>
              </a:spcAft>
              <a:buClr>
                <a:schemeClr val="dk1"/>
              </a:buClr>
              <a:buSzPct val="25000"/>
              <a:buFont typeface="Calibri"/>
              <a:buNone/>
            </a:pPr>
            <a:r>
              <a:rPr b="0" i="0" lang="ru" sz="1600" u="none" cap="none" strike="noStrike">
                <a:solidFill>
                  <a:schemeClr val="dk1"/>
                </a:solidFill>
                <a:latin typeface="Calibri"/>
                <a:ea typeface="Calibri"/>
                <a:cs typeface="Calibri"/>
                <a:sym typeface="Calibri"/>
              </a:rPr>
              <a:t>Через предложенные фотографии и репродукции выходим на понимание красоты природы жителями «Страны восходящего солнца» , которых также называют «нацией, которая любуется кончиком сосновой иглы», «Нацией, которая слышит шуршание крыльев стрекозы». Выслушиваем мысли о том, что привыкли любоваться масштабами, раздольем, «ширью полей…», панорамными пейзажами, не всегда вглядываясь в детали. Далее изучается  образ художественной культуры Японии. Ребенок учится воспринимать эстетический характер традиционного для Японии понимания ценности искусства в соответствии гармонии человека с окружающим миром.</a:t>
            </a:r>
            <a:br>
              <a:rPr b="0" i="0" lang="ru" sz="4400" u="none" cap="none" strike="noStrike">
                <a:solidFill>
                  <a:schemeClr val="dk1"/>
                </a:solidFill>
                <a:latin typeface="Calibri"/>
                <a:ea typeface="Calibri"/>
                <a:cs typeface="Calibri"/>
                <a:sym typeface="Calibri"/>
              </a:rPr>
            </a:br>
          </a:p>
        </p:txBody>
      </p:sp>
      <p:pic>
        <p:nvPicPr>
          <p:cNvPr id="614" name="Shape 614"/>
          <p:cNvPicPr preferRelativeResize="0"/>
          <p:nvPr>
            <p:ph idx="1" type="body"/>
          </p:nvPr>
        </p:nvPicPr>
        <p:blipFill rotWithShape="1">
          <a:blip r:embed="rId3">
            <a:alphaModFix/>
          </a:blip>
          <a:srcRect b="0" l="0" r="0" t="0"/>
          <a:stretch/>
        </p:blipFill>
        <p:spPr>
          <a:xfrm rot="681653">
            <a:off x="7895005" y="4191139"/>
            <a:ext cx="1058439" cy="714519"/>
          </a:xfrm>
          <a:prstGeom prst="rect">
            <a:avLst/>
          </a:prstGeom>
          <a:noFill/>
          <a:ln>
            <a:noFill/>
          </a:ln>
        </p:spPr>
      </p:pic>
      <p:pic>
        <p:nvPicPr>
          <p:cNvPr id="615" name="Shape 615"/>
          <p:cNvPicPr preferRelativeResize="0"/>
          <p:nvPr/>
        </p:nvPicPr>
        <p:blipFill rotWithShape="1">
          <a:blip r:embed="rId4">
            <a:alphaModFix/>
          </a:blip>
          <a:srcRect b="0" l="0" r="0" t="0"/>
          <a:stretch/>
        </p:blipFill>
        <p:spPr>
          <a:xfrm>
            <a:off x="323850" y="726281"/>
            <a:ext cx="2079625" cy="1037034"/>
          </a:xfrm>
          <a:prstGeom prst="rect">
            <a:avLst/>
          </a:prstGeom>
          <a:noFill/>
          <a:ln>
            <a:noFill/>
          </a:ln>
        </p:spPr>
      </p:pic>
      <p:pic>
        <p:nvPicPr>
          <p:cNvPr id="616" name="Shape 616"/>
          <p:cNvPicPr preferRelativeResize="0"/>
          <p:nvPr/>
        </p:nvPicPr>
        <p:blipFill rotWithShape="1">
          <a:blip r:embed="rId5">
            <a:alphaModFix/>
          </a:blip>
          <a:srcRect b="0" l="0" r="0" t="0"/>
          <a:stretch/>
        </p:blipFill>
        <p:spPr>
          <a:xfrm>
            <a:off x="2555875" y="728662"/>
            <a:ext cx="1655761" cy="1034652"/>
          </a:xfrm>
          <a:prstGeom prst="rect">
            <a:avLst/>
          </a:prstGeom>
          <a:noFill/>
          <a:ln>
            <a:noFill/>
          </a:ln>
        </p:spPr>
      </p:pic>
      <p:pic>
        <p:nvPicPr>
          <p:cNvPr id="617" name="Shape 617"/>
          <p:cNvPicPr preferRelativeResize="0"/>
          <p:nvPr/>
        </p:nvPicPr>
        <p:blipFill rotWithShape="1">
          <a:blip r:embed="rId6">
            <a:alphaModFix/>
          </a:blip>
          <a:srcRect b="0" l="0" r="0" t="0"/>
          <a:stretch/>
        </p:blipFill>
        <p:spPr>
          <a:xfrm>
            <a:off x="6896100" y="757237"/>
            <a:ext cx="1911350" cy="964406"/>
          </a:xfrm>
          <a:prstGeom prst="rect">
            <a:avLst/>
          </a:prstGeom>
          <a:noFill/>
          <a:ln>
            <a:noFill/>
          </a:ln>
        </p:spPr>
      </p:pic>
      <p:pic>
        <p:nvPicPr>
          <p:cNvPr id="618" name="Shape 618"/>
          <p:cNvPicPr preferRelativeResize="0"/>
          <p:nvPr/>
        </p:nvPicPr>
        <p:blipFill rotWithShape="1">
          <a:blip r:embed="rId7">
            <a:alphaModFix/>
          </a:blip>
          <a:srcRect b="0" l="0" r="0" t="0"/>
          <a:stretch/>
        </p:blipFill>
        <p:spPr>
          <a:xfrm>
            <a:off x="4859337" y="728662"/>
            <a:ext cx="1849436" cy="1033462"/>
          </a:xfrm>
          <a:prstGeom prst="rect">
            <a:avLst/>
          </a:prstGeom>
          <a:noFill/>
          <a:ln>
            <a:noFill/>
          </a:ln>
        </p:spPr>
      </p:pic>
      <p:pic>
        <p:nvPicPr>
          <p:cNvPr id="619" name="Shape 619"/>
          <p:cNvPicPr preferRelativeResize="0"/>
          <p:nvPr/>
        </p:nvPicPr>
        <p:blipFill rotWithShape="1">
          <a:blip r:embed="rId8">
            <a:alphaModFix/>
          </a:blip>
          <a:srcRect b="0" l="0" r="0" t="0"/>
          <a:stretch/>
        </p:blipFill>
        <p:spPr>
          <a:xfrm>
            <a:off x="1908175" y="1977625"/>
            <a:ext cx="2436900" cy="1033500"/>
          </a:xfrm>
          <a:prstGeom prst="rect">
            <a:avLst/>
          </a:prstGeom>
          <a:noFill/>
          <a:ln>
            <a:noFill/>
          </a:ln>
        </p:spPr>
      </p:pic>
      <p:pic>
        <p:nvPicPr>
          <p:cNvPr id="620" name="Shape 620"/>
          <p:cNvPicPr preferRelativeResize="0"/>
          <p:nvPr/>
        </p:nvPicPr>
        <p:blipFill rotWithShape="1">
          <a:blip r:embed="rId9">
            <a:alphaModFix/>
          </a:blip>
          <a:srcRect b="0" l="0" r="0" t="0"/>
          <a:stretch/>
        </p:blipFill>
        <p:spPr>
          <a:xfrm>
            <a:off x="4691200" y="1999075"/>
            <a:ext cx="2436900" cy="990599"/>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4" name="Shape 624"/>
        <p:cNvGrpSpPr/>
        <p:nvPr/>
      </p:nvGrpSpPr>
      <p:grpSpPr>
        <a:xfrm>
          <a:off x="0" y="0"/>
          <a:ext cx="0" cy="0"/>
          <a:chOff x="0" y="0"/>
          <a:chExt cx="0" cy="0"/>
        </a:xfrm>
      </p:grpSpPr>
      <p:sp>
        <p:nvSpPr>
          <p:cNvPr id="625" name="Shape 625"/>
          <p:cNvSpPr txBox="1"/>
          <p:nvPr>
            <p:ph type="title"/>
          </p:nvPr>
        </p:nvSpPr>
        <p:spPr>
          <a:xfrm>
            <a:off x="457200" y="205977"/>
            <a:ext cx="7570786" cy="46339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br>
              <a:rPr b="0" i="0" lang="ru" sz="2000" u="none" cap="none" strike="noStrike">
                <a:solidFill>
                  <a:schemeClr val="dk1"/>
                </a:solidFill>
                <a:latin typeface="Calibri"/>
                <a:ea typeface="Calibri"/>
                <a:cs typeface="Calibri"/>
                <a:sym typeface="Calibri"/>
              </a:rPr>
            </a:br>
            <a:br>
              <a:rPr b="0" i="0" lang="ru" sz="2000" u="none" cap="none" strike="noStrike">
                <a:solidFill>
                  <a:schemeClr val="dk1"/>
                </a:solidFill>
                <a:latin typeface="Calibri"/>
                <a:ea typeface="Calibri"/>
                <a:cs typeface="Calibri"/>
                <a:sym typeface="Calibri"/>
              </a:rPr>
            </a:br>
          </a:p>
          <a:p>
            <a:pPr indent="0" lvl="0" marL="0" marR="0" rtl="0" algn="l">
              <a:lnSpc>
                <a:spcPct val="100000"/>
              </a:lnSpc>
              <a:spcBef>
                <a:spcPts val="0"/>
              </a:spcBef>
              <a:spcAft>
                <a:spcPts val="0"/>
              </a:spcAft>
              <a:buClr>
                <a:schemeClr val="dk1"/>
              </a:buClr>
              <a:buSzPct val="25000"/>
              <a:buFont typeface="Calibri"/>
              <a:buNone/>
            </a:pPr>
            <a:r>
              <a:rPr b="0" i="0" lang="ru" sz="2000" u="none" cap="none" strike="noStrike">
                <a:solidFill>
                  <a:schemeClr val="dk1"/>
                </a:solidFill>
                <a:latin typeface="Calibri"/>
                <a:ea typeface="Calibri"/>
                <a:cs typeface="Calibri"/>
                <a:sym typeface="Calibri"/>
              </a:rPr>
              <a:t>5 класс , 2 четверть – Связь времён в народном искусстве</a:t>
            </a:r>
            <a:br>
              <a:rPr b="0" i="0" lang="ru" sz="20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r>
              <a:rPr b="0" i="0" lang="ru" sz="1600" u="none" cap="none" strike="noStrike">
                <a:solidFill>
                  <a:schemeClr val="dk1"/>
                </a:solidFill>
                <a:latin typeface="Calibri"/>
                <a:ea typeface="Calibri"/>
                <a:cs typeface="Calibri"/>
                <a:sym typeface="Calibri"/>
              </a:rPr>
              <a:t>                                    </a:t>
            </a: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r>
              <a:rPr b="0" i="0" lang="ru" sz="1600" u="none" cap="none" strike="noStrike">
                <a:solidFill>
                  <a:schemeClr val="dk1"/>
                </a:solidFill>
                <a:latin typeface="Calibri"/>
                <a:ea typeface="Calibri"/>
                <a:cs typeface="Calibri"/>
                <a:sym typeface="Calibri"/>
              </a:rPr>
              <a:t>или     </a:t>
            </a: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p>
          <a:p>
            <a:pPr indent="0" lvl="0" marL="0" marR="0" rtl="0" algn="l">
              <a:lnSpc>
                <a:spcPct val="100000"/>
              </a:lnSpc>
              <a:spcBef>
                <a:spcPts val="0"/>
              </a:spcBef>
              <a:spcAft>
                <a:spcPts val="0"/>
              </a:spcAft>
              <a:buClr>
                <a:schemeClr val="dk1"/>
              </a:buClr>
              <a:buSzPct val="25000"/>
              <a:buFont typeface="Calibri"/>
              <a:buNone/>
            </a:pPr>
            <a:r>
              <a:rPr lang="ru" sz="1600"/>
              <a:t>                                                                                                                                     =</a:t>
            </a:r>
          </a:p>
          <a:p>
            <a:pPr indent="0" lvl="0" marL="0" marR="0" rtl="0" algn="l">
              <a:lnSpc>
                <a:spcPct val="100000"/>
              </a:lnSpc>
              <a:spcBef>
                <a:spcPts val="0"/>
              </a:spcBef>
              <a:spcAft>
                <a:spcPts val="0"/>
              </a:spcAft>
              <a:buClr>
                <a:schemeClr val="dk1"/>
              </a:buClr>
              <a:buSzPct val="25000"/>
              <a:buFont typeface="Calibri"/>
              <a:buNone/>
            </a:pPr>
            <a:r>
              <a:rPr b="0" i="0" lang="ru" sz="1600" u="none" cap="none" strike="noStrike">
                <a:solidFill>
                  <a:schemeClr val="dk1"/>
                </a:solidFill>
                <a:latin typeface="Calibri"/>
                <a:ea typeface="Calibri"/>
                <a:cs typeface="Calibri"/>
                <a:sym typeface="Calibri"/>
              </a:rPr>
              <a:t>Через предложенные фотографии экзотических и привычных для любого россиянина цветов формулируем мысли об украшении изделий традиционных народных промыслов России мотивами, в основе которых образы родной природы. Изучаем хохломскую роспись, её травный орнамент в последовательности, определенной народной традицией, используя основные элементы </a:t>
            </a:r>
            <a:br>
              <a:rPr b="0" i="0" lang="ru" sz="1600" u="none" cap="none" strike="noStrike">
                <a:solidFill>
                  <a:schemeClr val="dk1"/>
                </a:solidFill>
                <a:latin typeface="Calibri"/>
                <a:ea typeface="Calibri"/>
                <a:cs typeface="Calibri"/>
                <a:sym typeface="Calibri"/>
              </a:rPr>
            </a:br>
            <a:r>
              <a:rPr b="0" i="0" lang="ru" sz="1600" u="none" cap="none" strike="noStrike">
                <a:solidFill>
                  <a:schemeClr val="dk1"/>
                </a:solidFill>
                <a:latin typeface="Calibri"/>
                <a:ea typeface="Calibri"/>
                <a:cs typeface="Calibri"/>
                <a:sym typeface="Calibri"/>
              </a:rPr>
              <a:t>травного узора, стилизованные образы цветов, </a:t>
            </a:r>
            <a:br>
              <a:rPr b="0" i="0" lang="ru" sz="1600" u="none" cap="none" strike="noStrike">
                <a:solidFill>
                  <a:schemeClr val="dk1"/>
                </a:solidFill>
                <a:latin typeface="Calibri"/>
                <a:ea typeface="Calibri"/>
                <a:cs typeface="Calibri"/>
                <a:sym typeface="Calibri"/>
              </a:rPr>
            </a:br>
            <a:r>
              <a:rPr b="0" i="0" lang="ru" sz="1600" u="none" cap="none" strike="noStrike">
                <a:solidFill>
                  <a:schemeClr val="dk1"/>
                </a:solidFill>
                <a:latin typeface="Calibri"/>
                <a:ea typeface="Calibri"/>
                <a:cs typeface="Calibri"/>
                <a:sym typeface="Calibri"/>
              </a:rPr>
              <a:t>трав, ягод.</a:t>
            </a: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p>
        </p:txBody>
      </p:sp>
      <p:pic>
        <p:nvPicPr>
          <p:cNvPr id="626" name="Shape 626"/>
          <p:cNvPicPr preferRelativeResize="0"/>
          <p:nvPr>
            <p:ph idx="1" type="body"/>
          </p:nvPr>
        </p:nvPicPr>
        <p:blipFill rotWithShape="1">
          <a:blip r:embed="rId3">
            <a:alphaModFix/>
          </a:blip>
          <a:srcRect b="0" l="0" r="0" t="0"/>
          <a:stretch/>
        </p:blipFill>
        <p:spPr>
          <a:xfrm rot="543464">
            <a:off x="6807704" y="3683105"/>
            <a:ext cx="2091314" cy="1390834"/>
          </a:xfrm>
          <a:prstGeom prst="rect">
            <a:avLst/>
          </a:prstGeom>
          <a:noFill/>
          <a:ln>
            <a:noFill/>
          </a:ln>
        </p:spPr>
      </p:pic>
      <p:pic>
        <p:nvPicPr>
          <p:cNvPr id="627" name="Shape 627"/>
          <p:cNvPicPr preferRelativeResize="0"/>
          <p:nvPr/>
        </p:nvPicPr>
        <p:blipFill rotWithShape="1">
          <a:blip r:embed="rId4">
            <a:alphaModFix/>
          </a:blip>
          <a:srcRect b="0" l="0" r="0" t="0"/>
          <a:stretch/>
        </p:blipFill>
        <p:spPr>
          <a:xfrm>
            <a:off x="896937" y="735806"/>
            <a:ext cx="2016124" cy="1133474"/>
          </a:xfrm>
          <a:prstGeom prst="rect">
            <a:avLst/>
          </a:prstGeom>
          <a:noFill/>
          <a:ln>
            <a:noFill/>
          </a:ln>
        </p:spPr>
      </p:pic>
      <p:pic>
        <p:nvPicPr>
          <p:cNvPr id="628" name="Shape 628"/>
          <p:cNvPicPr preferRelativeResize="0"/>
          <p:nvPr/>
        </p:nvPicPr>
        <p:blipFill rotWithShape="1">
          <a:blip r:embed="rId5">
            <a:alphaModFix/>
          </a:blip>
          <a:srcRect b="0" l="0" r="0" t="0"/>
          <a:stretch/>
        </p:blipFill>
        <p:spPr>
          <a:xfrm>
            <a:off x="2987675" y="738187"/>
            <a:ext cx="1184275" cy="1131093"/>
          </a:xfrm>
          <a:prstGeom prst="rect">
            <a:avLst/>
          </a:prstGeom>
          <a:noFill/>
          <a:ln>
            <a:noFill/>
          </a:ln>
        </p:spPr>
      </p:pic>
      <p:pic>
        <p:nvPicPr>
          <p:cNvPr id="629" name="Shape 629"/>
          <p:cNvPicPr preferRelativeResize="0"/>
          <p:nvPr/>
        </p:nvPicPr>
        <p:blipFill rotWithShape="1">
          <a:blip r:embed="rId6">
            <a:alphaModFix/>
          </a:blip>
          <a:srcRect b="0" l="0" r="0" t="0"/>
          <a:stretch/>
        </p:blipFill>
        <p:spPr>
          <a:xfrm>
            <a:off x="4314825" y="746521"/>
            <a:ext cx="1133474" cy="1122759"/>
          </a:xfrm>
          <a:prstGeom prst="rect">
            <a:avLst/>
          </a:prstGeom>
          <a:noFill/>
          <a:ln>
            <a:noFill/>
          </a:ln>
        </p:spPr>
      </p:pic>
      <p:pic>
        <p:nvPicPr>
          <p:cNvPr id="630" name="Shape 630"/>
          <p:cNvPicPr preferRelativeResize="0"/>
          <p:nvPr/>
        </p:nvPicPr>
        <p:blipFill rotWithShape="1">
          <a:blip r:embed="rId7">
            <a:alphaModFix/>
          </a:blip>
          <a:srcRect b="0" l="0" r="0" t="0"/>
          <a:stretch/>
        </p:blipFill>
        <p:spPr>
          <a:xfrm>
            <a:off x="5537675" y="735209"/>
            <a:ext cx="2015999" cy="1134599"/>
          </a:xfrm>
          <a:prstGeom prst="rect">
            <a:avLst/>
          </a:prstGeom>
          <a:noFill/>
          <a:ln>
            <a:noFill/>
          </a:ln>
        </p:spPr>
      </p:pic>
      <p:pic>
        <p:nvPicPr>
          <p:cNvPr id="631" name="Shape 631"/>
          <p:cNvPicPr preferRelativeResize="0"/>
          <p:nvPr/>
        </p:nvPicPr>
        <p:blipFill rotWithShape="1">
          <a:blip r:embed="rId8">
            <a:alphaModFix/>
          </a:blip>
          <a:srcRect b="0" l="0" r="0" t="0"/>
          <a:stretch/>
        </p:blipFill>
        <p:spPr>
          <a:xfrm>
            <a:off x="896937" y="1977627"/>
            <a:ext cx="2090737" cy="1173956"/>
          </a:xfrm>
          <a:prstGeom prst="rect">
            <a:avLst/>
          </a:prstGeom>
          <a:noFill/>
          <a:ln>
            <a:noFill/>
          </a:ln>
        </p:spPr>
      </p:pic>
      <p:pic>
        <p:nvPicPr>
          <p:cNvPr id="632" name="Shape 632"/>
          <p:cNvPicPr preferRelativeResize="0"/>
          <p:nvPr/>
        </p:nvPicPr>
        <p:blipFill rotWithShape="1">
          <a:blip r:embed="rId9">
            <a:alphaModFix/>
          </a:blip>
          <a:srcRect b="0" l="0" r="0" t="0"/>
          <a:stretch/>
        </p:blipFill>
        <p:spPr>
          <a:xfrm>
            <a:off x="3130550" y="1977627"/>
            <a:ext cx="2082800" cy="1173956"/>
          </a:xfrm>
          <a:prstGeom prst="rect">
            <a:avLst/>
          </a:prstGeom>
          <a:noFill/>
          <a:ln>
            <a:noFill/>
          </a:ln>
        </p:spPr>
      </p:pic>
      <p:pic>
        <p:nvPicPr>
          <p:cNvPr id="633" name="Shape 633"/>
          <p:cNvPicPr preferRelativeResize="0"/>
          <p:nvPr/>
        </p:nvPicPr>
        <p:blipFill rotWithShape="1">
          <a:blip r:embed="rId10">
            <a:alphaModFix/>
          </a:blip>
          <a:srcRect b="0" l="0" r="0" t="0"/>
          <a:stretch/>
        </p:blipFill>
        <p:spPr>
          <a:xfrm>
            <a:off x="5256212" y="1977627"/>
            <a:ext cx="1141411" cy="1141809"/>
          </a:xfrm>
          <a:prstGeom prst="rect">
            <a:avLst/>
          </a:prstGeom>
          <a:noFill/>
          <a:ln>
            <a:noFill/>
          </a:ln>
        </p:spPr>
      </p:pic>
      <p:pic>
        <p:nvPicPr>
          <p:cNvPr id="634" name="Shape 634"/>
          <p:cNvPicPr preferRelativeResize="0"/>
          <p:nvPr/>
        </p:nvPicPr>
        <p:blipFill rotWithShape="1">
          <a:blip r:embed="rId11">
            <a:alphaModFix/>
          </a:blip>
          <a:srcRect b="0" l="0" r="0" t="0"/>
          <a:stretch/>
        </p:blipFill>
        <p:spPr>
          <a:xfrm>
            <a:off x="6911975" y="2169318"/>
            <a:ext cx="1882775" cy="988218"/>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8" name="Shape 638"/>
        <p:cNvGrpSpPr/>
        <p:nvPr/>
      </p:nvGrpSpPr>
      <p:grpSpPr>
        <a:xfrm>
          <a:off x="0" y="0"/>
          <a:ext cx="0" cy="0"/>
          <a:chOff x="0" y="0"/>
          <a:chExt cx="0" cy="0"/>
        </a:xfrm>
      </p:grpSpPr>
      <p:sp>
        <p:nvSpPr>
          <p:cNvPr id="639" name="Shape 639"/>
          <p:cNvSpPr txBox="1"/>
          <p:nvPr>
            <p:ph type="title"/>
          </p:nvPr>
        </p:nvSpPr>
        <p:spPr>
          <a:xfrm>
            <a:off x="457200" y="205977"/>
            <a:ext cx="8229600" cy="285154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r>
              <a:rPr b="0" i="0" lang="ru" sz="2000" u="none" cap="none" strike="noStrike">
                <a:solidFill>
                  <a:schemeClr val="dk1"/>
                </a:solidFill>
                <a:latin typeface="Calibri"/>
                <a:ea typeface="Calibri"/>
                <a:cs typeface="Calibri"/>
                <a:sym typeface="Calibri"/>
              </a:rPr>
              <a:t>6 класс , 2 четверть – Мир наших вещей. Натюрморт.</a:t>
            </a: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r>
              <a:rPr b="0" i="0" lang="ru" sz="1600" u="none" cap="none" strike="noStrike">
                <a:solidFill>
                  <a:schemeClr val="dk1"/>
                </a:solidFill>
                <a:latin typeface="Calibri"/>
                <a:ea typeface="Calibri"/>
                <a:cs typeface="Calibri"/>
                <a:sym typeface="Calibri"/>
              </a:rPr>
              <a:t>   </a:t>
            </a: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br>
              <a:rPr b="0" i="0" lang="ru" sz="1600" u="none" cap="none" strike="noStrike">
                <a:solidFill>
                  <a:schemeClr val="dk1"/>
                </a:solidFill>
                <a:latin typeface="Calibri"/>
                <a:ea typeface="Calibri"/>
                <a:cs typeface="Calibri"/>
                <a:sym typeface="Calibri"/>
              </a:rPr>
            </a:br>
            <a:r>
              <a:rPr b="0" i="0" lang="ru" sz="1800" u="none" cap="none" strike="noStrike">
                <a:solidFill>
                  <a:schemeClr val="dk1"/>
                </a:solidFill>
                <a:latin typeface="Calibri"/>
                <a:ea typeface="Calibri"/>
                <a:cs typeface="Calibri"/>
                <a:sym typeface="Calibri"/>
              </a:rPr>
              <a:t>Через предложенные репродукции в жанре натюрморт выходим на выдвижение гипотез о том, что это-мир вещей, окружающих человека в повседневной жизни, рассказывающий об эпохе, времени, принадлежности к профессии, сословию, открывает зрителю характер, привычки людей, которых не видим в композиции. Развиваем наблюдательность, художественно-творческое мышление.</a:t>
            </a:r>
            <a:br>
              <a:rPr b="0" i="0" lang="ru" sz="4400" u="none" cap="none" strike="noStrike">
                <a:solidFill>
                  <a:schemeClr val="dk1"/>
                </a:solidFill>
                <a:latin typeface="Calibri"/>
                <a:ea typeface="Calibri"/>
                <a:cs typeface="Calibri"/>
                <a:sym typeface="Calibri"/>
              </a:rPr>
            </a:br>
          </a:p>
        </p:txBody>
      </p:sp>
      <p:pic>
        <p:nvPicPr>
          <p:cNvPr id="640" name="Shape 640"/>
          <p:cNvPicPr preferRelativeResize="0"/>
          <p:nvPr>
            <p:ph idx="1" type="body"/>
          </p:nvPr>
        </p:nvPicPr>
        <p:blipFill rotWithShape="1">
          <a:blip r:embed="rId3">
            <a:alphaModFix/>
          </a:blip>
          <a:srcRect b="0" l="0" r="0" t="0"/>
          <a:stretch/>
        </p:blipFill>
        <p:spPr>
          <a:xfrm rot="486910">
            <a:off x="7978464" y="4396059"/>
            <a:ext cx="813950" cy="527911"/>
          </a:xfrm>
          <a:prstGeom prst="rect">
            <a:avLst/>
          </a:prstGeom>
          <a:noFill/>
          <a:ln>
            <a:noFill/>
          </a:ln>
        </p:spPr>
      </p:pic>
      <p:pic>
        <p:nvPicPr>
          <p:cNvPr id="641" name="Shape 641"/>
          <p:cNvPicPr preferRelativeResize="0"/>
          <p:nvPr/>
        </p:nvPicPr>
        <p:blipFill rotWithShape="1">
          <a:blip r:embed="rId4">
            <a:alphaModFix/>
          </a:blip>
          <a:srcRect b="0" l="0" r="0" t="0"/>
          <a:stretch/>
        </p:blipFill>
        <p:spPr>
          <a:xfrm>
            <a:off x="250825" y="2085975"/>
            <a:ext cx="1957386" cy="998934"/>
          </a:xfrm>
          <a:prstGeom prst="rect">
            <a:avLst/>
          </a:prstGeom>
          <a:noFill/>
          <a:ln>
            <a:noFill/>
          </a:ln>
        </p:spPr>
      </p:pic>
      <p:pic>
        <p:nvPicPr>
          <p:cNvPr id="642" name="Shape 642"/>
          <p:cNvPicPr preferRelativeResize="0"/>
          <p:nvPr/>
        </p:nvPicPr>
        <p:blipFill rotWithShape="1">
          <a:blip r:embed="rId5">
            <a:alphaModFix/>
          </a:blip>
          <a:srcRect b="0" l="0" r="0" t="0"/>
          <a:stretch/>
        </p:blipFill>
        <p:spPr>
          <a:xfrm>
            <a:off x="3348037" y="1006077"/>
            <a:ext cx="1508124" cy="954881"/>
          </a:xfrm>
          <a:prstGeom prst="rect">
            <a:avLst/>
          </a:prstGeom>
          <a:noFill/>
          <a:ln>
            <a:noFill/>
          </a:ln>
        </p:spPr>
      </p:pic>
      <p:pic>
        <p:nvPicPr>
          <p:cNvPr id="643" name="Shape 643"/>
          <p:cNvPicPr preferRelativeResize="0"/>
          <p:nvPr/>
        </p:nvPicPr>
        <p:blipFill rotWithShape="1">
          <a:blip r:embed="rId6">
            <a:alphaModFix/>
          </a:blip>
          <a:srcRect b="0" l="0" r="0" t="0"/>
          <a:stretch/>
        </p:blipFill>
        <p:spPr>
          <a:xfrm>
            <a:off x="2124075" y="985837"/>
            <a:ext cx="1119187" cy="990600"/>
          </a:xfrm>
          <a:prstGeom prst="rect">
            <a:avLst/>
          </a:prstGeom>
          <a:noFill/>
          <a:ln>
            <a:noFill/>
          </a:ln>
        </p:spPr>
      </p:pic>
      <p:pic>
        <p:nvPicPr>
          <p:cNvPr id="644" name="Shape 644"/>
          <p:cNvPicPr preferRelativeResize="0"/>
          <p:nvPr/>
        </p:nvPicPr>
        <p:blipFill rotWithShape="1">
          <a:blip r:embed="rId7">
            <a:alphaModFix/>
          </a:blip>
          <a:srcRect b="0" l="0" r="0" t="0"/>
          <a:stretch/>
        </p:blipFill>
        <p:spPr>
          <a:xfrm>
            <a:off x="7005636" y="989408"/>
            <a:ext cx="1890712" cy="1001315"/>
          </a:xfrm>
          <a:prstGeom prst="rect">
            <a:avLst/>
          </a:prstGeom>
          <a:noFill/>
          <a:ln>
            <a:noFill/>
          </a:ln>
        </p:spPr>
      </p:pic>
      <p:pic>
        <p:nvPicPr>
          <p:cNvPr id="645" name="Shape 645"/>
          <p:cNvPicPr preferRelativeResize="0"/>
          <p:nvPr/>
        </p:nvPicPr>
        <p:blipFill rotWithShape="1">
          <a:blip r:embed="rId8">
            <a:alphaModFix/>
          </a:blip>
          <a:srcRect b="0" l="0" r="0" t="0"/>
          <a:stretch/>
        </p:blipFill>
        <p:spPr>
          <a:xfrm>
            <a:off x="250825" y="985837"/>
            <a:ext cx="1728787" cy="994171"/>
          </a:xfrm>
          <a:prstGeom prst="rect">
            <a:avLst/>
          </a:prstGeom>
          <a:noFill/>
          <a:ln>
            <a:noFill/>
          </a:ln>
        </p:spPr>
      </p:pic>
      <p:pic>
        <p:nvPicPr>
          <p:cNvPr id="646" name="Shape 646"/>
          <p:cNvPicPr preferRelativeResize="0"/>
          <p:nvPr/>
        </p:nvPicPr>
        <p:blipFill rotWithShape="1">
          <a:blip r:embed="rId9">
            <a:alphaModFix/>
          </a:blip>
          <a:srcRect b="0" l="0" r="0" t="0"/>
          <a:stretch/>
        </p:blipFill>
        <p:spPr>
          <a:xfrm>
            <a:off x="2270125" y="2085975"/>
            <a:ext cx="1831975" cy="1008459"/>
          </a:xfrm>
          <a:prstGeom prst="rect">
            <a:avLst/>
          </a:prstGeom>
          <a:noFill/>
          <a:ln>
            <a:noFill/>
          </a:ln>
        </p:spPr>
      </p:pic>
      <p:pic>
        <p:nvPicPr>
          <p:cNvPr id="647" name="Shape 647"/>
          <p:cNvPicPr preferRelativeResize="0"/>
          <p:nvPr/>
        </p:nvPicPr>
        <p:blipFill rotWithShape="1">
          <a:blip r:embed="rId10">
            <a:alphaModFix/>
          </a:blip>
          <a:srcRect b="0" l="0" r="0" t="0"/>
          <a:stretch/>
        </p:blipFill>
        <p:spPr>
          <a:xfrm>
            <a:off x="4211637" y="2085975"/>
            <a:ext cx="2744786" cy="998934"/>
          </a:xfrm>
          <a:prstGeom prst="rect">
            <a:avLst/>
          </a:prstGeom>
          <a:noFill/>
          <a:ln>
            <a:noFill/>
          </a:ln>
        </p:spPr>
      </p:pic>
      <p:pic>
        <p:nvPicPr>
          <p:cNvPr id="648" name="Shape 648"/>
          <p:cNvPicPr preferRelativeResize="0"/>
          <p:nvPr/>
        </p:nvPicPr>
        <p:blipFill rotWithShape="1">
          <a:blip r:embed="rId11">
            <a:alphaModFix/>
          </a:blip>
          <a:srcRect b="0" l="0" r="0" t="0"/>
          <a:stretch/>
        </p:blipFill>
        <p:spPr>
          <a:xfrm>
            <a:off x="7029450" y="2085975"/>
            <a:ext cx="1778000" cy="998934"/>
          </a:xfrm>
          <a:prstGeom prst="rect">
            <a:avLst/>
          </a:prstGeom>
          <a:noFill/>
          <a:ln>
            <a:noFill/>
          </a:ln>
        </p:spPr>
      </p:pic>
      <p:pic>
        <p:nvPicPr>
          <p:cNvPr id="649" name="Shape 649"/>
          <p:cNvPicPr preferRelativeResize="0"/>
          <p:nvPr/>
        </p:nvPicPr>
        <p:blipFill rotWithShape="1">
          <a:blip r:embed="rId12">
            <a:alphaModFix/>
          </a:blip>
          <a:srcRect b="0" l="0" r="0" t="0"/>
          <a:stretch/>
        </p:blipFill>
        <p:spPr>
          <a:xfrm>
            <a:off x="4979987" y="1006077"/>
            <a:ext cx="1941511" cy="954881"/>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3" name="Shape 653"/>
        <p:cNvGrpSpPr/>
        <p:nvPr/>
      </p:nvGrpSpPr>
      <p:grpSpPr>
        <a:xfrm>
          <a:off x="0" y="0"/>
          <a:ext cx="0" cy="0"/>
          <a:chOff x="0" y="0"/>
          <a:chExt cx="0" cy="0"/>
        </a:xfrm>
      </p:grpSpPr>
      <p:sp>
        <p:nvSpPr>
          <p:cNvPr id="654" name="Shape 654"/>
          <p:cNvSpPr txBox="1"/>
          <p:nvPr>
            <p:ph idx="1" type="body"/>
          </p:nvPr>
        </p:nvSpPr>
        <p:spPr>
          <a:xfrm>
            <a:off x="457200" y="195262"/>
            <a:ext cx="8229600" cy="3456383"/>
          </a:xfrm>
          <a:prstGeom prst="rect">
            <a:avLst/>
          </a:prstGeom>
          <a:noFill/>
          <a:ln>
            <a:noFill/>
          </a:ln>
        </p:spPr>
        <p:txBody>
          <a:bodyPr anchorCtr="0" anchor="t" bIns="45700" lIns="91425" rIns="91425" tIns="45700">
            <a:noAutofit/>
          </a:bodyPr>
          <a:lstStyle/>
          <a:p>
            <a:pPr indent="-323850" lvl="0" marL="342900" marR="0" rtl="0" algn="l">
              <a:lnSpc>
                <a:spcPct val="100000"/>
              </a:lnSpc>
              <a:spcBef>
                <a:spcPts val="0"/>
              </a:spcBef>
              <a:spcAft>
                <a:spcPts val="0"/>
              </a:spcAft>
              <a:buClr>
                <a:schemeClr val="dk1"/>
              </a:buClr>
              <a:buSzPct val="100000"/>
              <a:buFont typeface="Arial"/>
              <a:buChar char="•"/>
            </a:pPr>
            <a:r>
              <a:rPr b="0" i="0" lang="ru" sz="1700" u="none" cap="none" strike="noStrike">
                <a:solidFill>
                  <a:schemeClr val="dk1"/>
                </a:solidFill>
                <a:latin typeface="Calibri"/>
                <a:ea typeface="Calibri"/>
                <a:cs typeface="Calibri"/>
                <a:sym typeface="Calibri"/>
              </a:rPr>
              <a:t>Зрительный проблемный вопрос меняет часть урока, отвечающую за введение нового материала: ученики должны открывать знания, а не получать их в готовом виде.</a:t>
            </a:r>
          </a:p>
          <a:p>
            <a:pPr indent="-323850" lvl="0" marL="342900" marR="0" rtl="0" algn="l">
              <a:lnSpc>
                <a:spcPct val="100000"/>
              </a:lnSpc>
              <a:spcBef>
                <a:spcPts val="400"/>
              </a:spcBef>
              <a:spcAft>
                <a:spcPts val="0"/>
              </a:spcAft>
              <a:buClr>
                <a:schemeClr val="dk1"/>
              </a:buClr>
              <a:buSzPct val="100000"/>
              <a:buFont typeface="Arial"/>
              <a:buChar char="•"/>
            </a:pPr>
            <a:r>
              <a:rPr b="0" i="0" lang="ru" sz="1700" u="none" cap="none" strike="noStrike">
                <a:solidFill>
                  <a:schemeClr val="dk1"/>
                </a:solidFill>
                <a:latin typeface="Calibri"/>
                <a:ea typeface="Calibri"/>
                <a:cs typeface="Calibri"/>
                <a:sym typeface="Calibri"/>
              </a:rPr>
              <a:t>Проблемный вопрос пробуждает интерес учащихся к получению знаний и предполагает выдвижение гипотезы для его решения, обоснования, доказательности. </a:t>
            </a:r>
          </a:p>
          <a:p>
            <a:pPr indent="-323850" lvl="0" marL="342900" marR="0" rtl="0" algn="l">
              <a:lnSpc>
                <a:spcPct val="100000"/>
              </a:lnSpc>
              <a:spcBef>
                <a:spcPts val="400"/>
              </a:spcBef>
              <a:spcAft>
                <a:spcPts val="0"/>
              </a:spcAft>
              <a:buClr>
                <a:schemeClr val="dk1"/>
              </a:buClr>
              <a:buSzPct val="100000"/>
              <a:buFont typeface="Arial"/>
              <a:buChar char="•"/>
            </a:pPr>
            <a:r>
              <a:rPr b="0" i="0" lang="ru" sz="1700" u="none" cap="none" strike="noStrike">
                <a:solidFill>
                  <a:schemeClr val="dk1"/>
                </a:solidFill>
                <a:latin typeface="Calibri"/>
                <a:ea typeface="Calibri"/>
                <a:cs typeface="Calibri"/>
                <a:sym typeface="Calibri"/>
              </a:rPr>
              <a:t>Проблемные ситуации, поиск и определение путей их решения, сам процесс решения проблем, практическая проверка правильности сделанных выводов являются важным стимулом для поиска и усвоения логически правильных научных умозаключений. </a:t>
            </a:r>
          </a:p>
          <a:p>
            <a:pPr indent="-323850" lvl="0" marL="342900" marR="0" rtl="0" algn="l">
              <a:lnSpc>
                <a:spcPct val="100000"/>
              </a:lnSpc>
              <a:spcBef>
                <a:spcPts val="400"/>
              </a:spcBef>
              <a:spcAft>
                <a:spcPts val="0"/>
              </a:spcAft>
              <a:buClr>
                <a:schemeClr val="dk1"/>
              </a:buClr>
              <a:buSzPct val="100000"/>
              <a:buFont typeface="Arial"/>
              <a:buChar char="•"/>
            </a:pPr>
            <a:r>
              <a:rPr b="0" i="0" lang="ru" sz="1700" u="none" cap="none" strike="noStrike">
                <a:solidFill>
                  <a:schemeClr val="dk1"/>
                </a:solidFill>
                <a:latin typeface="Calibri"/>
                <a:ea typeface="Calibri"/>
                <a:cs typeface="Calibri"/>
                <a:sym typeface="Calibri"/>
              </a:rPr>
              <a:t>Ученики сами выдвигают возможные гипотезы решения проблемы, проверяют их и могут получить новый неожиданный результат. </a:t>
            </a:r>
          </a:p>
          <a:p>
            <a:pPr indent="-323850" lvl="0" marL="342900" marR="0" rtl="0" algn="l">
              <a:lnSpc>
                <a:spcPct val="100000"/>
              </a:lnSpc>
              <a:spcBef>
                <a:spcPts val="400"/>
              </a:spcBef>
              <a:spcAft>
                <a:spcPts val="0"/>
              </a:spcAft>
              <a:buClr>
                <a:schemeClr val="dk1"/>
              </a:buClr>
              <a:buSzPct val="100000"/>
              <a:buFont typeface="Arial"/>
              <a:buChar char="•"/>
            </a:pPr>
            <a:r>
              <a:rPr b="0" i="0" lang="ru" sz="1700" u="none" cap="none" strike="noStrike">
                <a:solidFill>
                  <a:schemeClr val="dk1"/>
                </a:solidFill>
                <a:latin typeface="Calibri"/>
                <a:ea typeface="Calibri"/>
                <a:cs typeface="Calibri"/>
                <a:sym typeface="Calibri"/>
              </a:rPr>
              <a:t>Зрительный проблемный вопрос помогает сформулировать предполагаемую тему урока, цель, задачи.</a:t>
            </a:r>
          </a:p>
          <a:p>
            <a:pPr indent="0" lvl="0" marL="0" marR="0" rtl="0" algn="l">
              <a:spcBef>
                <a:spcPts val="0"/>
              </a:spcBef>
              <a:buSzPct val="25000"/>
              <a:buNone/>
            </a:pPr>
            <a:r>
              <a:t/>
            </a:r>
            <a:endParaRPr b="0" i="0" sz="2000" u="none">
              <a:solidFill>
                <a:schemeClr val="dk1"/>
              </a:solidFill>
              <a:latin typeface="Calibri"/>
              <a:ea typeface="Calibri"/>
              <a:cs typeface="Calibri"/>
              <a:sym typeface="Calibri"/>
            </a:endParaRPr>
          </a:p>
        </p:txBody>
      </p:sp>
      <p:pic>
        <p:nvPicPr>
          <p:cNvPr id="655" name="Shape 655"/>
          <p:cNvPicPr preferRelativeResize="0"/>
          <p:nvPr/>
        </p:nvPicPr>
        <p:blipFill rotWithShape="1">
          <a:blip r:embed="rId3">
            <a:alphaModFix/>
          </a:blip>
          <a:srcRect b="0" l="0" r="0" t="0"/>
          <a:stretch/>
        </p:blipFill>
        <p:spPr>
          <a:xfrm>
            <a:off x="3318978" y="3906227"/>
            <a:ext cx="2176800" cy="10827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599" cy="572699"/>
          </a:xfrm>
          <a:prstGeom prst="rect">
            <a:avLst/>
          </a:prstGeom>
          <a:solidFill>
            <a:srgbClr val="6D9EEB"/>
          </a:solidFill>
        </p:spPr>
        <p:txBody>
          <a:bodyPr anchorCtr="0" anchor="t" bIns="91425" lIns="91425" rIns="91425" tIns="91425">
            <a:noAutofit/>
          </a:bodyPr>
          <a:lstStyle/>
          <a:p>
            <a:pPr lvl="0">
              <a:spcBef>
                <a:spcPts val="0"/>
              </a:spcBef>
              <a:buNone/>
            </a:pPr>
            <a:r>
              <a:rPr lang="ru" sz="2400"/>
              <a:t>Бахтаярова Елена Ивановна</a:t>
            </a:r>
          </a:p>
        </p:txBody>
      </p:sp>
      <p:sp>
        <p:nvSpPr>
          <p:cNvPr id="117" name="Shape 117"/>
          <p:cNvSpPr txBox="1"/>
          <p:nvPr>
            <p:ph idx="1" type="body"/>
          </p:nvPr>
        </p:nvSpPr>
        <p:spPr>
          <a:xfrm>
            <a:off x="311700" y="1344950"/>
            <a:ext cx="8520599" cy="3416400"/>
          </a:xfrm>
          <a:prstGeom prst="rect">
            <a:avLst/>
          </a:prstGeom>
          <a:solidFill>
            <a:srgbClr val="9FC5E8"/>
          </a:solidFill>
        </p:spPr>
        <p:txBody>
          <a:bodyPr anchorCtr="0" anchor="t" bIns="91425" lIns="91425" rIns="91425" tIns="91425">
            <a:noAutofit/>
          </a:bodyPr>
          <a:lstStyle/>
          <a:p>
            <a:pPr lvl="0" rtl="0">
              <a:lnSpc>
                <a:spcPct val="100000"/>
              </a:lnSpc>
              <a:spcBef>
                <a:spcPts val="0"/>
              </a:spcBef>
              <a:buNone/>
            </a:pPr>
            <a:r>
              <a:rPr lang="ru" sz="1400">
                <a:solidFill>
                  <a:schemeClr val="dk1"/>
                </a:solidFill>
                <a:latin typeface="Arial"/>
                <a:ea typeface="Arial"/>
                <a:cs typeface="Arial"/>
                <a:sym typeface="Arial"/>
              </a:rPr>
              <a:t>Прием:</a:t>
            </a:r>
            <a:r>
              <a:rPr b="0" lang="ru" sz="1400">
                <a:solidFill>
                  <a:schemeClr val="dk1"/>
                </a:solidFill>
                <a:latin typeface="Arial"/>
                <a:ea typeface="Arial"/>
                <a:cs typeface="Arial"/>
                <a:sym typeface="Arial"/>
              </a:rPr>
              <a:t> </a:t>
            </a:r>
            <a:r>
              <a:rPr b="0" lang="ru" sz="1400">
                <a:solidFill>
                  <a:srgbClr val="000000"/>
                </a:solidFill>
                <a:latin typeface="Arial"/>
                <a:ea typeface="Arial"/>
                <a:cs typeface="Arial"/>
                <a:sym typeface="Arial"/>
              </a:rPr>
              <a:t>«Зигзаг» относится к  группе приемов развития критического мышления и требует организации работы учащихся вместе: в парах или небольших группах над одной и той же проблемой, в процессе которой выдвигаются новые идеи. Эти идеи и мнения обсуждаются, дискутируются. </a:t>
            </a:r>
          </a:p>
          <a:p>
            <a:pPr lvl="0" rtl="0">
              <a:lnSpc>
                <a:spcPct val="100000"/>
              </a:lnSpc>
              <a:spcBef>
                <a:spcPts val="0"/>
              </a:spcBef>
              <a:buNone/>
            </a:pPr>
            <a:r>
              <a:rPr lang="ru" sz="1400">
                <a:solidFill>
                  <a:srgbClr val="000000"/>
                </a:solidFill>
                <a:latin typeface="Arial"/>
                <a:ea typeface="Arial"/>
                <a:cs typeface="Arial"/>
                <a:sym typeface="Arial"/>
              </a:rPr>
              <a:t>Источник</a:t>
            </a:r>
            <a:r>
              <a:rPr b="0" lang="ru" sz="1400">
                <a:solidFill>
                  <a:srgbClr val="000000"/>
                </a:solidFill>
                <a:latin typeface="Arial"/>
                <a:ea typeface="Arial"/>
                <a:cs typeface="Arial"/>
                <a:sym typeface="Arial"/>
              </a:rPr>
              <a:t>:</a:t>
            </a:r>
            <a:r>
              <a:rPr b="0" lang="ru" sz="1400" u="sng">
                <a:solidFill>
                  <a:srgbClr val="000000"/>
                </a:solidFill>
                <a:latin typeface="Arial"/>
                <a:ea typeface="Arial"/>
                <a:cs typeface="Arial"/>
                <a:sym typeface="Arial"/>
                <a:hlinkClick r:id="rId3"/>
              </a:rPr>
              <a:t>http://nsportal.ru/nachalnaya-shkola/-tekhnologii-razvitiya-kriticheskogo</a:t>
            </a:r>
          </a:p>
          <a:p>
            <a:pPr lvl="0" rtl="0">
              <a:lnSpc>
                <a:spcPct val="100000"/>
              </a:lnSpc>
              <a:spcBef>
                <a:spcPts val="0"/>
              </a:spcBef>
              <a:buClr>
                <a:schemeClr val="dk1"/>
              </a:buClr>
              <a:buSzPct val="78571"/>
              <a:buFont typeface="Arial"/>
              <a:buNone/>
            </a:pPr>
            <a:r>
              <a:t/>
            </a:r>
            <a:endParaRPr b="0" sz="1400">
              <a:solidFill>
                <a:srgbClr val="000000"/>
              </a:solidFill>
              <a:latin typeface="Arial"/>
              <a:ea typeface="Arial"/>
              <a:cs typeface="Arial"/>
              <a:sym typeface="Arial"/>
            </a:endParaRPr>
          </a:p>
          <a:p>
            <a:pPr lvl="0" rtl="0">
              <a:lnSpc>
                <a:spcPct val="100000"/>
              </a:lnSpc>
              <a:spcBef>
                <a:spcPts val="0"/>
              </a:spcBef>
              <a:buNone/>
            </a:pPr>
            <a:r>
              <a:rPr lang="ru" sz="1400">
                <a:solidFill>
                  <a:srgbClr val="000000"/>
                </a:solidFill>
                <a:latin typeface="Arial"/>
                <a:ea typeface="Arial"/>
                <a:cs typeface="Arial"/>
                <a:sym typeface="Arial"/>
              </a:rPr>
              <a:t>Цель:</a:t>
            </a:r>
            <a:r>
              <a:rPr b="0" lang="ru" sz="1400">
                <a:solidFill>
                  <a:srgbClr val="000000"/>
                </a:solidFill>
                <a:latin typeface="Arial"/>
                <a:ea typeface="Arial"/>
                <a:cs typeface="Arial"/>
                <a:sym typeface="Arial"/>
              </a:rPr>
              <a:t> изучение и систематизация большого по объему материала. </a:t>
            </a:r>
          </a:p>
          <a:p>
            <a:pPr lvl="0" rtl="0">
              <a:lnSpc>
                <a:spcPct val="100000"/>
              </a:lnSpc>
              <a:spcBef>
                <a:spcPts val="0"/>
              </a:spcBef>
              <a:buNone/>
            </a:pPr>
            <a:r>
              <a:rPr lang="ru" sz="1400">
                <a:solidFill>
                  <a:srgbClr val="000000"/>
                </a:solidFill>
                <a:latin typeface="Arial"/>
                <a:ea typeface="Arial"/>
                <a:cs typeface="Arial"/>
                <a:sym typeface="Arial"/>
              </a:rPr>
              <a:t>Продукт:</a:t>
            </a:r>
            <a:r>
              <a:rPr b="0" lang="ru" sz="1400">
                <a:solidFill>
                  <a:srgbClr val="000000"/>
                </a:solidFill>
                <a:latin typeface="Arial"/>
                <a:ea typeface="Arial"/>
                <a:cs typeface="Arial"/>
                <a:sym typeface="Arial"/>
              </a:rPr>
              <a:t>исследовательское или творческое задание по изученной теме.</a:t>
            </a:r>
          </a:p>
          <a:p>
            <a:pPr lvl="0" rtl="0">
              <a:lnSpc>
                <a:spcPct val="100000"/>
              </a:lnSpc>
              <a:spcBef>
                <a:spcPts val="0"/>
              </a:spcBef>
              <a:buNone/>
            </a:pPr>
            <a:r>
              <a:rPr lang="ru" sz="1400">
                <a:solidFill>
                  <a:srgbClr val="000000"/>
                </a:solidFill>
                <a:latin typeface="Arial"/>
                <a:ea typeface="Arial"/>
                <a:cs typeface="Arial"/>
                <a:sym typeface="Arial"/>
              </a:rPr>
              <a:t>Описание приёма:</a:t>
            </a:r>
            <a:r>
              <a:rPr b="0" lang="ru" sz="1400">
                <a:solidFill>
                  <a:srgbClr val="000000"/>
                </a:solidFill>
                <a:latin typeface="Arial"/>
                <a:ea typeface="Arial"/>
                <a:cs typeface="Arial"/>
                <a:sym typeface="Arial"/>
              </a:rPr>
              <a:t>необходимо разбить текст на смысловые отрывки для взаимообучения. Количество отрывков должно совпадать с количеством членов групп. Работа проводится по стадиям</a:t>
            </a:r>
          </a:p>
          <a:p>
            <a:pPr lvl="0" rtl="0" algn="just">
              <a:lnSpc>
                <a:spcPct val="100000"/>
              </a:lnSpc>
              <a:spcBef>
                <a:spcPts val="0"/>
              </a:spcBef>
              <a:buClr>
                <a:schemeClr val="dk1"/>
              </a:buClr>
              <a:buSzPct val="78571"/>
              <a:buFont typeface="Arial"/>
              <a:buNone/>
            </a:pPr>
            <a:r>
              <a:rPr lang="ru" sz="1400">
                <a:solidFill>
                  <a:srgbClr val="000000"/>
                </a:solidFill>
                <a:latin typeface="Arial"/>
                <a:ea typeface="Arial"/>
                <a:cs typeface="Arial"/>
                <a:sym typeface="Arial"/>
              </a:rPr>
              <a:t>1.Смысловая стадия.</a:t>
            </a:r>
            <a:r>
              <a:rPr b="0" lang="ru" sz="1400">
                <a:solidFill>
                  <a:srgbClr val="000000"/>
                </a:solidFill>
                <a:latin typeface="Arial"/>
                <a:ea typeface="Arial"/>
                <a:cs typeface="Arial"/>
                <a:sym typeface="Arial"/>
              </a:rPr>
              <a:t>  Группе выдаются тексты различного содержания. Каждый учащийся работает со своим текстом: выделяя главное, либо составляет опорный конспект, либо использует одну из графических форм (например "кластер"). По окончании работы учащиеся переходят в другие группы - группы экспертов.</a:t>
            </a:r>
          </a:p>
          <a:p>
            <a:pPr lvl="0">
              <a:spcBef>
                <a:spcPts val="0"/>
              </a:spcBef>
              <a:buNone/>
            </a:pPr>
            <a:r>
              <a:t/>
            </a:r>
            <a:endParaRPr b="0" sz="1400">
              <a:solidFill>
                <a:srgbClr val="000000"/>
              </a:solidFill>
              <a:latin typeface="Arial"/>
              <a:ea typeface="Arial"/>
              <a:cs typeface="Arial"/>
              <a:sym typeface="Arial"/>
            </a:endParaRPr>
          </a:p>
        </p:txBody>
      </p:sp>
      <p:sp>
        <p:nvSpPr>
          <p:cNvPr id="118" name="Shape 1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9" name="Shape 659"/>
        <p:cNvGrpSpPr/>
        <p:nvPr/>
      </p:nvGrpSpPr>
      <p:grpSpPr>
        <a:xfrm>
          <a:off x="0" y="0"/>
          <a:ext cx="0" cy="0"/>
          <a:chOff x="0" y="0"/>
          <a:chExt cx="0" cy="0"/>
        </a:xfrm>
      </p:grpSpPr>
      <p:sp>
        <p:nvSpPr>
          <p:cNvPr id="660" name="Shape 660"/>
          <p:cNvSpPr txBox="1"/>
          <p:nvPr>
            <p:ph type="title"/>
          </p:nvPr>
        </p:nvSpPr>
        <p:spPr>
          <a:xfrm>
            <a:off x="457200" y="205977"/>
            <a:ext cx="8229600" cy="8572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ru" sz="4400" u="none" cap="none" strike="noStrike">
                <a:solidFill>
                  <a:schemeClr val="dk1"/>
                </a:solidFill>
                <a:latin typeface="Calibri"/>
                <a:ea typeface="Calibri"/>
                <a:cs typeface="Calibri"/>
                <a:sym typeface="Calibri"/>
              </a:rPr>
              <a:t>Эффективность этого метода:</a:t>
            </a:r>
            <a:br>
              <a:rPr b="0" i="0" lang="ru" sz="4400" u="none" cap="none" strike="noStrike">
                <a:solidFill>
                  <a:schemeClr val="dk1"/>
                </a:solidFill>
                <a:latin typeface="Calibri"/>
                <a:ea typeface="Calibri"/>
                <a:cs typeface="Calibri"/>
                <a:sym typeface="Calibri"/>
              </a:rPr>
            </a:br>
          </a:p>
        </p:txBody>
      </p:sp>
      <p:sp>
        <p:nvSpPr>
          <p:cNvPr id="661" name="Shape 661"/>
          <p:cNvSpPr txBox="1"/>
          <p:nvPr>
            <p:ph idx="1" type="body"/>
          </p:nvPr>
        </p:nvSpPr>
        <p:spPr>
          <a:xfrm>
            <a:off x="457200" y="681037"/>
            <a:ext cx="7305675" cy="3913583"/>
          </a:xfrm>
          <a:prstGeom prst="rect">
            <a:avLst/>
          </a:prstGeom>
          <a:noFill/>
          <a:ln>
            <a:noFill/>
          </a:ln>
        </p:spPr>
        <p:txBody>
          <a:bodyPr anchorCtr="0" anchor="t" bIns="45700" lIns="91425" rIns="91425" tIns="45700">
            <a:noAutofit/>
          </a:bodyPr>
          <a:lstStyle/>
          <a:p>
            <a:pPr indent="-336550" lvl="0" marL="342900" marR="0" rtl="0" algn="l">
              <a:lnSpc>
                <a:spcPct val="100000"/>
              </a:lnSpc>
              <a:spcBef>
                <a:spcPts val="0"/>
              </a:spcBef>
              <a:spcAft>
                <a:spcPts val="0"/>
              </a:spcAft>
              <a:buClr>
                <a:schemeClr val="dk1"/>
              </a:buClr>
              <a:buSzPct val="100000"/>
              <a:buFont typeface="Arial"/>
              <a:buChar char="•"/>
            </a:pPr>
            <a:r>
              <a:rPr b="0" i="0" lang="ru" sz="1900" u="none">
                <a:solidFill>
                  <a:schemeClr val="dk1"/>
                </a:solidFill>
                <a:latin typeface="Calibri"/>
                <a:ea typeface="Calibri"/>
                <a:cs typeface="Calibri"/>
                <a:sym typeface="Calibri"/>
              </a:rPr>
              <a:t>существенно усиливается инициативность учащихся;</a:t>
            </a:r>
          </a:p>
          <a:p>
            <a:pPr indent="-336550" lvl="0" marL="342900" marR="0" rtl="0" algn="l">
              <a:lnSpc>
                <a:spcPct val="100000"/>
              </a:lnSpc>
              <a:spcBef>
                <a:spcPts val="400"/>
              </a:spcBef>
              <a:spcAft>
                <a:spcPts val="0"/>
              </a:spcAft>
              <a:buClr>
                <a:schemeClr val="dk1"/>
              </a:buClr>
              <a:buSzPct val="100000"/>
              <a:buFont typeface="Arial"/>
              <a:buChar char="•"/>
            </a:pPr>
            <a:r>
              <a:rPr b="0" i="0" lang="ru" sz="1900" u="none">
                <a:solidFill>
                  <a:schemeClr val="dk1"/>
                </a:solidFill>
                <a:latin typeface="Calibri"/>
                <a:ea typeface="Calibri"/>
                <a:cs typeface="Calibri"/>
                <a:sym typeface="Calibri"/>
              </a:rPr>
              <a:t>формируется положительная внутренняя мотивация в результате решения проблемных задач;</a:t>
            </a:r>
          </a:p>
          <a:p>
            <a:pPr indent="-336550" lvl="0" marL="342900" marR="0" rtl="0" algn="l">
              <a:lnSpc>
                <a:spcPct val="100000"/>
              </a:lnSpc>
              <a:spcBef>
                <a:spcPts val="400"/>
              </a:spcBef>
              <a:spcAft>
                <a:spcPts val="0"/>
              </a:spcAft>
              <a:buClr>
                <a:schemeClr val="dk1"/>
              </a:buClr>
              <a:buSzPct val="100000"/>
              <a:buFont typeface="Arial"/>
              <a:buChar char="•"/>
            </a:pPr>
            <a:r>
              <a:rPr b="0" i="0" lang="ru" sz="1900" u="none">
                <a:solidFill>
                  <a:schemeClr val="dk1"/>
                </a:solidFill>
                <a:latin typeface="Calibri"/>
                <a:ea typeface="Calibri"/>
                <a:cs typeface="Calibri"/>
                <a:sym typeface="Calibri"/>
              </a:rPr>
              <a:t>формируются навыки творческого подхода к решению задач, использованию полученных знаний и умений в новых, нетиповых ситуациях;</a:t>
            </a:r>
          </a:p>
          <a:p>
            <a:pPr indent="-336550" lvl="0" marL="342900" marR="0" rtl="0" algn="l">
              <a:lnSpc>
                <a:spcPct val="100000"/>
              </a:lnSpc>
              <a:spcBef>
                <a:spcPts val="400"/>
              </a:spcBef>
              <a:spcAft>
                <a:spcPts val="0"/>
              </a:spcAft>
              <a:buClr>
                <a:schemeClr val="dk1"/>
              </a:buClr>
              <a:buSzPct val="100000"/>
              <a:buFont typeface="Arial"/>
              <a:buChar char="•"/>
            </a:pPr>
            <a:r>
              <a:rPr b="0" i="0" lang="ru" sz="1900" u="none">
                <a:solidFill>
                  <a:schemeClr val="dk1"/>
                </a:solidFill>
                <a:latin typeface="Calibri"/>
                <a:ea typeface="Calibri"/>
                <a:cs typeface="Calibri"/>
                <a:sym typeface="Calibri"/>
              </a:rPr>
              <a:t>повышается уровень усвоения учебного материала;</a:t>
            </a:r>
          </a:p>
          <a:p>
            <a:pPr indent="-336550" lvl="0" marL="342900" marR="0" rtl="0" algn="l">
              <a:lnSpc>
                <a:spcPct val="100000"/>
              </a:lnSpc>
              <a:spcBef>
                <a:spcPts val="400"/>
              </a:spcBef>
              <a:spcAft>
                <a:spcPts val="0"/>
              </a:spcAft>
              <a:buClr>
                <a:schemeClr val="dk1"/>
              </a:buClr>
              <a:buSzPct val="100000"/>
              <a:buFont typeface="Arial"/>
              <a:buChar char="•"/>
            </a:pPr>
            <a:r>
              <a:rPr b="0" i="0" lang="ru" sz="1900" u="none">
                <a:solidFill>
                  <a:schemeClr val="dk1"/>
                </a:solidFill>
                <a:latin typeface="Calibri"/>
                <a:ea typeface="Calibri"/>
                <a:cs typeface="Calibri"/>
                <a:sym typeface="Calibri"/>
              </a:rPr>
              <a:t>групповая организация работы учащихся в процессе проблемного обучения приводит к укреплению межличностных отношений, развивает взаимодействие в коллективе;</a:t>
            </a:r>
          </a:p>
          <a:p>
            <a:pPr indent="-336550" lvl="0" marL="342900" marR="0" rtl="0" algn="l">
              <a:lnSpc>
                <a:spcPct val="100000"/>
              </a:lnSpc>
              <a:spcBef>
                <a:spcPts val="400"/>
              </a:spcBef>
              <a:spcAft>
                <a:spcPts val="0"/>
              </a:spcAft>
              <a:buClr>
                <a:schemeClr val="dk1"/>
              </a:buClr>
              <a:buSzPct val="100000"/>
              <a:buFont typeface="Arial"/>
              <a:buChar char="•"/>
            </a:pPr>
            <a:r>
              <a:rPr b="0" i="0" lang="ru" sz="1900" u="none">
                <a:solidFill>
                  <a:schemeClr val="dk1"/>
                </a:solidFill>
                <a:latin typeface="Calibri"/>
                <a:ea typeface="Calibri"/>
                <a:cs typeface="Calibri"/>
                <a:sym typeface="Calibri"/>
              </a:rPr>
              <a:t>проблемное обучение обеспечивает возможность самореализации учащихся в процессе обучения;</a:t>
            </a:r>
          </a:p>
          <a:p>
            <a:pPr indent="-336550" lvl="0" marL="342900" marR="0" rtl="0" algn="l">
              <a:lnSpc>
                <a:spcPct val="100000"/>
              </a:lnSpc>
              <a:spcBef>
                <a:spcPts val="400"/>
              </a:spcBef>
              <a:spcAft>
                <a:spcPts val="0"/>
              </a:spcAft>
              <a:buClr>
                <a:schemeClr val="dk1"/>
              </a:buClr>
              <a:buSzPct val="100000"/>
              <a:buFont typeface="Arial"/>
              <a:buChar char="•"/>
            </a:pPr>
            <a:r>
              <a:rPr b="0" i="0" lang="ru" sz="1900" u="none">
                <a:solidFill>
                  <a:schemeClr val="dk1"/>
                </a:solidFill>
                <a:latin typeface="Calibri"/>
                <a:ea typeface="Calibri"/>
                <a:cs typeface="Calibri"/>
                <a:sym typeface="Calibri"/>
              </a:rPr>
              <a:t>повышается самооценка учащихся.</a:t>
            </a:r>
          </a:p>
          <a:p>
            <a:pPr indent="0" lvl="0" marL="0" marR="0" rtl="0" algn="l">
              <a:spcBef>
                <a:spcPts val="0"/>
              </a:spcBef>
              <a:buSzPct val="25000"/>
              <a:buNone/>
            </a:pPr>
            <a:r>
              <a:t/>
            </a:r>
            <a:endParaRPr b="0" i="0" sz="2000" u="none">
              <a:solidFill>
                <a:schemeClr val="dk1"/>
              </a:solidFill>
              <a:latin typeface="Calibri"/>
              <a:ea typeface="Calibri"/>
              <a:cs typeface="Calibri"/>
              <a:sym typeface="Calibri"/>
            </a:endParaRPr>
          </a:p>
        </p:txBody>
      </p:sp>
      <p:pic>
        <p:nvPicPr>
          <p:cNvPr id="662" name="Shape 662"/>
          <p:cNvPicPr preferRelativeResize="0"/>
          <p:nvPr/>
        </p:nvPicPr>
        <p:blipFill rotWithShape="1">
          <a:blip r:embed="rId3">
            <a:alphaModFix/>
          </a:blip>
          <a:srcRect b="0" l="0" r="0" t="0"/>
          <a:stretch/>
        </p:blipFill>
        <p:spPr>
          <a:xfrm rot="-680273">
            <a:off x="6604009" y="3208853"/>
            <a:ext cx="2412581" cy="1679342"/>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66" name="Shape 666"/>
        <p:cNvGrpSpPr/>
        <p:nvPr/>
      </p:nvGrpSpPr>
      <p:grpSpPr>
        <a:xfrm>
          <a:off x="0" y="0"/>
          <a:ext cx="0" cy="0"/>
          <a:chOff x="0" y="0"/>
          <a:chExt cx="0" cy="0"/>
        </a:xfrm>
      </p:grpSpPr>
      <p:sp>
        <p:nvSpPr>
          <p:cNvPr id="667" name="Shape 667"/>
          <p:cNvSpPr/>
          <p:nvPr/>
        </p:nvSpPr>
        <p:spPr>
          <a:xfrm>
            <a:off x="1979711" y="4785996"/>
            <a:ext cx="4572000" cy="2077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b="1" i="0" lang="ru" sz="1200" u="none" cap="none" strike="noStrike">
                <a:solidFill>
                  <a:srgbClr val="3F3F3F"/>
                </a:solidFill>
                <a:latin typeface="Arial"/>
                <a:ea typeface="Arial"/>
                <a:cs typeface="Arial"/>
                <a:sym typeface="Arial"/>
              </a:rPr>
              <a:t>Автор шаблона: Хребтова Татьяна Владимировна</a:t>
            </a:r>
          </a:p>
        </p:txBody>
      </p:sp>
      <p:sp>
        <p:nvSpPr>
          <p:cNvPr id="668" name="Shape 668"/>
          <p:cNvSpPr txBox="1"/>
          <p:nvPr>
            <p:ph idx="1" type="subTitle"/>
          </p:nvPr>
        </p:nvSpPr>
        <p:spPr>
          <a:xfrm>
            <a:off x="1687106" y="2409782"/>
            <a:ext cx="6984899" cy="486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Arial"/>
              <a:buNone/>
            </a:pPr>
            <a:r>
              <a:rPr b="1" i="0" lang="ru" sz="3000" u="none" cap="none" strike="noStrike">
                <a:solidFill>
                  <a:schemeClr val="dk1"/>
                </a:solidFill>
                <a:latin typeface="Calibri"/>
                <a:ea typeface="Calibri"/>
                <a:cs typeface="Calibri"/>
                <a:sym typeface="Calibri"/>
              </a:rPr>
              <a:t>Оборовская Марина Александровна</a:t>
            </a:r>
          </a:p>
        </p:txBody>
      </p:sp>
      <p:sp>
        <p:nvSpPr>
          <p:cNvPr id="669" name="Shape 669"/>
          <p:cNvSpPr txBox="1"/>
          <p:nvPr>
            <p:ph type="ctrTitle"/>
          </p:nvPr>
        </p:nvSpPr>
        <p:spPr>
          <a:xfrm>
            <a:off x="1331640" y="2895786"/>
            <a:ext cx="7340352" cy="11881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ru" sz="3600" u="none" cap="none" strike="noStrike">
                <a:solidFill>
                  <a:srgbClr val="7030A0"/>
                </a:solidFill>
                <a:latin typeface="Calibri"/>
                <a:ea typeface="Calibri"/>
                <a:cs typeface="Calibri"/>
                <a:sym typeface="Calibri"/>
              </a:rPr>
              <a:t>Педагогический приём  РЕСТАВРАЦИЯ</a:t>
            </a:r>
          </a:p>
        </p:txBody>
      </p:sp>
      <p:sp>
        <p:nvSpPr>
          <p:cNvPr id="670" name="Shape 670"/>
          <p:cNvSpPr/>
          <p:nvPr/>
        </p:nvSpPr>
        <p:spPr>
          <a:xfrm>
            <a:off x="2051719" y="4029912"/>
            <a:ext cx="5828920" cy="48474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ru" sz="1800" u="none" cap="none" strike="noStrike">
                <a:solidFill>
                  <a:schemeClr val="dk1"/>
                </a:solidFill>
                <a:latin typeface="Arial"/>
                <a:ea typeface="Arial"/>
                <a:cs typeface="Arial"/>
                <a:sym typeface="Arial"/>
              </a:rPr>
              <a:t>Источник: </a:t>
            </a:r>
            <a:r>
              <a:rPr b="0" i="0" lang="ru" sz="1800" u="none" cap="none" strike="noStrike">
                <a:solidFill>
                  <a:schemeClr val="dk1"/>
                </a:solidFill>
                <a:latin typeface="Arial"/>
                <a:ea typeface="Arial"/>
                <a:cs typeface="Arial"/>
                <a:sym typeface="Arial"/>
              </a:rPr>
              <a:t>Сборник методических приёмов. http://nkoya.narod.ru/p37aa1.html</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4" name="Shape 674"/>
        <p:cNvGrpSpPr/>
        <p:nvPr/>
      </p:nvGrpSpPr>
      <p:grpSpPr>
        <a:xfrm>
          <a:off x="0" y="0"/>
          <a:ext cx="0" cy="0"/>
          <a:chOff x="0" y="0"/>
          <a:chExt cx="0" cy="0"/>
        </a:xfrm>
      </p:grpSpPr>
      <p:sp>
        <p:nvSpPr>
          <p:cNvPr id="675" name="Shape 675"/>
          <p:cNvSpPr txBox="1"/>
          <p:nvPr>
            <p:ph idx="1" type="body"/>
          </p:nvPr>
        </p:nvSpPr>
        <p:spPr>
          <a:xfrm>
            <a:off x="571500" y="1744874"/>
            <a:ext cx="8158199" cy="2467499"/>
          </a:xfrm>
          <a:prstGeom prst="rect">
            <a:avLst/>
          </a:prstGeom>
          <a:noFill/>
          <a:ln>
            <a:noFill/>
          </a:ln>
        </p:spPr>
        <p:txBody>
          <a:bodyPr anchorCtr="0" anchor="t" bIns="45700" lIns="91425" rIns="91425" tIns="45700">
            <a:noAutofit/>
          </a:bodyPr>
          <a:lstStyle/>
          <a:p>
            <a:pPr indent="-304800" lvl="0" marL="342900" marR="0" rtl="0" algn="l">
              <a:spcBef>
                <a:spcPts val="0"/>
              </a:spcBef>
              <a:spcAft>
                <a:spcPts val="0"/>
              </a:spcAft>
              <a:buClr>
                <a:schemeClr val="dk1"/>
              </a:buClr>
              <a:buSzPct val="100000"/>
              <a:buFont typeface="Arial"/>
              <a:buChar char="•"/>
            </a:pPr>
            <a:r>
              <a:rPr b="1" i="0" lang="ru" sz="1800" u="none" cap="none" strike="noStrike">
                <a:solidFill>
                  <a:schemeClr val="dk1"/>
                </a:solidFill>
                <a:latin typeface="Arial"/>
                <a:ea typeface="Arial"/>
                <a:cs typeface="Arial"/>
                <a:sym typeface="Arial"/>
              </a:rPr>
              <a:t>Приём РЕСТАВРАЦИЯ </a:t>
            </a:r>
            <a:r>
              <a:rPr b="0" i="0" lang="ru" sz="1800" u="none" cap="none" strike="noStrike">
                <a:solidFill>
                  <a:schemeClr val="dk1"/>
                </a:solidFill>
                <a:latin typeface="Arial"/>
                <a:ea typeface="Arial"/>
                <a:cs typeface="Arial"/>
                <a:sym typeface="Arial"/>
              </a:rPr>
              <a:t>применяется на этапе закрепления и контроля усвоения знаний </a:t>
            </a:r>
            <a:r>
              <a:rPr b="1" i="0" lang="ru" sz="1800" u="none" cap="none" strike="noStrike">
                <a:solidFill>
                  <a:schemeClr val="dk1"/>
                </a:solidFill>
                <a:latin typeface="Arial"/>
                <a:ea typeface="Arial"/>
                <a:cs typeface="Arial"/>
                <a:sym typeface="Arial"/>
              </a:rPr>
              <a:t>с целью </a:t>
            </a:r>
            <a:r>
              <a:rPr b="0" i="0" lang="ru" sz="1800" u="none" cap="none" strike="noStrike">
                <a:solidFill>
                  <a:schemeClr val="dk1"/>
                </a:solidFill>
                <a:latin typeface="Arial"/>
                <a:ea typeface="Arial"/>
                <a:cs typeface="Arial"/>
                <a:sym typeface="Arial"/>
              </a:rPr>
              <a:t>проверки усвоения учебного материала, умения работать с текстом</a:t>
            </a:r>
            <a:r>
              <a:rPr b="0" i="0" lang="ru" sz="1800" u="none" cap="none" strike="noStrike">
                <a:solidFill>
                  <a:schemeClr val="dk1"/>
                </a:solidFill>
                <a:latin typeface="Calibri"/>
                <a:ea typeface="Calibri"/>
                <a:cs typeface="Calibri"/>
                <a:sym typeface="Calibri"/>
              </a:rPr>
              <a:t>.</a:t>
            </a:r>
          </a:p>
          <a:p>
            <a:pPr indent="-304800" lvl="0" marL="342900" marR="0" rtl="0" algn="l">
              <a:spcBef>
                <a:spcPts val="480"/>
              </a:spcBef>
              <a:spcAft>
                <a:spcPts val="0"/>
              </a:spcAft>
              <a:buClr>
                <a:schemeClr val="dk1"/>
              </a:buClr>
              <a:buSzPct val="100000"/>
              <a:buFont typeface="Arial"/>
              <a:buChar char="•"/>
            </a:pPr>
            <a:r>
              <a:rPr b="1" i="0" lang="ru" sz="1800" u="none" cap="none" strike="noStrike">
                <a:solidFill>
                  <a:schemeClr val="dk1"/>
                </a:solidFill>
                <a:latin typeface="Arial"/>
                <a:ea typeface="Arial"/>
                <a:cs typeface="Arial"/>
                <a:sym typeface="Arial"/>
              </a:rPr>
              <a:t>Конечным продуктом </a:t>
            </a:r>
            <a:r>
              <a:rPr b="0" i="0" lang="ru" sz="1800" u="none" cap="none" strike="noStrike">
                <a:solidFill>
                  <a:schemeClr val="dk1"/>
                </a:solidFill>
                <a:latin typeface="Arial"/>
                <a:ea typeface="Arial"/>
                <a:cs typeface="Arial"/>
                <a:sym typeface="Arial"/>
              </a:rPr>
              <a:t>является логически верно восстановленный текст.</a:t>
            </a:r>
          </a:p>
          <a:p>
            <a:pPr indent="-304800" lvl="0" marL="342900" marR="0" rtl="0" algn="l">
              <a:spcBef>
                <a:spcPts val="480"/>
              </a:spcBef>
              <a:spcAft>
                <a:spcPts val="0"/>
              </a:spcAft>
              <a:buClr>
                <a:schemeClr val="dk1"/>
              </a:buClr>
              <a:buSzPct val="100000"/>
              <a:buFont typeface="Arial"/>
              <a:buChar char="•"/>
            </a:pPr>
            <a:r>
              <a:rPr b="1" i="0" lang="ru" sz="1800" u="none" cap="none" strike="noStrike">
                <a:solidFill>
                  <a:schemeClr val="dk1"/>
                </a:solidFill>
                <a:latin typeface="Arial"/>
                <a:ea typeface="Arial"/>
                <a:cs typeface="Arial"/>
                <a:sym typeface="Arial"/>
              </a:rPr>
              <a:t>Материалы и оборудование: </a:t>
            </a:r>
            <a:r>
              <a:rPr b="0" i="0" lang="ru" sz="1800" u="none" cap="none" strike="noStrike">
                <a:solidFill>
                  <a:schemeClr val="dk1"/>
                </a:solidFill>
                <a:latin typeface="Arial"/>
                <a:ea typeface="Arial"/>
                <a:cs typeface="Arial"/>
                <a:sym typeface="Arial"/>
              </a:rPr>
              <a:t>данный приём часто используется авторами учебников и тетрадей УМК, учителю можно написать текст на доске, карточке, в презентации MS PowerPoint.</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79" name="Shape 679"/>
        <p:cNvGrpSpPr/>
        <p:nvPr/>
      </p:nvGrpSpPr>
      <p:grpSpPr>
        <a:xfrm>
          <a:off x="0" y="0"/>
          <a:ext cx="0" cy="0"/>
          <a:chOff x="0" y="0"/>
          <a:chExt cx="0" cy="0"/>
        </a:xfrm>
      </p:grpSpPr>
      <p:sp>
        <p:nvSpPr>
          <p:cNvPr id="680" name="Shape 680"/>
          <p:cNvSpPr txBox="1"/>
          <p:nvPr>
            <p:ph type="title"/>
          </p:nvPr>
        </p:nvSpPr>
        <p:spPr>
          <a:xfrm>
            <a:off x="457200" y="205978"/>
            <a:ext cx="6115050" cy="583573"/>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ru" sz="2800" u="none" cap="none" strike="noStrike">
                <a:solidFill>
                  <a:schemeClr val="dk1"/>
                </a:solidFill>
                <a:latin typeface="Arial"/>
                <a:ea typeface="Arial"/>
                <a:cs typeface="Arial"/>
                <a:sym typeface="Arial"/>
              </a:rPr>
              <a:t>Методический комментарий </a:t>
            </a:r>
          </a:p>
        </p:txBody>
      </p:sp>
      <p:sp>
        <p:nvSpPr>
          <p:cNvPr id="681" name="Shape 681"/>
          <p:cNvSpPr txBox="1"/>
          <p:nvPr>
            <p:ph idx="1" type="body"/>
          </p:nvPr>
        </p:nvSpPr>
        <p:spPr>
          <a:xfrm>
            <a:off x="0" y="735545"/>
            <a:ext cx="6948263" cy="426626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25000"/>
              <a:buFont typeface="Arial"/>
              <a:buNone/>
            </a:pPr>
            <a:r>
              <a:rPr b="0" i="0" lang="ru" sz="1800" u="none" cap="none" strike="noStrike">
                <a:solidFill>
                  <a:schemeClr val="dk1"/>
                </a:solidFill>
                <a:latin typeface="Arial"/>
                <a:ea typeface="Arial"/>
                <a:cs typeface="Arial"/>
                <a:sym typeface="Arial"/>
              </a:rPr>
              <a:t>      </a:t>
            </a:r>
            <a:r>
              <a:rPr b="0" i="0" lang="ru" sz="1400" u="none" cap="none" strike="noStrike">
                <a:solidFill>
                  <a:schemeClr val="dk1"/>
                </a:solidFill>
                <a:latin typeface="Arial"/>
                <a:ea typeface="Arial"/>
                <a:cs typeface="Arial"/>
                <a:sym typeface="Arial"/>
              </a:rPr>
              <a:t>Приём РЕСТАВРАЦИЯ можно использовать как в индивидуальной, так и в групповой работе на этапе закрепления и контроля усвоения знаний. На пример, на уроке русского языка при изучении научных и художественных текстов детям предлагается разбиться на группы и выполнить групповое задание по составлению  научного или художественного текста из рассыпанных предложений.   </a:t>
            </a:r>
          </a:p>
          <a:p>
            <a:pPr indent="-342900" lvl="0" marL="342900" marR="0" rtl="0" algn="l">
              <a:spcBef>
                <a:spcPts val="400"/>
              </a:spcBef>
              <a:spcAft>
                <a:spcPts val="0"/>
              </a:spcAft>
              <a:buClr>
                <a:schemeClr val="dk1"/>
              </a:buClr>
              <a:buSzPct val="25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ct val="25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ct val="25000"/>
              <a:buFont typeface="Arial"/>
              <a:buNone/>
            </a:pPr>
            <a:r>
              <a:t/>
            </a:r>
            <a:endParaRPr b="0" i="0" sz="2000" u="none" cap="none" strike="noStrike">
              <a:solidFill>
                <a:schemeClr val="dk1"/>
              </a:solidFill>
              <a:latin typeface="Arial"/>
              <a:ea typeface="Arial"/>
              <a:cs typeface="Arial"/>
              <a:sym typeface="Arial"/>
            </a:endParaRPr>
          </a:p>
          <a:p>
            <a:pPr indent="0" lvl="0" marL="0" marR="0" rtl="0" algn="l">
              <a:spcBef>
                <a:spcPts val="400"/>
              </a:spcBef>
              <a:spcAft>
                <a:spcPts val="0"/>
              </a:spcAft>
              <a:buClr>
                <a:schemeClr val="dk1"/>
              </a:buClr>
              <a:buSzPct val="25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ct val="25000"/>
              <a:buFont typeface="Arial"/>
              <a:buNone/>
            </a:pPr>
            <a:r>
              <a:rPr b="0" i="0" lang="ru" sz="2000" u="none" cap="none" strike="noStrike">
                <a:solidFill>
                  <a:schemeClr val="dk1"/>
                </a:solidFill>
                <a:latin typeface="Arial"/>
                <a:ea typeface="Arial"/>
                <a:cs typeface="Arial"/>
                <a:sym typeface="Arial"/>
              </a:rPr>
              <a:t>     </a:t>
            </a:r>
            <a:r>
              <a:rPr b="0" i="0" lang="ru" sz="1400" u="none" cap="none" strike="noStrike">
                <a:solidFill>
                  <a:schemeClr val="dk1"/>
                </a:solidFill>
                <a:latin typeface="Arial"/>
                <a:ea typeface="Arial"/>
                <a:cs typeface="Arial"/>
                <a:sym typeface="Arial"/>
              </a:rPr>
              <a:t>После выполнения работы каждая группа проверяет получившийся текст, сравнивая его с образцом на экране, оценивает свою  работу, заслушивает мнения других, выявляют причины несовпадения мнений.</a:t>
            </a:r>
          </a:p>
        </p:txBody>
      </p:sp>
      <p:pic>
        <p:nvPicPr>
          <p:cNvPr id="682" name="Shape 682"/>
          <p:cNvPicPr preferRelativeResize="0"/>
          <p:nvPr/>
        </p:nvPicPr>
        <p:blipFill rotWithShape="1">
          <a:blip r:embed="rId4">
            <a:alphaModFix/>
          </a:blip>
          <a:srcRect b="0" l="0" r="0" t="0"/>
          <a:stretch/>
        </p:blipFill>
        <p:spPr>
          <a:xfrm>
            <a:off x="1835678" y="2077594"/>
            <a:ext cx="5112600" cy="1582200"/>
          </a:xfrm>
          <a:prstGeom prst="rect">
            <a:avLst/>
          </a:prstGeom>
          <a:noFill/>
          <a:ln>
            <a:noFill/>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ph type="title"/>
          </p:nvPr>
        </p:nvSpPr>
        <p:spPr>
          <a:xfrm>
            <a:off x="323528" y="1329612"/>
            <a:ext cx="8445623" cy="64807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ru" sz="2400" u="none" cap="none" strike="noStrike">
                <a:solidFill>
                  <a:schemeClr val="dk1"/>
                </a:solidFill>
                <a:latin typeface="Arial"/>
                <a:ea typeface="Arial"/>
                <a:cs typeface="Arial"/>
                <a:sym typeface="Arial"/>
              </a:rPr>
              <a:t>Приём РЕСТАВРАЦИЯ в индивидуальной работе</a:t>
            </a:r>
          </a:p>
        </p:txBody>
      </p:sp>
      <p:pic>
        <p:nvPicPr>
          <p:cNvPr id="688" name="Shape 688"/>
          <p:cNvPicPr preferRelativeResize="0"/>
          <p:nvPr>
            <p:ph idx="1" type="body"/>
          </p:nvPr>
        </p:nvPicPr>
        <p:blipFill rotWithShape="1">
          <a:blip r:embed="rId3">
            <a:alphaModFix/>
          </a:blip>
          <a:srcRect b="0" l="0" r="0" t="0"/>
          <a:stretch/>
        </p:blipFill>
        <p:spPr>
          <a:xfrm>
            <a:off x="107504" y="3543858"/>
            <a:ext cx="4320480" cy="1242737"/>
          </a:xfrm>
          <a:prstGeom prst="rect">
            <a:avLst/>
          </a:prstGeom>
          <a:noFill/>
          <a:ln>
            <a:noFill/>
          </a:ln>
        </p:spPr>
      </p:pic>
      <p:pic>
        <p:nvPicPr>
          <p:cNvPr id="689" name="Shape 689"/>
          <p:cNvPicPr preferRelativeResize="0"/>
          <p:nvPr/>
        </p:nvPicPr>
        <p:blipFill rotWithShape="1">
          <a:blip r:embed="rId4">
            <a:alphaModFix/>
          </a:blip>
          <a:srcRect b="0" l="0" r="0" t="0"/>
          <a:stretch/>
        </p:blipFill>
        <p:spPr>
          <a:xfrm>
            <a:off x="179511" y="1869672"/>
            <a:ext cx="4176464" cy="1591542"/>
          </a:xfrm>
          <a:prstGeom prst="rect">
            <a:avLst/>
          </a:prstGeom>
          <a:noFill/>
          <a:ln>
            <a:noFill/>
          </a:ln>
        </p:spPr>
      </p:pic>
      <p:pic>
        <p:nvPicPr>
          <p:cNvPr id="690" name="Shape 690"/>
          <p:cNvPicPr preferRelativeResize="0"/>
          <p:nvPr/>
        </p:nvPicPr>
        <p:blipFill rotWithShape="1">
          <a:blip r:embed="rId5">
            <a:alphaModFix/>
          </a:blip>
          <a:srcRect b="0" l="0" r="0" t="0"/>
          <a:stretch/>
        </p:blipFill>
        <p:spPr>
          <a:xfrm>
            <a:off x="4499992" y="3111810"/>
            <a:ext cx="4471256" cy="1405486"/>
          </a:xfrm>
          <a:prstGeom prst="rect">
            <a:avLst/>
          </a:prstGeom>
          <a:noFill/>
          <a:ln>
            <a:noFill/>
          </a:ln>
        </p:spPr>
      </p:pic>
      <p:pic>
        <p:nvPicPr>
          <p:cNvPr id="691" name="Shape 691"/>
          <p:cNvPicPr preferRelativeResize="0"/>
          <p:nvPr/>
        </p:nvPicPr>
        <p:blipFill rotWithShape="1">
          <a:blip r:embed="rId6">
            <a:alphaModFix/>
          </a:blip>
          <a:srcRect b="0" l="0" r="0" t="0"/>
          <a:stretch/>
        </p:blipFill>
        <p:spPr>
          <a:xfrm>
            <a:off x="4427983" y="1869672"/>
            <a:ext cx="4553770" cy="1158720"/>
          </a:xfrm>
          <a:prstGeom prst="rect">
            <a:avLst/>
          </a:prstGeom>
          <a:noFill/>
          <a:ln>
            <a:noFill/>
          </a:ln>
        </p:spPr>
      </p:pic>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5" name="Shape 695"/>
        <p:cNvGrpSpPr/>
        <p:nvPr/>
      </p:nvGrpSpPr>
      <p:grpSpPr>
        <a:xfrm>
          <a:off x="0" y="0"/>
          <a:ext cx="0" cy="0"/>
          <a:chOff x="0" y="0"/>
          <a:chExt cx="0" cy="0"/>
        </a:xfrm>
      </p:grpSpPr>
      <p:sp>
        <p:nvSpPr>
          <p:cNvPr id="696" name="Shape 69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Павлова Татьяна Николаевна</a:t>
            </a:r>
          </a:p>
        </p:txBody>
      </p:sp>
      <p:sp>
        <p:nvSpPr>
          <p:cNvPr id="697" name="Shape 697"/>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spcBef>
                <a:spcPts val="0"/>
              </a:spcBef>
              <a:buNone/>
            </a:pPr>
            <a:r>
              <a:rPr lang="ru">
                <a:solidFill>
                  <a:srgbClr val="CC0000"/>
                </a:solidFill>
              </a:rPr>
              <a:t>Формирование групп по интересам. Цель: выявить интересы учащихся</a:t>
            </a:r>
          </a:p>
          <a:p>
            <a:pPr lvl="0">
              <a:spcBef>
                <a:spcPts val="0"/>
              </a:spcBef>
              <a:buNone/>
            </a:pPr>
            <a:r>
              <a:rPr lang="ru"/>
              <a:t>Дети разбиваются на группы. Каждая группа получает получает проблемный вопрос и задание, которое нужно выполнить. Результат может быть представлен в виде презентации, совместного документа, стенгазеты, плаката и т.д. Например, группа “Краеведы” изучает историю родного города и создаёт презентацию. Группа “Художники” рисует город будущего. Группа “Учёные” изучает экологические проблемы города. Группа “Специальных корреспондентов” создаёт стенгазету Wikiwall, где размещает фотографии неблагоприятных с экологической точки зрения мест. Если дети затрудняются с выбором группы, можно предложить пройти </a:t>
            </a:r>
            <a:r>
              <a:rPr lang="ru" u="sng">
                <a:solidFill>
                  <a:schemeClr val="hlink"/>
                </a:solidFill>
                <a:hlinkClick r:id="rId3"/>
              </a:rPr>
              <a:t>тест на определение интересов</a:t>
            </a:r>
          </a:p>
        </p:txBody>
      </p:sp>
      <p:sp>
        <p:nvSpPr>
          <p:cNvPr id="698" name="Shape 69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5A6BD"/>
        </a:solidFill>
      </p:bgPr>
    </p:bg>
    <p:spTree>
      <p:nvGrpSpPr>
        <p:cNvPr id="702" name="Shape 702"/>
        <p:cNvGrpSpPr/>
        <p:nvPr/>
      </p:nvGrpSpPr>
      <p:grpSpPr>
        <a:xfrm>
          <a:off x="0" y="0"/>
          <a:ext cx="0" cy="0"/>
          <a:chOff x="0" y="0"/>
          <a:chExt cx="0" cy="0"/>
        </a:xfrm>
      </p:grpSpPr>
      <p:sp>
        <p:nvSpPr>
          <p:cNvPr id="703" name="Shape 703"/>
          <p:cNvSpPr txBox="1"/>
          <p:nvPr>
            <p:ph type="title"/>
          </p:nvPr>
        </p:nvSpPr>
        <p:spPr>
          <a:xfrm>
            <a:off x="61500" y="0"/>
            <a:ext cx="9082499" cy="572699"/>
          </a:xfrm>
          <a:prstGeom prst="rect">
            <a:avLst/>
          </a:prstGeom>
        </p:spPr>
        <p:txBody>
          <a:bodyPr anchorCtr="0" anchor="ctr" bIns="91425" lIns="91425" rIns="91425" tIns="91425">
            <a:noAutofit/>
          </a:bodyPr>
          <a:lstStyle/>
          <a:p>
            <a:pPr lvl="0" algn="ctr">
              <a:spcBef>
                <a:spcPts val="0"/>
              </a:spcBef>
              <a:buNone/>
            </a:pPr>
            <a:r>
              <a:rPr lang="ru" sz="2400"/>
              <a:t>Павшенко Наталья Петровна</a:t>
            </a:r>
          </a:p>
        </p:txBody>
      </p:sp>
      <p:sp>
        <p:nvSpPr>
          <p:cNvPr id="704" name="Shape 70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705" name="Shape 705"/>
          <p:cNvSpPr txBox="1"/>
          <p:nvPr>
            <p:ph idx="1" type="body"/>
          </p:nvPr>
        </p:nvSpPr>
        <p:spPr>
          <a:xfrm>
            <a:off x="61500" y="572775"/>
            <a:ext cx="9020999" cy="4553699"/>
          </a:xfrm>
          <a:prstGeom prst="rect">
            <a:avLst/>
          </a:prstGeom>
          <a:solidFill>
            <a:srgbClr val="D5A6BD"/>
          </a:solidFill>
          <a:ln>
            <a:noFill/>
          </a:ln>
        </p:spPr>
        <p:txBody>
          <a:bodyPr anchorCtr="0" anchor="t" bIns="91425" lIns="91425" rIns="91425" tIns="91425">
            <a:noAutofit/>
          </a:bodyPr>
          <a:lstStyle/>
          <a:p>
            <a:pPr lvl="0" rtl="0">
              <a:lnSpc>
                <a:spcPct val="100000"/>
              </a:lnSpc>
              <a:spcBef>
                <a:spcPts val="0"/>
              </a:spcBef>
              <a:spcAft>
                <a:spcPts val="0"/>
              </a:spcAft>
              <a:buClr>
                <a:schemeClr val="dk1"/>
              </a:buClr>
              <a:buSzPct val="61111"/>
              <a:buFont typeface="Arial"/>
              <a:buNone/>
            </a:pPr>
            <a:r>
              <a:rPr b="1" lang="ru">
                <a:solidFill>
                  <a:schemeClr val="dk1"/>
                </a:solidFill>
                <a:latin typeface="Times New Roman"/>
                <a:ea typeface="Times New Roman"/>
                <a:cs typeface="Times New Roman"/>
                <a:sym typeface="Times New Roman"/>
              </a:rPr>
              <a:t>Название приёма:</a:t>
            </a:r>
            <a:r>
              <a:rPr lang="ru">
                <a:solidFill>
                  <a:schemeClr val="dk1"/>
                </a:solidFill>
                <a:latin typeface="Times New Roman"/>
                <a:ea typeface="Times New Roman"/>
                <a:cs typeface="Times New Roman"/>
                <a:sym typeface="Times New Roman"/>
              </a:rPr>
              <a:t> “Синквейн”.</a:t>
            </a:r>
          </a:p>
          <a:p>
            <a:pPr lvl="0" rtl="0">
              <a:lnSpc>
                <a:spcPct val="100000"/>
              </a:lnSpc>
              <a:spcBef>
                <a:spcPts val="0"/>
              </a:spcBef>
              <a:spcAft>
                <a:spcPts val="0"/>
              </a:spcAft>
              <a:buClr>
                <a:schemeClr val="dk1"/>
              </a:buClr>
              <a:buSzPct val="61111"/>
              <a:buFont typeface="Arial"/>
              <a:buNone/>
            </a:pPr>
            <a:r>
              <a:rPr b="1" lang="ru">
                <a:solidFill>
                  <a:schemeClr val="dk1"/>
                </a:solidFill>
                <a:latin typeface="Times New Roman"/>
                <a:ea typeface="Times New Roman"/>
                <a:cs typeface="Times New Roman"/>
                <a:sym typeface="Times New Roman"/>
              </a:rPr>
              <a:t>Источник:</a:t>
            </a:r>
            <a:r>
              <a:rPr lang="ru">
                <a:solidFill>
                  <a:schemeClr val="dk1"/>
                </a:solidFill>
                <a:latin typeface="Times New Roman"/>
                <a:ea typeface="Times New Roman"/>
                <a:cs typeface="Times New Roman"/>
                <a:sym typeface="Times New Roman"/>
              </a:rPr>
              <a:t> http://pedsovet.su/publ/205-1-0-5767</a:t>
            </a:r>
          </a:p>
          <a:p>
            <a:pPr lvl="0" rtl="0" algn="just">
              <a:lnSpc>
                <a:spcPct val="100000"/>
              </a:lnSpc>
              <a:spcBef>
                <a:spcPts val="0"/>
              </a:spcBef>
              <a:spcAft>
                <a:spcPts val="0"/>
              </a:spcAft>
              <a:buNone/>
            </a:pPr>
            <a:r>
              <a:rPr b="1" lang="ru">
                <a:solidFill>
                  <a:schemeClr val="dk1"/>
                </a:solidFill>
                <a:latin typeface="Times New Roman"/>
                <a:ea typeface="Times New Roman"/>
                <a:cs typeface="Times New Roman"/>
                <a:sym typeface="Times New Roman"/>
              </a:rPr>
              <a:t>Цель использования приёма: </a:t>
            </a:r>
            <a:r>
              <a:rPr lang="ru">
                <a:solidFill>
                  <a:schemeClr val="dk1"/>
                </a:solidFill>
                <a:latin typeface="Times New Roman"/>
                <a:ea typeface="Times New Roman"/>
                <a:cs typeface="Times New Roman"/>
                <a:sym typeface="Times New Roman"/>
              </a:rPr>
              <a:t>Синквейн является одной из технологий критического мышления, которая активирует умственную деятельность школьников через чтение и письмо. Написание его </a:t>
            </a:r>
            <a:r>
              <a:rPr lang="ru" sz="1400">
                <a:solidFill>
                  <a:schemeClr val="dk1"/>
                </a:solidFill>
                <a:highlight>
                  <a:srgbClr val="D5A6BD"/>
                </a:highlight>
                <a:latin typeface="Times New Roman"/>
                <a:ea typeface="Times New Roman"/>
                <a:cs typeface="Times New Roman"/>
                <a:sym typeface="Times New Roman"/>
              </a:rPr>
              <a:t>–</a:t>
            </a:r>
            <a:r>
              <a:rPr lang="ru">
                <a:solidFill>
                  <a:schemeClr val="dk1"/>
                </a:solidFill>
                <a:latin typeface="Times New Roman"/>
                <a:ea typeface="Times New Roman"/>
                <a:cs typeface="Times New Roman"/>
                <a:sym typeface="Times New Roman"/>
              </a:rPr>
              <a:t> это свободное творчество, которое требует от учащегося найти и выделить в изучаемой теме наиболее существенные элементы, проанализировать их, сделать выводы и коротко сформулировать, основываясь на основных принципах написания стихотворения.</a:t>
            </a:r>
          </a:p>
          <a:p>
            <a:pPr lvl="0" rtl="0">
              <a:lnSpc>
                <a:spcPct val="100000"/>
              </a:lnSpc>
              <a:spcBef>
                <a:spcPts val="0"/>
              </a:spcBef>
              <a:spcAft>
                <a:spcPts val="0"/>
              </a:spcAft>
              <a:buNone/>
            </a:pPr>
            <a:r>
              <a:rPr b="1" lang="ru">
                <a:solidFill>
                  <a:schemeClr val="dk1"/>
                </a:solidFill>
                <a:latin typeface="Times New Roman"/>
                <a:ea typeface="Times New Roman"/>
                <a:cs typeface="Times New Roman"/>
                <a:sym typeface="Times New Roman"/>
              </a:rPr>
              <a:t>Конечный продукт:</a:t>
            </a:r>
            <a:r>
              <a:rPr lang="ru">
                <a:solidFill>
                  <a:schemeClr val="dk1"/>
                </a:solidFill>
                <a:latin typeface="Times New Roman"/>
                <a:ea typeface="Times New Roman"/>
                <a:cs typeface="Times New Roman"/>
                <a:sym typeface="Times New Roman"/>
              </a:rPr>
              <a:t>  Синквейн</a:t>
            </a:r>
          </a:p>
          <a:p>
            <a:pPr lvl="0" rtl="0">
              <a:lnSpc>
                <a:spcPct val="100000"/>
              </a:lnSpc>
              <a:spcBef>
                <a:spcPts val="0"/>
              </a:spcBef>
              <a:spcAft>
                <a:spcPts val="0"/>
              </a:spcAft>
              <a:buClr>
                <a:schemeClr val="dk1"/>
              </a:buClr>
              <a:buSzPct val="61111"/>
              <a:buFont typeface="Arial"/>
              <a:buNone/>
            </a:pPr>
            <a:r>
              <a:rPr b="1" lang="ru">
                <a:solidFill>
                  <a:schemeClr val="dk1"/>
                </a:solidFill>
                <a:latin typeface="Times New Roman"/>
                <a:ea typeface="Times New Roman"/>
                <a:cs typeface="Times New Roman"/>
                <a:sym typeface="Times New Roman"/>
              </a:rPr>
              <a:t>Материалы и оборудование:</a:t>
            </a:r>
            <a:r>
              <a:rPr lang="ru">
                <a:solidFill>
                  <a:schemeClr val="dk1"/>
                </a:solidFill>
                <a:latin typeface="Times New Roman"/>
                <a:ea typeface="Times New Roman"/>
                <a:cs typeface="Times New Roman"/>
                <a:sym typeface="Times New Roman"/>
              </a:rPr>
              <a:t>   лист бумаги, ручка, доска, мел.</a:t>
            </a:r>
          </a:p>
          <a:p>
            <a:pPr lvl="0" rtl="0" algn="just">
              <a:lnSpc>
                <a:spcPct val="100000"/>
              </a:lnSpc>
              <a:spcBef>
                <a:spcPts val="0"/>
              </a:spcBef>
              <a:spcAft>
                <a:spcPts val="0"/>
              </a:spcAft>
              <a:buClr>
                <a:schemeClr val="dk1"/>
              </a:buClr>
              <a:buSzPct val="61111"/>
              <a:buFont typeface="Arial"/>
              <a:buNone/>
            </a:pPr>
            <a:r>
              <a:rPr b="1" lang="ru">
                <a:solidFill>
                  <a:schemeClr val="dk1"/>
                </a:solidFill>
                <a:latin typeface="Times New Roman"/>
                <a:ea typeface="Times New Roman"/>
                <a:cs typeface="Times New Roman"/>
                <a:sym typeface="Times New Roman"/>
              </a:rPr>
              <a:t>Методический комментарий:</a:t>
            </a:r>
            <a:r>
              <a:rPr lang="ru">
                <a:solidFill>
                  <a:schemeClr val="dk1"/>
                </a:solidFill>
                <a:latin typeface="Times New Roman"/>
                <a:ea typeface="Times New Roman"/>
                <a:cs typeface="Times New Roman"/>
                <a:sym typeface="Times New Roman"/>
              </a:rPr>
              <a:t> Основной задачей учителя, применяющего метод синквейна на уроке, является необходимость продумать четкую систему логически взаимосвязанных элементов, воплощение которых в образы позволит учащимся осмыслить и запомнить материал предмета. Допускается работа в парах или группах. Но наиболее эффективной считается индивидуальная работа, так как она позволяет учителю понять глубину понимания материала каждым из учеников.</a:t>
            </a:r>
          </a:p>
          <a:p>
            <a:pPr lvl="0" rtl="0">
              <a:spcBef>
                <a:spcPts val="0"/>
              </a:spcBef>
              <a:spcAft>
                <a:spcPts val="0"/>
              </a:spcAft>
              <a:buClr>
                <a:schemeClr val="dk1"/>
              </a:buClr>
              <a:buSzPct val="61111"/>
              <a:buFont typeface="Arial"/>
              <a:buNone/>
            </a:pPr>
            <a:r>
              <a:t/>
            </a:r>
            <a:endParaRPr>
              <a:solidFill>
                <a:schemeClr val="dk1"/>
              </a:solidFill>
            </a:endParaRPr>
          </a:p>
          <a:p>
            <a:pPr lvl="0" rtl="0">
              <a:spcBef>
                <a:spcPts val="0"/>
              </a:spcBef>
              <a:buNone/>
            </a:pPr>
            <a:r>
              <a:t/>
            </a:r>
            <a:endParaRP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5A6BD"/>
        </a:solidFill>
      </p:bgPr>
    </p:bg>
    <p:spTree>
      <p:nvGrpSpPr>
        <p:cNvPr id="709" name="Shape 709"/>
        <p:cNvGrpSpPr/>
        <p:nvPr/>
      </p:nvGrpSpPr>
      <p:grpSpPr>
        <a:xfrm>
          <a:off x="0" y="0"/>
          <a:ext cx="0" cy="0"/>
          <a:chOff x="0" y="0"/>
          <a:chExt cx="0" cy="0"/>
        </a:xfrm>
      </p:grpSpPr>
      <p:sp>
        <p:nvSpPr>
          <p:cNvPr id="710" name="Shape 710"/>
          <p:cNvSpPr txBox="1"/>
          <p:nvPr>
            <p:ph type="title"/>
          </p:nvPr>
        </p:nvSpPr>
        <p:spPr>
          <a:xfrm>
            <a:off x="61500" y="0"/>
            <a:ext cx="9082499" cy="572699"/>
          </a:xfrm>
          <a:prstGeom prst="rect">
            <a:avLst/>
          </a:prstGeom>
        </p:spPr>
        <p:txBody>
          <a:bodyPr anchorCtr="0" anchor="ctr" bIns="91425" lIns="91425" rIns="91425" tIns="91425">
            <a:noAutofit/>
          </a:bodyPr>
          <a:lstStyle/>
          <a:p>
            <a:pPr lvl="0" rtl="0" algn="ctr">
              <a:spcBef>
                <a:spcPts val="0"/>
              </a:spcBef>
              <a:buClr>
                <a:schemeClr val="dk1"/>
              </a:buClr>
              <a:buSzPct val="45833"/>
              <a:buFont typeface="Arial"/>
              <a:buNone/>
            </a:pPr>
            <a:r>
              <a:rPr lang="ru" sz="2400"/>
              <a:t>“Синквейн”</a:t>
            </a:r>
          </a:p>
        </p:txBody>
      </p:sp>
      <p:sp>
        <p:nvSpPr>
          <p:cNvPr id="711" name="Shape 7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
        <p:nvSpPr>
          <p:cNvPr id="712" name="Shape 712"/>
          <p:cNvSpPr txBox="1"/>
          <p:nvPr>
            <p:ph idx="1" type="body"/>
          </p:nvPr>
        </p:nvSpPr>
        <p:spPr>
          <a:xfrm>
            <a:off x="92250" y="442425"/>
            <a:ext cx="9020999" cy="4701000"/>
          </a:xfrm>
          <a:prstGeom prst="rect">
            <a:avLst/>
          </a:prstGeom>
          <a:solidFill>
            <a:srgbClr val="D5A6BD"/>
          </a:solidFill>
          <a:ln>
            <a:noFill/>
          </a:ln>
        </p:spPr>
        <p:txBody>
          <a:bodyPr anchorCtr="0" anchor="t" bIns="91425" lIns="91425" rIns="91425" tIns="91425">
            <a:noAutofit/>
          </a:bodyPr>
          <a:lstStyle/>
          <a:p>
            <a:pPr lvl="0" rtl="0" algn="just">
              <a:lnSpc>
                <a:spcPct val="100000"/>
              </a:lnSpc>
              <a:spcBef>
                <a:spcPts val="0"/>
              </a:spcBef>
              <a:spcAft>
                <a:spcPts val="0"/>
              </a:spcAft>
              <a:buClr>
                <a:schemeClr val="dk1"/>
              </a:buClr>
              <a:buSzPct val="68750"/>
              <a:buFont typeface="Arial"/>
              <a:buNone/>
            </a:pPr>
            <a:r>
              <a:rPr b="1" lang="ru" sz="1600">
                <a:solidFill>
                  <a:schemeClr val="dk1"/>
                </a:solidFill>
                <a:latin typeface="Times New Roman"/>
                <a:ea typeface="Times New Roman"/>
                <a:cs typeface="Times New Roman"/>
                <a:sym typeface="Times New Roman"/>
              </a:rPr>
              <a:t>Описание приема:</a:t>
            </a:r>
            <a:r>
              <a:rPr lang="ru">
                <a:solidFill>
                  <a:schemeClr val="dk1"/>
                </a:solidFill>
                <a:latin typeface="Times New Roman"/>
                <a:ea typeface="Times New Roman"/>
                <a:cs typeface="Times New Roman"/>
                <a:sym typeface="Times New Roman"/>
              </a:rPr>
              <a:t> </a:t>
            </a:r>
            <a:r>
              <a:rPr lang="ru" sz="1400">
                <a:solidFill>
                  <a:schemeClr val="dk1"/>
                </a:solidFill>
                <a:highlight>
                  <a:srgbClr val="D5A6BD"/>
                </a:highlight>
                <a:latin typeface="Times New Roman"/>
                <a:ea typeface="Times New Roman"/>
                <a:cs typeface="Times New Roman"/>
                <a:sym typeface="Times New Roman"/>
              </a:rPr>
              <a:t>Синквейн – это методический прием, который представляет собой составление стихотворения, состоящего из 5 строк.</a:t>
            </a: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Первая строчка стихотворения – это его тема. Представлена она всего одним словом и обязательно существительным. Вторая строка состоит из двух слов, раскрывающих основную тему, описывающих ее. Это должны быть прилагательные. Допускается использование причастий. В третьей строчке, посредством использования глаголов или деепричастий, описываются действия, относящиеся к слову, являющемуся темой синквейна. Их количество равно трем. Четвертая строка – это уже не набор слов, а целая фраза, при помощи которой составляющий высказывает свое отношение к теме. В данном случае это может быть как предложение, составленное учеником самостоятельно, так и крылатое выражение, пословица, поговорка, цитата, афоризм, обязательно в контексте раскрываемой темы. Пятая строчка – всего одно слово, которое представляет собой некий итог, резюме. Чаще всего это просто синоним к теме стихотворения.</a:t>
            </a: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При написании синквейна в дидактической практике допускаются незначительные отклонения от основных </a:t>
            </a: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правил его написания. Так, например, может варьироваться количество слов в одной или нескольких строчках и замена заданных частей речи на другие.</a:t>
            </a:r>
          </a:p>
          <a:p>
            <a:pPr lvl="0" rtl="0" algn="just">
              <a:lnSpc>
                <a:spcPct val="100000"/>
              </a:lnSpc>
              <a:spcBef>
                <a:spcPts val="0"/>
              </a:spcBef>
              <a:spcAft>
                <a:spcPts val="0"/>
              </a:spcAft>
              <a:buClr>
                <a:schemeClr val="dk1"/>
              </a:buClr>
              <a:buSzPct val="78571"/>
              <a:buFont typeface="Arial"/>
              <a:buNone/>
            </a:pPr>
            <a:r>
              <a:t/>
            </a:r>
            <a:endParaRPr sz="1400">
              <a:solidFill>
                <a:schemeClr val="dk1"/>
              </a:solidFill>
              <a:highlight>
                <a:srgbClr val="D5A6BD"/>
              </a:highlight>
              <a:latin typeface="Times New Roman"/>
              <a:ea typeface="Times New Roman"/>
              <a:cs typeface="Times New Roman"/>
              <a:sym typeface="Times New Roman"/>
            </a:endParaRP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В качестве примера приведем стихотворение, составленное детьми про сам данный метод обучения:</a:t>
            </a: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Синквейн</a:t>
            </a: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Образный, точный</a:t>
            </a: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Обобщает, развивает, обучает</a:t>
            </a: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«Сила речи состоит в умении выразить многое в немногих словах»</a:t>
            </a:r>
          </a:p>
          <a:p>
            <a:pPr lvl="0" rtl="0" algn="just">
              <a:lnSpc>
                <a:spcPct val="100000"/>
              </a:lnSpc>
              <a:spcBef>
                <a:spcPts val="0"/>
              </a:spcBef>
              <a:spcAft>
                <a:spcPts val="0"/>
              </a:spcAft>
              <a:buClr>
                <a:schemeClr val="dk1"/>
              </a:buClr>
              <a:buSzPct val="78571"/>
              <a:buFont typeface="Arial"/>
              <a:buNone/>
            </a:pPr>
            <a:r>
              <a:rPr lang="ru" sz="1400">
                <a:solidFill>
                  <a:schemeClr val="dk1"/>
                </a:solidFill>
                <a:highlight>
                  <a:srgbClr val="D5A6BD"/>
                </a:highlight>
                <a:latin typeface="Times New Roman"/>
                <a:ea typeface="Times New Roman"/>
                <a:cs typeface="Times New Roman"/>
                <a:sym typeface="Times New Roman"/>
              </a:rPr>
              <a:t>Творчество.</a:t>
            </a:r>
          </a:p>
          <a:p>
            <a:pPr lvl="0" rtl="0">
              <a:spcBef>
                <a:spcPts val="0"/>
              </a:spcBef>
              <a:spcAft>
                <a:spcPts val="0"/>
              </a:spcAft>
              <a:buClr>
                <a:schemeClr val="dk1"/>
              </a:buClr>
              <a:buSzPct val="61111"/>
              <a:buFont typeface="Arial"/>
              <a:buNone/>
            </a:pPr>
            <a:r>
              <a:t/>
            </a:r>
            <a:endParaRPr>
              <a:solidFill>
                <a:schemeClr val="dk1"/>
              </a:solidFill>
            </a:endParaRPr>
          </a:p>
          <a:p>
            <a:pPr lvl="0" rtl="0">
              <a:spcBef>
                <a:spcPts val="0"/>
              </a:spcBef>
              <a:buNone/>
            </a:pPr>
            <a:r>
              <a:t/>
            </a:r>
            <a:endParaRP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6" name="Shape 716"/>
        <p:cNvGrpSpPr/>
        <p:nvPr/>
      </p:nvGrpSpPr>
      <p:grpSpPr>
        <a:xfrm>
          <a:off x="0" y="0"/>
          <a:ext cx="0" cy="0"/>
          <a:chOff x="0" y="0"/>
          <a:chExt cx="0" cy="0"/>
        </a:xfrm>
      </p:grpSpPr>
      <p:sp>
        <p:nvSpPr>
          <p:cNvPr id="717" name="Shape 71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Панченко Людмила Владимировна</a:t>
            </a:r>
          </a:p>
        </p:txBody>
      </p:sp>
      <p:sp>
        <p:nvSpPr>
          <p:cNvPr id="718" name="Shape 718"/>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719" name="Shape 7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3" name="Shape 723"/>
        <p:cNvGrpSpPr/>
        <p:nvPr/>
      </p:nvGrpSpPr>
      <p:grpSpPr>
        <a:xfrm>
          <a:off x="0" y="0"/>
          <a:ext cx="0" cy="0"/>
          <a:chOff x="0" y="0"/>
          <a:chExt cx="0" cy="0"/>
        </a:xfrm>
      </p:grpSpPr>
      <p:sp>
        <p:nvSpPr>
          <p:cNvPr id="724" name="Shape 72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Перменева Надежда Андреевна </a:t>
            </a:r>
            <a:r>
              <a:rPr lang="ru" sz="1400"/>
              <a:t>(учитель начальных классов</a:t>
            </a:r>
            <a:r>
              <a:rPr lang="ru" sz="1200"/>
              <a:t>)</a:t>
            </a:r>
          </a:p>
        </p:txBody>
      </p:sp>
      <p:sp>
        <p:nvSpPr>
          <p:cNvPr id="725" name="Shape 7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
        <p:nvSpPr>
          <p:cNvPr id="726" name="Shape 726"/>
          <p:cNvSpPr txBox="1"/>
          <p:nvPr/>
        </p:nvSpPr>
        <p:spPr>
          <a:xfrm>
            <a:off x="2309075" y="1661550"/>
            <a:ext cx="7037100" cy="821099"/>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727" name="Shape 727"/>
          <p:cNvSpPr txBox="1"/>
          <p:nvPr>
            <p:ph idx="1" type="body"/>
          </p:nvPr>
        </p:nvSpPr>
        <p:spPr>
          <a:xfrm flipH="1">
            <a:off x="311700" y="1017725"/>
            <a:ext cx="8520599" cy="3551099"/>
          </a:xfrm>
          <a:prstGeom prst="rect">
            <a:avLst/>
          </a:prstGeom>
        </p:spPr>
        <p:txBody>
          <a:bodyPr anchorCtr="0" anchor="t" bIns="91425" lIns="91425" rIns="91425" tIns="91425">
            <a:noAutofit/>
          </a:bodyPr>
          <a:lstStyle/>
          <a:p>
            <a:pPr lvl="0" rtl="0">
              <a:spcBef>
                <a:spcPts val="0"/>
              </a:spcBef>
              <a:buNone/>
            </a:pPr>
            <a:r>
              <a:rPr lang="ru"/>
              <a:t> </a:t>
            </a:r>
            <a:r>
              <a:rPr lang="ru">
                <a:solidFill>
                  <a:srgbClr val="980000"/>
                </a:solidFill>
                <a:latin typeface="Comic Sans MS"/>
                <a:ea typeface="Comic Sans MS"/>
                <a:cs typeface="Comic Sans MS"/>
                <a:sym typeface="Comic Sans MS"/>
              </a:rPr>
              <a:t>Название игры:</a:t>
            </a:r>
            <a:r>
              <a:rPr lang="ru"/>
              <a:t> </a:t>
            </a:r>
            <a:r>
              <a:rPr lang="ru" sz="2400">
                <a:solidFill>
                  <a:srgbClr val="FF0000"/>
                </a:solidFill>
                <a:latin typeface="Trebuchet MS"/>
                <a:ea typeface="Trebuchet MS"/>
                <a:cs typeface="Trebuchet MS"/>
                <a:sym typeface="Trebuchet MS"/>
              </a:rPr>
              <a:t>Печатная машинка.</a:t>
            </a:r>
          </a:p>
          <a:p>
            <a:pPr lvl="0" rtl="0">
              <a:spcBef>
                <a:spcPts val="0"/>
              </a:spcBef>
              <a:buNone/>
            </a:pPr>
            <a:r>
              <a:rPr lang="ru">
                <a:solidFill>
                  <a:srgbClr val="980000"/>
                </a:solidFill>
                <a:latin typeface="Comic Sans MS"/>
                <a:ea typeface="Comic Sans MS"/>
                <a:cs typeface="Comic Sans MS"/>
                <a:sym typeface="Comic Sans MS"/>
              </a:rPr>
              <a:t>Источник:</a:t>
            </a:r>
            <a:r>
              <a:rPr lang="ru">
                <a:solidFill>
                  <a:srgbClr val="980000"/>
                </a:solidFill>
              </a:rPr>
              <a:t> </a:t>
            </a:r>
            <a:r>
              <a:rPr i="1" lang="ru" sz="1800">
                <a:solidFill>
                  <a:srgbClr val="FF0000"/>
                </a:solidFill>
                <a:latin typeface="Times New Roman"/>
                <a:ea typeface="Times New Roman"/>
                <a:cs typeface="Times New Roman"/>
                <a:sym typeface="Times New Roman"/>
              </a:rPr>
              <a:t>Игры-обучение, тренинг, досуг (под ред.В.В.Петрусинского)</a:t>
            </a:r>
          </a:p>
          <a:p>
            <a:pPr lvl="0" rtl="0">
              <a:spcBef>
                <a:spcPts val="0"/>
              </a:spcBef>
              <a:buNone/>
            </a:pPr>
            <a:r>
              <a:rPr i="1" lang="ru" sz="1800">
                <a:solidFill>
                  <a:srgbClr val="FF0000"/>
                </a:solidFill>
                <a:latin typeface="Times New Roman"/>
                <a:ea typeface="Times New Roman"/>
                <a:cs typeface="Times New Roman"/>
                <a:sym typeface="Times New Roman"/>
              </a:rPr>
              <a:t> М.Новая школа,1994.</a:t>
            </a:r>
          </a:p>
          <a:p>
            <a:pPr lvl="0" rtl="0">
              <a:spcBef>
                <a:spcPts val="0"/>
              </a:spcBef>
              <a:buNone/>
            </a:pPr>
            <a:r>
              <a:rPr lang="ru" sz="1400">
                <a:solidFill>
                  <a:srgbClr val="980000"/>
                </a:solidFill>
              </a:rPr>
              <a:t>Как важно уметь находить общий язык! Как важно понимать друг друга! Ведь основные беды человечества проистекают именно от недостатка взаимопонимания. Это игра даёт возможность устанавливать лучший контакт между собеседниками.</a:t>
            </a:r>
          </a:p>
          <a:p>
            <a:pPr lvl="0">
              <a:spcBef>
                <a:spcPts val="0"/>
              </a:spcBef>
              <a:buNone/>
            </a:pPr>
            <a:r>
              <a:rPr lang="ru">
                <a:solidFill>
                  <a:srgbClr val="980000"/>
                </a:solidFill>
                <a:latin typeface="Comic Sans MS"/>
                <a:ea typeface="Comic Sans MS"/>
                <a:cs typeface="Comic Sans MS"/>
                <a:sym typeface="Comic Sans MS"/>
              </a:rPr>
              <a:t>Цель проведения игры:</a:t>
            </a:r>
            <a:r>
              <a:rPr b="0" lang="ru" sz="1400">
                <a:solidFill>
                  <a:srgbClr val="980000"/>
                </a:solidFill>
                <a:latin typeface="Comic Sans MS"/>
                <a:ea typeface="Comic Sans MS"/>
                <a:cs typeface="Comic Sans MS"/>
                <a:sym typeface="Comic Sans MS"/>
              </a:rPr>
              <a:t> </a:t>
            </a:r>
            <a:r>
              <a:rPr b="0" lang="ru" sz="1800">
                <a:solidFill>
                  <a:srgbClr val="980000"/>
                </a:solidFill>
              </a:rPr>
              <a:t>предназначена для коммуникативного тренинга.Возможно использование этой игры в различных сферах, где требуется организация совместной творческой деятельности. Игра имеет одновременно обучающую,развивающую,и развлекающую направленность.</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000"/>
                                        <p:tgtEl>
                                          <p:spTgt spid="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000"/>
                                        <p:tgtEl>
                                          <p:spTgt spid="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599" cy="572699"/>
          </a:xfrm>
          <a:prstGeom prst="rect">
            <a:avLst/>
          </a:prstGeom>
          <a:solidFill>
            <a:srgbClr val="6D9EEB"/>
          </a:solidFill>
        </p:spPr>
        <p:txBody>
          <a:bodyPr anchorCtr="0" anchor="t" bIns="91425" lIns="91425" rIns="91425" tIns="91425">
            <a:noAutofit/>
          </a:bodyPr>
          <a:lstStyle/>
          <a:p>
            <a:pPr lvl="0">
              <a:spcBef>
                <a:spcPts val="0"/>
              </a:spcBef>
              <a:buNone/>
            </a:pPr>
            <a:r>
              <a:rPr lang="ru" sz="2400"/>
              <a:t>Бахтаярова Елена Ивановна</a:t>
            </a:r>
          </a:p>
        </p:txBody>
      </p:sp>
      <p:sp>
        <p:nvSpPr>
          <p:cNvPr id="124" name="Shape 124"/>
          <p:cNvSpPr txBox="1"/>
          <p:nvPr>
            <p:ph idx="1" type="body"/>
          </p:nvPr>
        </p:nvSpPr>
        <p:spPr>
          <a:xfrm>
            <a:off x="311700" y="1344950"/>
            <a:ext cx="8520599" cy="3416400"/>
          </a:xfrm>
          <a:prstGeom prst="rect">
            <a:avLst/>
          </a:prstGeom>
          <a:solidFill>
            <a:srgbClr val="9FC5E8"/>
          </a:solidFill>
        </p:spPr>
        <p:txBody>
          <a:bodyPr anchorCtr="0" anchor="t" bIns="91425" lIns="91425" rIns="91425" tIns="91425">
            <a:noAutofit/>
          </a:bodyPr>
          <a:lstStyle/>
          <a:p>
            <a:pPr lvl="0" rtl="0" algn="just">
              <a:lnSpc>
                <a:spcPct val="100000"/>
              </a:lnSpc>
              <a:spcBef>
                <a:spcPts val="0"/>
              </a:spcBef>
              <a:buClr>
                <a:schemeClr val="dk1"/>
              </a:buClr>
              <a:buSzPct val="78571"/>
              <a:buFont typeface="Arial"/>
              <a:buNone/>
            </a:pPr>
            <a:r>
              <a:rPr lang="ru" sz="1400">
                <a:solidFill>
                  <a:schemeClr val="dk1"/>
                </a:solidFill>
                <a:latin typeface="Arial"/>
                <a:ea typeface="Arial"/>
                <a:cs typeface="Arial"/>
                <a:sym typeface="Arial"/>
              </a:rPr>
              <a:t>2.Стадия размышления: </a:t>
            </a:r>
            <a:r>
              <a:rPr b="0" lang="ru" sz="1400">
                <a:solidFill>
                  <a:schemeClr val="dk1"/>
                </a:solidFill>
                <a:latin typeface="Arial"/>
                <a:ea typeface="Arial"/>
                <a:cs typeface="Arial"/>
                <a:sym typeface="Arial"/>
              </a:rPr>
              <a:t>работа в группе "экспертов".  Новые группы составляются так, чтобы в каждой оказались «специалисты» по одной теме. В процессе обмена результатами своей работы, составляется общая презентационная схема рассказа по теме. Решается вопрос о том, кто будет проводить итоговую презентацию. Затем учащиеся пересаживаются в свои первоначальные группы. Вернувшись в свою рабочую группу, эксперт знакомит других членов группы со своей темой, пользуясь общей презентационной схемой. В группе происходит обмен информацией всех участников рабочей группы. Таким образом, в каждой рабочей группе, благодаря работе экспертов, складывается общее представление по изучаемой теме.</a:t>
            </a:r>
          </a:p>
          <a:p>
            <a:pPr lvl="0" rtl="0" algn="just">
              <a:lnSpc>
                <a:spcPct val="100000"/>
              </a:lnSpc>
              <a:spcBef>
                <a:spcPts val="0"/>
              </a:spcBef>
              <a:buNone/>
            </a:pPr>
            <a:r>
              <a:rPr lang="ru" sz="1400">
                <a:solidFill>
                  <a:schemeClr val="dk1"/>
                </a:solidFill>
                <a:latin typeface="Arial"/>
                <a:ea typeface="Arial"/>
                <a:cs typeface="Arial"/>
                <a:sym typeface="Arial"/>
              </a:rPr>
              <a:t>3.  Следующим этапом</a:t>
            </a:r>
            <a:r>
              <a:rPr b="0" lang="ru" sz="1400">
                <a:solidFill>
                  <a:schemeClr val="dk1"/>
                </a:solidFill>
                <a:latin typeface="Arial"/>
                <a:ea typeface="Arial"/>
                <a:cs typeface="Arial"/>
                <a:sym typeface="Arial"/>
              </a:rPr>
              <a:t> станет презентация сведений по отдельным темам, которую проводит один из экспертов, другие вносят дополнения, отвечают на вопросы. Таким образом, идет "второе слушание" темы</a:t>
            </a:r>
          </a:p>
          <a:p>
            <a:pPr lvl="0" rtl="0" algn="just">
              <a:lnSpc>
                <a:spcPct val="100000"/>
              </a:lnSpc>
              <a:spcBef>
                <a:spcPts val="0"/>
              </a:spcBef>
              <a:buClr>
                <a:schemeClr val="dk1"/>
              </a:buClr>
              <a:buSzPct val="78571"/>
              <a:buFont typeface="Arial"/>
              <a:buNone/>
            </a:pPr>
            <a:r>
              <a:rPr b="0" lang="ru" sz="1400">
                <a:solidFill>
                  <a:schemeClr val="dk1"/>
                </a:solidFill>
                <a:latin typeface="Arial"/>
                <a:ea typeface="Arial"/>
                <a:cs typeface="Arial"/>
                <a:sym typeface="Arial"/>
              </a:rPr>
              <a:t>Этот прием применяется и на текстах меньшего объема. В этом случае текст изучается всеми учениками.</a:t>
            </a:r>
          </a:p>
          <a:p>
            <a:pPr lvl="0">
              <a:spcBef>
                <a:spcPts val="0"/>
              </a:spcBef>
              <a:buNone/>
            </a:pPr>
            <a:r>
              <a:t/>
            </a:r>
            <a:endParaRPr/>
          </a:p>
        </p:txBody>
      </p:sp>
      <p:sp>
        <p:nvSpPr>
          <p:cNvPr id="125" name="Shape 1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1" name="Shape 731"/>
        <p:cNvGrpSpPr/>
        <p:nvPr/>
      </p:nvGrpSpPr>
      <p:grpSpPr>
        <a:xfrm>
          <a:off x="0" y="0"/>
          <a:ext cx="0" cy="0"/>
          <a:chOff x="0" y="0"/>
          <a:chExt cx="0" cy="0"/>
        </a:xfrm>
      </p:grpSpPr>
      <p:sp>
        <p:nvSpPr>
          <p:cNvPr id="732" name="Shape 73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ru"/>
              <a:t>Перменева Надежда Андреевна</a:t>
            </a:r>
          </a:p>
        </p:txBody>
      </p:sp>
      <p:sp>
        <p:nvSpPr>
          <p:cNvPr id="733" name="Shape 733"/>
          <p:cNvSpPr txBox="1"/>
          <p:nvPr>
            <p:ph idx="1" type="body"/>
          </p:nvPr>
        </p:nvSpPr>
        <p:spPr>
          <a:xfrm>
            <a:off x="311700" y="1017725"/>
            <a:ext cx="8520599" cy="3869100"/>
          </a:xfrm>
          <a:prstGeom prst="rect">
            <a:avLst/>
          </a:prstGeom>
        </p:spPr>
        <p:txBody>
          <a:bodyPr anchorCtr="0" anchor="t" bIns="91425" lIns="91425" rIns="91425" tIns="91425">
            <a:noAutofit/>
          </a:bodyPr>
          <a:lstStyle/>
          <a:p>
            <a:pPr lvl="0" rtl="0">
              <a:spcBef>
                <a:spcPts val="0"/>
              </a:spcBef>
              <a:buNone/>
            </a:pPr>
            <a:r>
              <a:rPr lang="ru">
                <a:solidFill>
                  <a:srgbClr val="980000"/>
                </a:solidFill>
                <a:latin typeface="Comic Sans MS"/>
                <a:ea typeface="Comic Sans MS"/>
                <a:cs typeface="Comic Sans MS"/>
                <a:sym typeface="Comic Sans MS"/>
              </a:rPr>
              <a:t>Описание игры:</a:t>
            </a:r>
            <a:r>
              <a:rPr b="0" lang="ru">
                <a:solidFill>
                  <a:srgbClr val="980000"/>
                </a:solidFill>
                <a:latin typeface="Comic Sans MS"/>
                <a:ea typeface="Comic Sans MS"/>
                <a:cs typeface="Comic Sans MS"/>
                <a:sym typeface="Comic Sans MS"/>
              </a:rPr>
              <a:t>”</a:t>
            </a:r>
            <a:r>
              <a:rPr b="0" lang="ru">
                <a:solidFill>
                  <a:srgbClr val="980000"/>
                </a:solidFill>
                <a:latin typeface="Times New Roman"/>
                <a:ea typeface="Times New Roman"/>
                <a:cs typeface="Times New Roman"/>
                <a:sym typeface="Times New Roman"/>
              </a:rPr>
              <a:t>Можем ли мы слаженно работать в группе? Давайте проверим. Попытаемся воспроизвести процесс печатания на машинке отрывка из хорошо известной вам песенки или стихотворения. Например: “Буря мглою небо кроет..” Каждый по очереди произносит по одной букве слова (“Б-У-Р-Я…”). В конце слова - все встают, на знак препинания - топают ногой, в конце строки - хлопают в ладоши. Ещё одно условие игры: кто ошибётся - выходит из игры, покидает место. Начинаем по кругу. Итак, первый участник произносит первую букву, второй - вторую  и т. д. Не забывайте о знаках препинания.Начали!</a:t>
            </a:r>
          </a:p>
          <a:p>
            <a:pPr lvl="0" rtl="0">
              <a:spcBef>
                <a:spcPts val="0"/>
              </a:spcBef>
              <a:buNone/>
            </a:pPr>
            <a:r>
              <a:rPr b="0" lang="ru">
                <a:solidFill>
                  <a:srgbClr val="980000"/>
                </a:solidFill>
                <a:latin typeface="Times New Roman"/>
                <a:ea typeface="Times New Roman"/>
                <a:cs typeface="Times New Roman"/>
                <a:sym typeface="Times New Roman"/>
              </a:rPr>
              <a:t>Ну а сейчас можно оценить, кто у нас вышел в победители.”</a:t>
            </a:r>
          </a:p>
          <a:p>
            <a:pPr lvl="0" rtl="0">
              <a:spcBef>
                <a:spcPts val="0"/>
              </a:spcBef>
              <a:buNone/>
            </a:pPr>
            <a:r>
              <a:rPr lang="ru" sz="1800">
                <a:solidFill>
                  <a:srgbClr val="980000"/>
                </a:solidFill>
                <a:latin typeface="Comic Sans MS"/>
                <a:ea typeface="Comic Sans MS"/>
                <a:cs typeface="Comic Sans MS"/>
                <a:sym typeface="Comic Sans MS"/>
              </a:rPr>
              <a:t>Рекомендации:</a:t>
            </a:r>
            <a:r>
              <a:rPr b="0" lang="ru">
                <a:solidFill>
                  <a:srgbClr val="980000"/>
                </a:solidFill>
                <a:latin typeface="Times New Roman"/>
                <a:ea typeface="Times New Roman"/>
                <a:cs typeface="Times New Roman"/>
                <a:sym typeface="Times New Roman"/>
              </a:rPr>
              <a:t>Занятия по тренингу общения проводятся в просторном помещении,с установленными в нём креслами. Кресла ставятся полукругом.</a:t>
            </a:r>
          </a:p>
          <a:p>
            <a:pPr lvl="0">
              <a:spcBef>
                <a:spcPts val="0"/>
              </a:spcBef>
              <a:buNone/>
            </a:pPr>
            <a:r>
              <a:rPr b="0" lang="ru">
                <a:solidFill>
                  <a:srgbClr val="980000"/>
                </a:solidFill>
                <a:latin typeface="Times New Roman"/>
                <a:ea typeface="Times New Roman"/>
                <a:cs typeface="Times New Roman"/>
                <a:sym typeface="Times New Roman"/>
              </a:rPr>
              <a:t>Удачи!</a:t>
            </a:r>
          </a:p>
        </p:txBody>
      </p:sp>
      <p:sp>
        <p:nvSpPr>
          <p:cNvPr id="734" name="Shape 7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8" name="Shape 738"/>
        <p:cNvGrpSpPr/>
        <p:nvPr/>
      </p:nvGrpSpPr>
      <p:grpSpPr>
        <a:xfrm>
          <a:off x="0" y="0"/>
          <a:ext cx="0" cy="0"/>
          <a:chOff x="0" y="0"/>
          <a:chExt cx="0" cy="0"/>
        </a:xfrm>
      </p:grpSpPr>
      <p:sp>
        <p:nvSpPr>
          <p:cNvPr id="739" name="Shape 73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t/>
            </a:r>
            <a:endParaRPr/>
          </a:p>
        </p:txBody>
      </p:sp>
      <p:sp>
        <p:nvSpPr>
          <p:cNvPr id="740" name="Shape 740"/>
          <p:cNvSpPr txBox="1"/>
          <p:nvPr>
            <p:ph idx="1" type="body"/>
          </p:nvPr>
        </p:nvSpPr>
        <p:spPr>
          <a:xfrm>
            <a:off x="311700" y="1344950"/>
            <a:ext cx="8520599" cy="3416400"/>
          </a:xfrm>
          <a:prstGeom prst="rect">
            <a:avLst/>
          </a:prstGeom>
        </p:spPr>
        <p:txBody>
          <a:bodyPr anchorCtr="0" anchor="t" bIns="91425" lIns="91425" rIns="91425" tIns="91425">
            <a:noAutofit/>
          </a:bodyPr>
          <a:lstStyle/>
          <a:p>
            <a:pPr lvl="0">
              <a:spcBef>
                <a:spcPts val="0"/>
              </a:spcBef>
              <a:buNone/>
            </a:pPr>
            <a:r>
              <a:t/>
            </a:r>
            <a:endParaRPr/>
          </a:p>
        </p:txBody>
      </p:sp>
      <p:sp>
        <p:nvSpPr>
          <p:cNvPr id="741" name="Shape 7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5" name="Shape 745"/>
        <p:cNvGrpSpPr/>
        <p:nvPr/>
      </p:nvGrpSpPr>
      <p:grpSpPr>
        <a:xfrm>
          <a:off x="0" y="0"/>
          <a:ext cx="0" cy="0"/>
          <a:chOff x="0" y="0"/>
          <a:chExt cx="0" cy="0"/>
        </a:xfrm>
      </p:grpSpPr>
      <p:sp>
        <p:nvSpPr>
          <p:cNvPr id="746" name="Shape 746"/>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t/>
            </a:r>
            <a:endParaRPr/>
          </a:p>
        </p:txBody>
      </p:sp>
      <p:sp>
        <p:nvSpPr>
          <p:cNvPr id="747" name="Shape 747"/>
          <p:cNvSpPr txBox="1"/>
          <p:nvPr>
            <p:ph idx="1" type="body"/>
          </p:nvPr>
        </p:nvSpPr>
        <p:spPr>
          <a:xfrm>
            <a:off x="311700" y="1344950"/>
            <a:ext cx="8520599" cy="3416400"/>
          </a:xfrm>
          <a:prstGeom prst="rect">
            <a:avLst/>
          </a:prstGeom>
        </p:spPr>
        <p:txBody>
          <a:bodyPr anchorCtr="0" anchor="t" bIns="91425" lIns="91425" rIns="91425" tIns="91425">
            <a:noAutofit/>
          </a:bodyPr>
          <a:lstStyle/>
          <a:p>
            <a:pPr lvl="0" rtl="0">
              <a:spcBef>
                <a:spcPts val="0"/>
              </a:spcBef>
              <a:buNone/>
            </a:pPr>
            <a:r>
              <a:t/>
            </a:r>
            <a:endParaRPr/>
          </a:p>
        </p:txBody>
      </p:sp>
      <p:sp>
        <p:nvSpPr>
          <p:cNvPr id="748" name="Shape 7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00"/>
        </a:solidFill>
      </p:bgPr>
    </p:bg>
    <p:spTree>
      <p:nvGrpSpPr>
        <p:cNvPr id="752" name="Shape 752"/>
        <p:cNvGrpSpPr/>
        <p:nvPr/>
      </p:nvGrpSpPr>
      <p:grpSpPr>
        <a:xfrm>
          <a:off x="0" y="0"/>
          <a:ext cx="0" cy="0"/>
          <a:chOff x="0" y="0"/>
          <a:chExt cx="0" cy="0"/>
        </a:xfrm>
      </p:grpSpPr>
      <p:sp>
        <p:nvSpPr>
          <p:cNvPr id="753" name="Shape 753"/>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ru"/>
              <a:t>Письменных Елена Алексеевна</a:t>
            </a:r>
          </a:p>
        </p:txBody>
      </p:sp>
      <p:sp>
        <p:nvSpPr>
          <p:cNvPr id="754" name="Shape 754"/>
          <p:cNvSpPr txBox="1"/>
          <p:nvPr>
            <p:ph idx="1" type="body"/>
          </p:nvPr>
        </p:nvSpPr>
        <p:spPr>
          <a:xfrm>
            <a:off x="311700" y="1152475"/>
            <a:ext cx="8520599" cy="3728399"/>
          </a:xfrm>
          <a:prstGeom prst="rect">
            <a:avLst/>
          </a:prstGeom>
          <a:solidFill>
            <a:srgbClr val="000000">
              <a:alpha val="0"/>
            </a:srgbClr>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ru">
                <a:solidFill>
                  <a:srgbClr val="000000"/>
                </a:solidFill>
              </a:rPr>
              <a:t>Название приема:</a:t>
            </a:r>
            <a:r>
              <a:rPr lang="ru">
                <a:solidFill>
                  <a:srgbClr val="000000"/>
                </a:solidFill>
              </a:rPr>
              <a:t> тренинговые методы, вовлечение детей в волонтерскую разнонаправленную деятельность (на протяжении с 5 по 11 класс)</a:t>
            </a:r>
          </a:p>
          <a:p>
            <a:pPr lvl="0" rtl="0">
              <a:spcBef>
                <a:spcPts val="0"/>
              </a:spcBef>
              <a:buNone/>
            </a:pPr>
            <a:r>
              <a:rPr b="1" lang="ru">
                <a:solidFill>
                  <a:srgbClr val="000000"/>
                </a:solidFill>
              </a:rPr>
              <a:t>Источник: </a:t>
            </a:r>
            <a:r>
              <a:rPr lang="ru">
                <a:solidFill>
                  <a:srgbClr val="000000"/>
                </a:solidFill>
              </a:rPr>
              <a:t>личный опыт, концепция воспитания Н.Е. Щурковой “Воспитание гражданина, человека культуры”</a:t>
            </a:r>
          </a:p>
          <a:p>
            <a:pPr lvl="0" rtl="0">
              <a:spcBef>
                <a:spcPts val="0"/>
              </a:spcBef>
              <a:buNone/>
            </a:pPr>
            <a:r>
              <a:rPr b="1" lang="ru">
                <a:solidFill>
                  <a:srgbClr val="000000"/>
                </a:solidFill>
              </a:rPr>
              <a:t>Цель использования приема:</a:t>
            </a:r>
            <a:r>
              <a:rPr lang="ru">
                <a:solidFill>
                  <a:srgbClr val="000000"/>
                </a:solidFill>
              </a:rPr>
              <a:t> создание условий для духовно-нравственного, гражданского становления подростков и подготовки их к жизненному самоопределению в пользу гуманистических ценностей</a:t>
            </a:r>
          </a:p>
          <a:p>
            <a:pPr lvl="0" rtl="0">
              <a:spcBef>
                <a:spcPts val="0"/>
              </a:spcBef>
              <a:buNone/>
            </a:pPr>
            <a:r>
              <a:rPr b="1" lang="ru">
                <a:solidFill>
                  <a:srgbClr val="000000"/>
                </a:solidFill>
              </a:rPr>
              <a:t>Конечный продукт:</a:t>
            </a:r>
            <a:r>
              <a:rPr lang="ru">
                <a:solidFill>
                  <a:srgbClr val="000000"/>
                </a:solidFill>
              </a:rPr>
              <a:t> личность со сложившимся нравственным обликом, нравственной позицией и нравственным поведением</a:t>
            </a:r>
          </a:p>
          <a:p>
            <a:pPr lvl="0" rtl="0">
              <a:spcBef>
                <a:spcPts val="0"/>
              </a:spcBef>
              <a:buNone/>
            </a:pPr>
            <a:r>
              <a:t/>
            </a:r>
            <a:endParaRPr/>
          </a:p>
          <a:p>
            <a:pPr lvl="0">
              <a:spcBef>
                <a:spcPts val="0"/>
              </a:spcBef>
              <a:buNone/>
            </a:pPr>
            <a:r>
              <a:t/>
            </a:r>
            <a:endParaRPr/>
          </a:p>
        </p:txBody>
      </p:sp>
      <p:sp>
        <p:nvSpPr>
          <p:cNvPr id="755" name="Shape 75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00"/>
        </a:solidFill>
      </p:bgPr>
    </p:bg>
    <p:spTree>
      <p:nvGrpSpPr>
        <p:cNvPr id="759" name="Shape 759"/>
        <p:cNvGrpSpPr/>
        <p:nvPr/>
      </p:nvGrpSpPr>
      <p:grpSpPr>
        <a:xfrm>
          <a:off x="0" y="0"/>
          <a:ext cx="0" cy="0"/>
          <a:chOff x="0" y="0"/>
          <a:chExt cx="0" cy="0"/>
        </a:xfrm>
      </p:grpSpPr>
      <p:sp>
        <p:nvSpPr>
          <p:cNvPr id="760" name="Shape 760"/>
          <p:cNvSpPr txBox="1"/>
          <p:nvPr>
            <p:ph type="title"/>
          </p:nvPr>
        </p:nvSpPr>
        <p:spPr>
          <a:xfrm>
            <a:off x="341350" y="53125"/>
            <a:ext cx="8520599" cy="572699"/>
          </a:xfrm>
          <a:prstGeom prst="rect">
            <a:avLst/>
          </a:prstGeom>
        </p:spPr>
        <p:txBody>
          <a:bodyPr anchorCtr="0" anchor="t" bIns="91425" lIns="91425" rIns="91425" tIns="91425">
            <a:noAutofit/>
          </a:bodyPr>
          <a:lstStyle/>
          <a:p>
            <a:pPr lvl="0">
              <a:spcBef>
                <a:spcPts val="0"/>
              </a:spcBef>
              <a:buNone/>
            </a:pPr>
            <a:r>
              <a:rPr b="1" lang="ru" sz="1800"/>
              <a:t>Методические комментарии:</a:t>
            </a:r>
          </a:p>
        </p:txBody>
      </p:sp>
      <p:sp>
        <p:nvSpPr>
          <p:cNvPr id="761" name="Shape 761"/>
          <p:cNvSpPr txBox="1"/>
          <p:nvPr>
            <p:ph idx="1" type="body"/>
          </p:nvPr>
        </p:nvSpPr>
        <p:spPr>
          <a:xfrm>
            <a:off x="118750" y="475025"/>
            <a:ext cx="8965800" cy="4581900"/>
          </a:xfrm>
          <a:prstGeom prst="rect">
            <a:avLst/>
          </a:prstGeom>
        </p:spPr>
        <p:txBody>
          <a:bodyPr anchorCtr="0" anchor="t" bIns="91425" lIns="91425" rIns="91425" tIns="91425">
            <a:noAutofit/>
          </a:bodyPr>
          <a:lstStyle/>
          <a:p>
            <a:pPr lvl="0" rtl="0">
              <a:lnSpc>
                <a:spcPct val="100000"/>
              </a:lnSpc>
              <a:spcBef>
                <a:spcPts val="0"/>
              </a:spcBef>
              <a:buNone/>
            </a:pPr>
            <a:r>
              <a:rPr lang="ru"/>
              <a:t>     </a:t>
            </a:r>
            <a:r>
              <a:rPr i="1" lang="ru">
                <a:solidFill>
                  <a:srgbClr val="000000"/>
                </a:solidFill>
              </a:rPr>
              <a:t>Работу следует вести с учетом возрастных особенностей детей. Поэтому я разделила всю деятельность на </a:t>
            </a:r>
            <a:r>
              <a:rPr i="1" lang="ru" u="sng">
                <a:solidFill>
                  <a:srgbClr val="000000"/>
                </a:solidFill>
              </a:rPr>
              <a:t>4 этапа</a:t>
            </a:r>
            <a:r>
              <a:rPr i="1" lang="ru">
                <a:solidFill>
                  <a:srgbClr val="000000"/>
                </a:solidFill>
              </a:rPr>
              <a:t>, и с учетом этого строила свою программу.</a:t>
            </a:r>
          </a:p>
          <a:p>
            <a:pPr lvl="0" rtl="0">
              <a:lnSpc>
                <a:spcPct val="100000"/>
              </a:lnSpc>
              <a:spcBef>
                <a:spcPts val="0"/>
              </a:spcBef>
              <a:buNone/>
            </a:pPr>
            <a:r>
              <a:rPr lang="ru" u="sng">
                <a:solidFill>
                  <a:srgbClr val="000000"/>
                </a:solidFill>
              </a:rPr>
              <a:t>1 блок</a:t>
            </a:r>
            <a:r>
              <a:rPr lang="ru">
                <a:solidFill>
                  <a:srgbClr val="000000"/>
                </a:solidFill>
              </a:rPr>
              <a:t> - “Знакомство” (5 - 6 классы) (познание себя и окружающего мира);</a:t>
            </a:r>
          </a:p>
          <a:p>
            <a:pPr lvl="0" rtl="0">
              <a:lnSpc>
                <a:spcPct val="100000"/>
              </a:lnSpc>
              <a:spcBef>
                <a:spcPts val="0"/>
              </a:spcBef>
              <a:buNone/>
            </a:pPr>
            <a:r>
              <a:rPr lang="ru" u="sng">
                <a:solidFill>
                  <a:srgbClr val="000000"/>
                </a:solidFill>
              </a:rPr>
              <a:t>2 блок</a:t>
            </a:r>
            <a:r>
              <a:rPr lang="ru">
                <a:solidFill>
                  <a:srgbClr val="000000"/>
                </a:solidFill>
              </a:rPr>
              <a:t> - Работа в отделах класса (7 - 8 классы) (Ребята распределяются сами, по своим интересам, увлечениях. Группы могут быть нестабильны, дети могут переходить из отдела в отдел, и к окончанию срока они уже определяются, что им необходимо, и формируется уже полноценный состав)</a:t>
            </a:r>
          </a:p>
          <a:p>
            <a:pPr lvl="0" rtl="0">
              <a:lnSpc>
                <a:spcPct val="100000"/>
              </a:lnSpc>
              <a:spcBef>
                <a:spcPts val="0"/>
              </a:spcBef>
              <a:buNone/>
            </a:pPr>
            <a:r>
              <a:rPr lang="ru" u="sng">
                <a:solidFill>
                  <a:srgbClr val="000000"/>
                </a:solidFill>
              </a:rPr>
              <a:t>3 блок </a:t>
            </a:r>
            <a:r>
              <a:rPr lang="ru">
                <a:solidFill>
                  <a:srgbClr val="000000"/>
                </a:solidFill>
              </a:rPr>
              <a:t>- “Игротека” (практическая деятельность в отделах, группах) (8-9 классы)</a:t>
            </a:r>
          </a:p>
          <a:p>
            <a:pPr lvl="0" rtl="0">
              <a:lnSpc>
                <a:spcPct val="100000"/>
              </a:lnSpc>
              <a:spcBef>
                <a:spcPts val="0"/>
              </a:spcBef>
              <a:buNone/>
            </a:pPr>
            <a:r>
              <a:rPr lang="ru" u="sng">
                <a:solidFill>
                  <a:srgbClr val="000000"/>
                </a:solidFill>
              </a:rPr>
              <a:t>4 блок</a:t>
            </a:r>
            <a:r>
              <a:rPr lang="ru">
                <a:solidFill>
                  <a:srgbClr val="000000"/>
                </a:solidFill>
              </a:rPr>
              <a:t> - “Творческая лаборатория” (10 - 11 классы). Собственная деятельность под наблюдением (если нужно помощь) старшего </a:t>
            </a:r>
          </a:p>
          <a:p>
            <a:pPr lvl="0" rtl="0">
              <a:lnSpc>
                <a:spcPct val="100000"/>
              </a:lnSpc>
              <a:spcBef>
                <a:spcPts val="0"/>
              </a:spcBef>
              <a:buNone/>
            </a:pPr>
            <a:r>
              <a:rPr lang="ru">
                <a:solidFill>
                  <a:srgbClr val="000000"/>
                </a:solidFill>
              </a:rPr>
              <a:t>     В итоге дети сами определяют, что им необходимо.</a:t>
            </a:r>
          </a:p>
        </p:txBody>
      </p:sp>
      <p:sp>
        <p:nvSpPr>
          <p:cNvPr id="762" name="Shape 76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00"/>
        </a:solidFill>
      </p:bgPr>
    </p:bg>
    <p:spTree>
      <p:nvGrpSpPr>
        <p:cNvPr id="766" name="Shape 766"/>
        <p:cNvGrpSpPr/>
        <p:nvPr/>
      </p:nvGrpSpPr>
      <p:grpSpPr>
        <a:xfrm>
          <a:off x="0" y="0"/>
          <a:ext cx="0" cy="0"/>
          <a:chOff x="0" y="0"/>
          <a:chExt cx="0" cy="0"/>
        </a:xfrm>
      </p:grpSpPr>
      <p:sp>
        <p:nvSpPr>
          <p:cNvPr id="767" name="Shape 767"/>
          <p:cNvSpPr txBox="1"/>
          <p:nvPr>
            <p:ph type="title"/>
          </p:nvPr>
        </p:nvSpPr>
        <p:spPr>
          <a:xfrm>
            <a:off x="311700" y="-92425"/>
            <a:ext cx="8520599" cy="572699"/>
          </a:xfrm>
          <a:prstGeom prst="rect">
            <a:avLst/>
          </a:prstGeom>
          <a:solidFill>
            <a:srgbClr val="000000">
              <a:alpha val="0"/>
            </a:srgbClr>
          </a:solidFill>
        </p:spPr>
        <p:txBody>
          <a:bodyPr anchorCtr="0" anchor="t" bIns="91425" lIns="91425" rIns="91425" tIns="91425">
            <a:noAutofit/>
          </a:bodyPr>
          <a:lstStyle/>
          <a:p>
            <a:pPr lvl="0">
              <a:spcBef>
                <a:spcPts val="0"/>
              </a:spcBef>
              <a:buNone/>
            </a:pPr>
            <a:r>
              <a:rPr lang="ru" sz="2400"/>
              <a:t>Профориентационная игра-тренинг “Человек-профессия”</a:t>
            </a:r>
          </a:p>
        </p:txBody>
      </p:sp>
      <p:sp>
        <p:nvSpPr>
          <p:cNvPr id="768" name="Shape 768"/>
          <p:cNvSpPr txBox="1"/>
          <p:nvPr>
            <p:ph idx="1" type="body"/>
          </p:nvPr>
        </p:nvSpPr>
        <p:spPr>
          <a:xfrm>
            <a:off x="0" y="368125"/>
            <a:ext cx="9144000" cy="4168500"/>
          </a:xfrm>
          <a:prstGeom prst="rect">
            <a:avLst/>
          </a:prstGeom>
          <a:noFill/>
        </p:spPr>
        <p:txBody>
          <a:bodyPr anchorCtr="0" anchor="t" bIns="91425" lIns="91425" rIns="91425" tIns="91425">
            <a:noAutofit/>
          </a:bodyPr>
          <a:lstStyle/>
          <a:p>
            <a:pPr lvl="0" rtl="0">
              <a:spcBef>
                <a:spcPts val="0"/>
              </a:spcBef>
              <a:spcAft>
                <a:spcPts val="0"/>
              </a:spcAft>
              <a:buClr>
                <a:schemeClr val="dk1"/>
              </a:buClr>
              <a:buSzPct val="110000"/>
              <a:buFont typeface="Arial"/>
              <a:buNone/>
            </a:pPr>
            <a:r>
              <a:rPr lang="ru" sz="1000">
                <a:solidFill>
                  <a:schemeClr val="dk1"/>
                </a:solidFill>
                <a:highlight>
                  <a:srgbClr val="00FF00"/>
                </a:highlight>
                <a:latin typeface="Verdana"/>
                <a:ea typeface="Verdana"/>
                <a:cs typeface="Verdana"/>
                <a:sym typeface="Verdana"/>
              </a:rPr>
              <a:t>Ц</a:t>
            </a:r>
            <a:r>
              <a:rPr lang="ru" sz="1200">
                <a:solidFill>
                  <a:schemeClr val="dk1"/>
                </a:solidFill>
                <a:highlight>
                  <a:srgbClr val="00FF00"/>
                </a:highlight>
                <a:latin typeface="Verdana"/>
                <a:ea typeface="Verdana"/>
                <a:cs typeface="Verdana"/>
                <a:sym typeface="Verdana"/>
              </a:rPr>
              <a:t>ель игры — на ассоциативном, образном уровне нау­читься соотносить человека (в том числе, самого себя) с профессиями и, таким образом, повысить готовность школьников различать профессиональные стереотипы.</a:t>
            </a:r>
          </a:p>
          <a:p>
            <a:pPr lvl="0" rtl="0">
              <a:spcBef>
                <a:spcPts val="0"/>
              </a:spcBef>
              <a:buClr>
                <a:schemeClr val="dk1"/>
              </a:buClr>
              <a:buSzPct val="91666"/>
              <a:buFont typeface="Arial"/>
              <a:buNone/>
            </a:pPr>
            <a:r>
              <a:rPr lang="ru" sz="1200">
                <a:solidFill>
                  <a:schemeClr val="dk1"/>
                </a:solidFill>
                <a:highlight>
                  <a:srgbClr val="00FF00"/>
                </a:highlight>
                <a:latin typeface="Verdana"/>
                <a:ea typeface="Verdana"/>
                <a:cs typeface="Verdana"/>
                <a:sym typeface="Verdana"/>
              </a:rPr>
              <a:t>Процедура предполагает следующие основные этапы:                                                                                                            I. Общая инструкция: “Сейчас мы загадаем любого из сидящих в круге, а кто-то постарается отгадать этого чело­века. Но отгадывать он будет с помощью одного вопроса: с какой профессией этот человек ассоциируется, т.е. общий облик человека, какую профессию больше всего напоминает? Каждый по кругу должен будет называть наиболее подходящую для загаданного профессию. Профессии могут повторяться.                                                                                                                                                 2. По желанию выбирается доброволец-отгадывающий,он отправляется на некоторое время в коридор, а остальные быстро и тихо выбирают любого из присутствующих. При этом загаданным может быть и сам отгадывающий, ведь вернувшись из коридора, он также будет сидеть во время игры в круге.                                                                                                                                                              3. Приглашаете отгадывающий, садится в круг и начи­нает всем, по очереди задавать вопрос: “С какой профессией ассоциируется загаданный человек?”. Каждый должен бы­стро дать ответ (ответ должен быть правильным и в то же время не являться откровенной подсказкой).                                                                                                                                                                                                     4. После того, как все дали свои варианты ассоциаций, отгадывающий думает и начинает называть тех, кто, по его мнению, соответствует названным профессиям. Если игроков несколько, то отгадывающий может обратиться к участникам с этим же вопросом повторно, т.е. как бы пройти второй круг.                                                                                                        5. Обсуждение организуется следующим образом. Если кого-то назвали по ошибке, то можно спросить у него, на­сколько соответствует его представление о себе названным профессиям, т.е. так ли уж сильно ошибся отгадывающий? У того человека, кого на самом деле загадали, можно спро­сить, согласен ли он с названными профессиями (насколько они соответствуют его собственному представлению о себе, о своем образе...). У отгадывающего можно поинтересо­ваться (чьи ответы-профессии помогали, а чьи мешали ему отгадывать.</a:t>
            </a:r>
          </a:p>
          <a:p>
            <a:pPr lvl="0">
              <a:spcBef>
                <a:spcPts val="0"/>
              </a:spcBef>
              <a:buNone/>
            </a:pPr>
            <a:r>
              <a:t/>
            </a:r>
            <a:endParaRPr/>
          </a:p>
        </p:txBody>
      </p:sp>
      <p:sp>
        <p:nvSpPr>
          <p:cNvPr id="769" name="Shape 76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6D7A8"/>
        </a:solidFill>
      </p:bgPr>
    </p:bg>
    <p:spTree>
      <p:nvGrpSpPr>
        <p:cNvPr id="773" name="Shape 773"/>
        <p:cNvGrpSpPr/>
        <p:nvPr/>
      </p:nvGrpSpPr>
      <p:grpSpPr>
        <a:xfrm>
          <a:off x="0" y="0"/>
          <a:ext cx="0" cy="0"/>
          <a:chOff x="0" y="0"/>
          <a:chExt cx="0" cy="0"/>
        </a:xfrm>
      </p:grpSpPr>
      <p:sp>
        <p:nvSpPr>
          <p:cNvPr id="774" name="Shape 774"/>
          <p:cNvSpPr txBox="1"/>
          <p:nvPr>
            <p:ph type="title"/>
          </p:nvPr>
        </p:nvSpPr>
        <p:spPr>
          <a:xfrm>
            <a:off x="267125" y="215925"/>
            <a:ext cx="8520599" cy="572699"/>
          </a:xfrm>
          <a:prstGeom prst="rect">
            <a:avLst/>
          </a:prstGeom>
        </p:spPr>
        <p:txBody>
          <a:bodyPr anchorCtr="0" anchor="t" bIns="91425" lIns="91425" rIns="91425" tIns="91425">
            <a:noAutofit/>
          </a:bodyPr>
          <a:lstStyle/>
          <a:p>
            <a:pPr lvl="0">
              <a:spcBef>
                <a:spcPts val="0"/>
              </a:spcBef>
              <a:buNone/>
            </a:pPr>
            <a:r>
              <a:rPr i="1" lang="ru" u="sng">
                <a:solidFill>
                  <a:srgbClr val="990000"/>
                </a:solidFill>
              </a:rPr>
              <a:t>Попова Галина Анатольевна</a:t>
            </a:r>
          </a:p>
        </p:txBody>
      </p:sp>
      <p:sp>
        <p:nvSpPr>
          <p:cNvPr id="775" name="Shape 775"/>
          <p:cNvSpPr txBox="1"/>
          <p:nvPr>
            <p:ph idx="1" type="body"/>
          </p:nvPr>
        </p:nvSpPr>
        <p:spPr>
          <a:xfrm>
            <a:off x="267125" y="788625"/>
            <a:ext cx="8618400" cy="4130999"/>
          </a:xfrm>
          <a:prstGeom prst="rect">
            <a:avLst/>
          </a:prstGeom>
        </p:spPr>
        <p:txBody>
          <a:bodyPr anchorCtr="0" anchor="t" bIns="91425" lIns="91425" rIns="91425" tIns="91425">
            <a:noAutofit/>
          </a:bodyPr>
          <a:lstStyle/>
          <a:p>
            <a:pPr lvl="0" rtl="0">
              <a:spcBef>
                <a:spcPts val="0"/>
              </a:spcBef>
              <a:buNone/>
            </a:pPr>
            <a:r>
              <a:rPr lang="ru" sz="1400">
                <a:solidFill>
                  <a:srgbClr val="990000"/>
                </a:solidFill>
              </a:rPr>
              <a:t>Название приёма</a:t>
            </a:r>
            <a:r>
              <a:rPr b="0" lang="ru" sz="1400">
                <a:solidFill>
                  <a:srgbClr val="660000"/>
                </a:solidFill>
              </a:rPr>
              <a:t>: Кейс-технология. Название произошло от латинского casus-запутанный необычный случай; от английского case-портфель, чемоданчик.</a:t>
            </a:r>
          </a:p>
          <a:p>
            <a:pPr lvl="0" rtl="0">
              <a:spcBef>
                <a:spcPts val="0"/>
              </a:spcBef>
              <a:buNone/>
            </a:pPr>
            <a:r>
              <a:rPr lang="ru" sz="1400">
                <a:solidFill>
                  <a:srgbClr val="990000"/>
                </a:solidFill>
              </a:rPr>
              <a:t>Источник</a:t>
            </a:r>
            <a:r>
              <a:rPr b="0" lang="ru" sz="1400">
                <a:solidFill>
                  <a:srgbClr val="660000"/>
                </a:solidFill>
              </a:rPr>
              <a:t>:Опыт основывается на идеях М.Н.Скаткина, В.В.Давыдова, А.В.Хуторского, освещён в работах В.В.Гузеева, Е.Н.Шимутиной, О.Г.Смоляниновой. Дидактические возможности метода case-studu в обучении студентов. Инновационные технологии обучения на основе case-studu.</a:t>
            </a:r>
          </a:p>
          <a:p>
            <a:pPr lvl="0" rtl="0">
              <a:spcBef>
                <a:spcPts val="0"/>
              </a:spcBef>
              <a:buNone/>
            </a:pPr>
            <a:r>
              <a:rPr lang="ru" sz="1400">
                <a:solidFill>
                  <a:srgbClr val="990000"/>
                </a:solidFill>
              </a:rPr>
              <a:t>Цель использования приёма:</a:t>
            </a:r>
            <a:r>
              <a:rPr b="0" lang="ru" sz="1400">
                <a:solidFill>
                  <a:srgbClr val="660000"/>
                </a:solidFill>
              </a:rPr>
              <a:t> развитие учебных и социальных компетенций учащихся; появление опыта принятия решений, действий в новой ситуации; разработка проблем и нахождение из неё решения; умение работать с информацией.</a:t>
            </a:r>
          </a:p>
          <a:p>
            <a:pPr lvl="0" rtl="0">
              <a:spcBef>
                <a:spcPts val="0"/>
              </a:spcBef>
              <a:buNone/>
            </a:pPr>
            <a:r>
              <a:rPr lang="ru" sz="1400">
                <a:solidFill>
                  <a:srgbClr val="990000"/>
                </a:solidFill>
              </a:rPr>
              <a:t>Конечный продукт: </a:t>
            </a:r>
            <a:r>
              <a:rPr b="0" lang="ru" sz="1400">
                <a:solidFill>
                  <a:srgbClr val="660000"/>
                </a:solidFill>
              </a:rPr>
              <a:t>создание авторского продукта посредством разрешения проблемной ситуации на основе фактов из реальной жизни.</a:t>
            </a:r>
          </a:p>
          <a:p>
            <a:pPr lvl="0" rtl="0">
              <a:spcBef>
                <a:spcPts val="0"/>
              </a:spcBef>
              <a:buNone/>
            </a:pPr>
            <a:r>
              <a:rPr lang="ru" sz="1400">
                <a:solidFill>
                  <a:srgbClr val="990000"/>
                </a:solidFill>
              </a:rPr>
              <a:t>Материалы и оборудование:</a:t>
            </a:r>
            <a:r>
              <a:rPr b="0" lang="ru" sz="1400">
                <a:solidFill>
                  <a:srgbClr val="660000"/>
                </a:solidFill>
              </a:rPr>
              <a:t> специально подготовленные обучающие материалы, описывающие конкретные жизненные ситуации (тексты, схемы, диаграммы, сравнительные таблицы, документы и т.д.).</a:t>
            </a:r>
          </a:p>
          <a:p>
            <a:pPr lvl="0" rtl="0">
              <a:spcBef>
                <a:spcPts val="0"/>
              </a:spcBef>
              <a:buNone/>
            </a:pPr>
            <a:r>
              <a:rPr lang="ru" sz="1400">
                <a:solidFill>
                  <a:srgbClr val="990000"/>
                </a:solidFill>
              </a:rPr>
              <a:t>Методический комментарий: </a:t>
            </a:r>
            <a:r>
              <a:rPr b="0" lang="ru" sz="1400">
                <a:solidFill>
                  <a:srgbClr val="660000"/>
                </a:solidFill>
              </a:rPr>
              <a:t>Наиболее успешно можно использовать на уроках права, обществознания по темам, требующим анализа большого количества документов и первоисточников.Разбор кейсов может быть как индивидуальным, так и групповым. Итоги работы можно представить в письменной,в устной, в мультимедийных формах. Знакомство с кейсами происходит как непосредственно на уроке, так и заранее.</a:t>
            </a:r>
          </a:p>
          <a:p>
            <a:pPr lvl="0" rtl="0">
              <a:spcBef>
                <a:spcPts val="0"/>
              </a:spcBef>
              <a:buNone/>
            </a:pPr>
            <a:r>
              <a:t/>
            </a:r>
            <a:endParaRPr b="0" sz="1200">
              <a:solidFill>
                <a:srgbClr val="660000"/>
              </a:solidFill>
            </a:endParaRPr>
          </a:p>
          <a:p>
            <a:pPr lvl="0">
              <a:spcBef>
                <a:spcPts val="0"/>
              </a:spcBef>
              <a:buNone/>
            </a:pPr>
            <a:r>
              <a:t/>
            </a:r>
            <a:endParaRPr b="0" sz="1200">
              <a:solidFill>
                <a:srgbClr val="660000"/>
              </a:solidFill>
            </a:endParaRPr>
          </a:p>
        </p:txBody>
      </p:sp>
      <p:sp>
        <p:nvSpPr>
          <p:cNvPr id="776" name="Shape 77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6D7A8"/>
        </a:solidFill>
      </p:bgPr>
    </p:bg>
    <p:spTree>
      <p:nvGrpSpPr>
        <p:cNvPr id="780" name="Shape 780"/>
        <p:cNvGrpSpPr/>
        <p:nvPr/>
      </p:nvGrpSpPr>
      <p:grpSpPr>
        <a:xfrm>
          <a:off x="0" y="0"/>
          <a:ext cx="0" cy="0"/>
          <a:chOff x="0" y="0"/>
          <a:chExt cx="0" cy="0"/>
        </a:xfrm>
      </p:grpSpPr>
      <p:sp>
        <p:nvSpPr>
          <p:cNvPr id="781" name="Shape 781"/>
          <p:cNvSpPr txBox="1"/>
          <p:nvPr>
            <p:ph type="title"/>
          </p:nvPr>
        </p:nvSpPr>
        <p:spPr>
          <a:xfrm>
            <a:off x="334050" y="80200"/>
            <a:ext cx="8475899" cy="107100"/>
          </a:xfrm>
          <a:prstGeom prst="rect">
            <a:avLst/>
          </a:prstGeom>
        </p:spPr>
        <p:txBody>
          <a:bodyPr anchorCtr="0" anchor="t" bIns="91425" lIns="91425" rIns="91425" tIns="91425">
            <a:noAutofit/>
          </a:bodyPr>
          <a:lstStyle/>
          <a:p>
            <a:pPr lvl="0" rtl="0">
              <a:spcBef>
                <a:spcPts val="0"/>
              </a:spcBef>
              <a:buNone/>
            </a:pPr>
            <a:r>
              <a:t/>
            </a:r>
            <a:endParaRPr b="1" sz="1200">
              <a:solidFill>
                <a:srgbClr val="990000"/>
              </a:solidFill>
            </a:endParaRPr>
          </a:p>
          <a:p>
            <a:pPr lvl="0" rtl="0">
              <a:spcBef>
                <a:spcPts val="0"/>
              </a:spcBef>
              <a:buNone/>
            </a:pPr>
            <a:r>
              <a:rPr b="1" lang="ru" sz="1200">
                <a:solidFill>
                  <a:srgbClr val="990000"/>
                </a:solidFill>
              </a:rPr>
              <a:t>Описание приёма: </a:t>
            </a:r>
            <a:r>
              <a:rPr lang="ru" sz="1200">
                <a:solidFill>
                  <a:srgbClr val="85200C"/>
                </a:solidFill>
              </a:rPr>
              <a:t>Кейс-технологии представляют собой группу образовательных технологий, методов и приёмов обучения, основанных на решении конкретных проблем, задач. Они позволяют взаимодействовать всем обучающимся, включая педагога. Сущность технологии - изучение общих закономерностей на примере анализа конкретных случаев. Учащиеся получают от учителя пакет документов (кейс), при помощи которых либо выявляют  пути её решения, либо вырабатывают варианты выхода из сложной ситуации, когда проблема обозначена.</a:t>
            </a:r>
          </a:p>
          <a:p>
            <a:pPr lvl="0" rtl="0">
              <a:spcBef>
                <a:spcPts val="0"/>
              </a:spcBef>
              <a:buNone/>
            </a:pPr>
            <a:r>
              <a:rPr lang="ru" sz="1200">
                <a:solidFill>
                  <a:srgbClr val="85200C"/>
                </a:solidFill>
              </a:rPr>
              <a:t>Деятельность учителя состоит в том, что он доводит в необходимых случаях объяснение содержания наиболее сложных понятий, систематически создаёт проблемные ситуации, сообщает учащимся факты и организует их учебно-познавательную деятельность так, что на основе анализа фактов учащиеся самостоятельно делают выводы и обобщения. </a:t>
            </a:r>
          </a:p>
          <a:p>
            <a:pPr lvl="0" rtl="0">
              <a:spcBef>
                <a:spcPts val="0"/>
              </a:spcBef>
              <a:buNone/>
            </a:pPr>
            <a:r>
              <a:rPr b="1" i="1" lang="ru" sz="1200">
                <a:solidFill>
                  <a:srgbClr val="990000"/>
                </a:solidFill>
              </a:rPr>
              <a:t>Этапы технологии работы с кейсом:</a:t>
            </a:r>
          </a:p>
          <a:p>
            <a:pPr lvl="0" rtl="0">
              <a:spcBef>
                <a:spcPts val="0"/>
              </a:spcBef>
              <a:buNone/>
            </a:pPr>
            <a:r>
              <a:rPr lang="ru" sz="1200">
                <a:solidFill>
                  <a:srgbClr val="85200C"/>
                </a:solidFill>
              </a:rPr>
              <a:t>I.Введение обучаемых в содержание кейса (5-7 мин.);</a:t>
            </a:r>
          </a:p>
          <a:p>
            <a:pPr lvl="0" rtl="0">
              <a:spcBef>
                <a:spcPts val="0"/>
              </a:spcBef>
              <a:buNone/>
            </a:pPr>
            <a:r>
              <a:rPr lang="ru" sz="1200">
                <a:solidFill>
                  <a:srgbClr val="85200C"/>
                </a:solidFill>
              </a:rPr>
              <a:t>II.Самостоятельная работа в малых группах с материалами кейса (идентификация проблемы, формулирование ключевых альтернатив, предложение решения или рекомендуемого действия -20-25 мин.);</a:t>
            </a:r>
          </a:p>
          <a:p>
            <a:pPr lvl="0" rtl="0">
              <a:spcBef>
                <a:spcPts val="0"/>
              </a:spcBef>
              <a:buNone/>
            </a:pPr>
            <a:r>
              <a:rPr lang="ru" sz="1200">
                <a:solidFill>
                  <a:srgbClr val="85200C"/>
                </a:solidFill>
              </a:rPr>
              <a:t>III.Презентация и экспертиза результатов малых групп на общей дискуссии (в рамках учебной группы-10 мин.)</a:t>
            </a:r>
          </a:p>
          <a:p>
            <a:pPr lvl="0" rtl="0">
              <a:spcBef>
                <a:spcPts val="0"/>
              </a:spcBef>
              <a:buNone/>
            </a:pPr>
            <a:r>
              <a:rPr lang="ru" sz="1200">
                <a:solidFill>
                  <a:srgbClr val="85200C"/>
                </a:solidFill>
              </a:rPr>
              <a:t>К кейс-технологиям относятся:</a:t>
            </a:r>
          </a:p>
          <a:p>
            <a:pPr indent="-304800" lvl="0" marL="457200" rtl="0">
              <a:spcBef>
                <a:spcPts val="0"/>
              </a:spcBef>
              <a:buSzPct val="100000"/>
              <a:buChar char="-"/>
            </a:pPr>
            <a:r>
              <a:rPr b="1" lang="ru" sz="1200">
                <a:solidFill>
                  <a:srgbClr val="5B0F00"/>
                </a:solidFill>
              </a:rPr>
              <a:t>метод инцидента </a:t>
            </a:r>
            <a:r>
              <a:rPr lang="ru" sz="1200">
                <a:solidFill>
                  <a:srgbClr val="85200C"/>
                </a:solidFill>
              </a:rPr>
              <a:t>(Обучающийся сам находит информацию для принятия решения. Учащиеся получают краткое сообщение о случае, ситуации в стране. Для принятия решения имеющейся информации недостаточно, поэтому ученик должен собрать и проанализировать необходимую информацию);</a:t>
            </a:r>
          </a:p>
          <a:p>
            <a:pPr indent="-304800" lvl="0" marL="457200" rtl="0">
              <a:spcBef>
                <a:spcPts val="0"/>
              </a:spcBef>
              <a:buSzPct val="100000"/>
              <a:buChar char="-"/>
            </a:pPr>
            <a:r>
              <a:rPr b="1" lang="ru" sz="1200">
                <a:solidFill>
                  <a:srgbClr val="5B0F00"/>
                </a:solidFill>
              </a:rPr>
              <a:t>метод разбора деловой корреспонденции</a:t>
            </a:r>
            <a:r>
              <a:rPr lang="ru" sz="1200">
                <a:solidFill>
                  <a:srgbClr val="85200C"/>
                </a:solidFill>
              </a:rPr>
              <a:t> (Учащиеся получают от учителя папки с описанием ситуации, пакет документов, помогающих найти выход из сложного положения, и вопросы, которые позволяют найти решение;</a:t>
            </a:r>
          </a:p>
          <a:p>
            <a:pPr indent="-304800" lvl="0" marL="457200" rtl="0">
              <a:spcBef>
                <a:spcPts val="0"/>
              </a:spcBef>
              <a:buSzPct val="100000"/>
              <a:buChar char="-"/>
            </a:pPr>
            <a:r>
              <a:rPr b="1" lang="ru" sz="1200">
                <a:solidFill>
                  <a:srgbClr val="5B0F00"/>
                </a:solidFill>
              </a:rPr>
              <a:t>метод ситуационного анализа </a:t>
            </a:r>
            <a:r>
              <a:rPr lang="ru" sz="1200">
                <a:solidFill>
                  <a:srgbClr val="85200C"/>
                </a:solidFill>
              </a:rPr>
              <a:t>(Позволяет глубоко и детально исследовать сложную ситуацию.Ученику предлагается текст с подробным описанием ситуации и задача, требующая решения).</a:t>
            </a:r>
          </a:p>
          <a:p>
            <a:pPr lvl="0" rtl="0">
              <a:spcBef>
                <a:spcPts val="0"/>
              </a:spcBef>
              <a:buNone/>
            </a:pPr>
            <a:r>
              <a:t/>
            </a:r>
            <a:endParaRPr sz="1200">
              <a:solidFill>
                <a:srgbClr val="85200C"/>
              </a:solidFill>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782" name="Shape 78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solidFill>
      </p:bgPr>
    </p:bg>
    <p:spTree>
      <p:nvGrpSpPr>
        <p:cNvPr id="786" name="Shape 786"/>
        <p:cNvGrpSpPr/>
        <p:nvPr/>
      </p:nvGrpSpPr>
      <p:grpSpPr>
        <a:xfrm>
          <a:off x="0" y="0"/>
          <a:ext cx="0" cy="0"/>
          <a:chOff x="0" y="0"/>
          <a:chExt cx="0" cy="0"/>
        </a:xfrm>
      </p:grpSpPr>
      <p:sp>
        <p:nvSpPr>
          <p:cNvPr id="787" name="Shape 787"/>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b="1" i="1" lang="ru" u="sng">
                <a:solidFill>
                  <a:srgbClr val="990000"/>
                </a:solidFill>
                <a:latin typeface="Verdana"/>
                <a:ea typeface="Verdana"/>
                <a:cs typeface="Verdana"/>
                <a:sym typeface="Verdana"/>
              </a:rPr>
              <a:t>Раздымахо Татьяна Александровна</a:t>
            </a:r>
          </a:p>
        </p:txBody>
      </p:sp>
      <p:sp>
        <p:nvSpPr>
          <p:cNvPr id="788" name="Shape 788"/>
          <p:cNvSpPr txBox="1"/>
          <p:nvPr>
            <p:ph idx="1" type="body"/>
          </p:nvPr>
        </p:nvSpPr>
        <p:spPr>
          <a:xfrm>
            <a:off x="311700" y="1017725"/>
            <a:ext cx="8520599" cy="3979500"/>
          </a:xfrm>
          <a:prstGeom prst="rect">
            <a:avLst/>
          </a:prstGeom>
        </p:spPr>
        <p:txBody>
          <a:bodyPr anchorCtr="0" anchor="t" bIns="91425" lIns="91425" rIns="91425" tIns="91425">
            <a:noAutofit/>
          </a:bodyPr>
          <a:lstStyle/>
          <a:p>
            <a:pPr lvl="0" rtl="0">
              <a:spcBef>
                <a:spcPts val="0"/>
              </a:spcBef>
              <a:buNone/>
            </a:pPr>
            <a:r>
              <a:rPr i="1" lang="ru">
                <a:solidFill>
                  <a:srgbClr val="990000"/>
                </a:solidFill>
              </a:rPr>
              <a:t>Название приёма:</a:t>
            </a:r>
            <a:r>
              <a:rPr i="1" lang="ru">
                <a:solidFill>
                  <a:srgbClr val="274E13"/>
                </a:solidFill>
              </a:rPr>
              <a:t> игра-задача </a:t>
            </a:r>
            <a:r>
              <a:rPr i="1" lang="ru" sz="2400" u="sng">
                <a:solidFill>
                  <a:srgbClr val="660000"/>
                </a:solidFill>
              </a:rPr>
              <a:t>“Кроссворд”</a:t>
            </a:r>
          </a:p>
          <a:p>
            <a:pPr lvl="0" rtl="0">
              <a:spcBef>
                <a:spcPts val="0"/>
              </a:spcBef>
              <a:buNone/>
            </a:pPr>
            <a:r>
              <a:rPr i="1" lang="ru">
                <a:solidFill>
                  <a:srgbClr val="990000"/>
                </a:solidFill>
              </a:rPr>
              <a:t>Источник:</a:t>
            </a:r>
            <a:r>
              <a:rPr lang="ru">
                <a:solidFill>
                  <a:srgbClr val="274E13"/>
                </a:solidFill>
              </a:rPr>
              <a:t> </a:t>
            </a:r>
            <a:r>
              <a:rPr i="1" lang="ru" sz="1400">
                <a:solidFill>
                  <a:srgbClr val="274E13"/>
                </a:solidFill>
              </a:rPr>
              <a:t>http://ibis.moy.su/publ/pedagogicheskie_priemy/1-1-0-12</a:t>
            </a:r>
          </a:p>
          <a:p>
            <a:pPr lvl="0" rtl="0">
              <a:spcBef>
                <a:spcPts val="0"/>
              </a:spcBef>
              <a:buNone/>
            </a:pPr>
            <a:r>
              <a:rPr i="1" lang="ru">
                <a:solidFill>
                  <a:srgbClr val="990000"/>
                </a:solidFill>
              </a:rPr>
              <a:t>Цель использования приёма:</a:t>
            </a:r>
            <a:r>
              <a:rPr b="0" i="1" lang="ru" sz="1400">
                <a:solidFill>
                  <a:srgbClr val="274E13"/>
                </a:solidFill>
              </a:rPr>
              <a:t> п</a:t>
            </a:r>
            <a:r>
              <a:rPr i="1" lang="ru" sz="1400">
                <a:solidFill>
                  <a:srgbClr val="274E13"/>
                </a:solidFill>
              </a:rPr>
              <a:t>овторение и систематизация определенных знаний у учащихся, развитие логического мышления, внимания, памяти, умения формулировать понятия (название профессий), навыка построения определения, развитие речи учащихся.</a:t>
            </a:r>
          </a:p>
          <a:p>
            <a:pPr lvl="0" rtl="0">
              <a:spcBef>
                <a:spcPts val="0"/>
              </a:spcBef>
              <a:buNone/>
            </a:pPr>
            <a:r>
              <a:t/>
            </a:r>
            <a:endParaRPr i="1" sz="1400">
              <a:solidFill>
                <a:srgbClr val="274E13"/>
              </a:solidFill>
            </a:endParaRPr>
          </a:p>
          <a:p>
            <a:pPr lvl="0" rtl="0">
              <a:spcBef>
                <a:spcPts val="0"/>
              </a:spcBef>
              <a:buNone/>
            </a:pPr>
            <a:r>
              <a:rPr i="1" lang="ru">
                <a:solidFill>
                  <a:srgbClr val="990000"/>
                </a:solidFill>
              </a:rPr>
              <a:t>Конечный продукт:</a:t>
            </a:r>
            <a:r>
              <a:rPr i="1" lang="ru">
                <a:solidFill>
                  <a:srgbClr val="274E13"/>
                </a:solidFill>
              </a:rPr>
              <a:t> </a:t>
            </a:r>
            <a:r>
              <a:rPr i="1" lang="ru" sz="1400">
                <a:solidFill>
                  <a:srgbClr val="274E13"/>
                </a:solidFill>
              </a:rPr>
              <a:t>готовый кроссворд, развитие навыка построения кроссворда по данной модели.</a:t>
            </a:r>
          </a:p>
          <a:p>
            <a:pPr lvl="0" rtl="0">
              <a:spcBef>
                <a:spcPts val="0"/>
              </a:spcBef>
              <a:buNone/>
            </a:pPr>
            <a:r>
              <a:rPr i="1" lang="ru">
                <a:solidFill>
                  <a:srgbClr val="990000"/>
                </a:solidFill>
              </a:rPr>
              <a:t>Материалы и оборудование: </a:t>
            </a:r>
            <a:r>
              <a:rPr i="1" lang="ru" sz="1400">
                <a:solidFill>
                  <a:srgbClr val="274E13"/>
                </a:solidFill>
              </a:rPr>
              <a:t>листы формата А4, модель кроссворда, картинный материал, карандаши или фломастеры. </a:t>
            </a:r>
          </a:p>
          <a:p>
            <a:pPr lvl="0" rtl="0">
              <a:spcBef>
                <a:spcPts val="0"/>
              </a:spcBef>
              <a:buNone/>
            </a:pPr>
            <a:r>
              <a:rPr i="1" lang="ru">
                <a:solidFill>
                  <a:srgbClr val="990000"/>
                </a:solidFill>
              </a:rPr>
              <a:t>Методический комментарий: </a:t>
            </a:r>
            <a:r>
              <a:rPr i="1" lang="ru" sz="1400">
                <a:solidFill>
                  <a:srgbClr val="274E13"/>
                </a:solidFill>
              </a:rPr>
              <a:t>кроссворд предлагается на этапе закрепления  и обобщения изученного материала, заранее проверить доступность кроссворда, учесть возрастные особенности учащихся, их уровень подготовки, на уроке должна быть создана ситуация естественной игры, в ход решения может быть включён элемент состязания между учащимися, возможно обсуждение ответов, обсуждение выбранной профессии.</a:t>
            </a:r>
          </a:p>
          <a:p>
            <a:pPr lvl="0" rtl="0">
              <a:spcBef>
                <a:spcPts val="0"/>
              </a:spcBef>
              <a:buNone/>
            </a:pPr>
            <a:r>
              <a:t/>
            </a:r>
            <a:endParaRPr i="1">
              <a:solidFill>
                <a:srgbClr val="990000"/>
              </a:solidFill>
            </a:endParaRPr>
          </a:p>
        </p:txBody>
      </p:sp>
      <p:sp>
        <p:nvSpPr>
          <p:cNvPr id="789" name="Shape 78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solidFill>
                  <a:schemeClr val="dk2"/>
                </a:solidFill>
                <a:latin typeface="Arial"/>
                <a:ea typeface="Arial"/>
                <a:cs typeface="Arial"/>
                <a:sym typeface="Arial"/>
              </a:rPr>
              <a:t>‹#›</a:t>
            </a:fld>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1000"/>
                                        <p:tgtEl>
                                          <p:spTgt spid="7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solidFill>
      </p:bgPr>
    </p:bg>
    <p:spTree>
      <p:nvGrpSpPr>
        <p:cNvPr id="793" name="Shape 793"/>
        <p:cNvGrpSpPr/>
        <p:nvPr/>
      </p:nvGrpSpPr>
      <p:grpSpPr>
        <a:xfrm>
          <a:off x="0" y="0"/>
          <a:ext cx="0" cy="0"/>
          <a:chOff x="0" y="0"/>
          <a:chExt cx="0" cy="0"/>
        </a:xfrm>
      </p:grpSpPr>
      <p:sp>
        <p:nvSpPr>
          <p:cNvPr id="794" name="Shape 79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ru">
                <a:solidFill>
                  <a:schemeClr val="dk2"/>
                </a:solidFill>
                <a:latin typeface="Arial"/>
                <a:ea typeface="Arial"/>
                <a:cs typeface="Arial"/>
                <a:sym typeface="Arial"/>
              </a:rPr>
              <a:t>‹#›</a:t>
            </a:fld>
          </a:p>
        </p:txBody>
      </p:sp>
      <p:sp>
        <p:nvSpPr>
          <p:cNvPr id="795" name="Shape 795"/>
          <p:cNvSpPr txBox="1"/>
          <p:nvPr>
            <p:ph type="title"/>
          </p:nvPr>
        </p:nvSpPr>
        <p:spPr>
          <a:xfrm>
            <a:off x="311700" y="445025"/>
            <a:ext cx="4572899" cy="572699"/>
          </a:xfrm>
          <a:prstGeom prst="rect">
            <a:avLst/>
          </a:prstGeom>
        </p:spPr>
        <p:txBody>
          <a:bodyPr anchorCtr="0" anchor="t" bIns="91425" lIns="91425" rIns="91425" tIns="91425">
            <a:noAutofit/>
          </a:bodyPr>
          <a:lstStyle/>
          <a:p>
            <a:pPr lvl="0" algn="ctr">
              <a:lnSpc>
                <a:spcPct val="115000"/>
              </a:lnSpc>
              <a:spcBef>
                <a:spcPts val="0"/>
              </a:spcBef>
              <a:buClr>
                <a:schemeClr val="dk1"/>
              </a:buClr>
              <a:buSzPct val="45833"/>
              <a:buFont typeface="Arial"/>
              <a:buNone/>
            </a:pPr>
            <a:r>
              <a:rPr b="1" i="1" lang="ru" sz="2400">
                <a:solidFill>
                  <a:srgbClr val="990000"/>
                </a:solidFill>
                <a:latin typeface="Verdana"/>
                <a:ea typeface="Verdana"/>
                <a:cs typeface="Verdana"/>
                <a:sym typeface="Verdana"/>
              </a:rPr>
              <a:t>Описание приёма:</a:t>
            </a:r>
          </a:p>
        </p:txBody>
      </p:sp>
      <p:sp>
        <p:nvSpPr>
          <p:cNvPr id="796" name="Shape 796"/>
          <p:cNvSpPr txBox="1"/>
          <p:nvPr>
            <p:ph idx="1" type="body"/>
          </p:nvPr>
        </p:nvSpPr>
        <p:spPr>
          <a:xfrm>
            <a:off x="311700" y="900400"/>
            <a:ext cx="3999899" cy="4006800"/>
          </a:xfrm>
          <a:prstGeom prst="rect">
            <a:avLst/>
          </a:prstGeom>
        </p:spPr>
        <p:txBody>
          <a:bodyPr anchorCtr="0" anchor="t" bIns="91425" lIns="91425" rIns="91425" tIns="91425">
            <a:noAutofit/>
          </a:bodyPr>
          <a:lstStyle/>
          <a:p>
            <a:pPr lvl="0" rtl="0">
              <a:spcBef>
                <a:spcPts val="0"/>
              </a:spcBef>
              <a:spcAft>
                <a:spcPts val="0"/>
              </a:spcAft>
              <a:buClr>
                <a:schemeClr val="dk1"/>
              </a:buClr>
              <a:buSzPct val="61111"/>
              <a:buFont typeface="Arial"/>
              <a:buNone/>
            </a:pPr>
            <a:r>
              <a:rPr b="1" i="1" lang="ru">
                <a:solidFill>
                  <a:srgbClr val="274E13"/>
                </a:solidFill>
                <a:latin typeface="Verdana"/>
                <a:ea typeface="Verdana"/>
                <a:cs typeface="Verdana"/>
                <a:sym typeface="Verdana"/>
              </a:rPr>
              <a:t>Учащимся раздаются готовые бланки кроссвордов с заполненными и незаполненными полями, но без развёрнутых определений названий профессий. Предлагается вспомнить и вписать правильное название каждой профессии, по возможности дать развёрнутое определение (описание) этого понятия. Раскрасить картинки. Вспомнить какие ещё профессии они знают, а так же написать название той профессии, которую они выберут, когда вырастут.</a:t>
            </a:r>
          </a:p>
          <a:p>
            <a:pPr lvl="0">
              <a:spcBef>
                <a:spcPts val="0"/>
              </a:spcBef>
              <a:buNone/>
            </a:pPr>
            <a:r>
              <a:t/>
            </a:r>
            <a:endParaRPr/>
          </a:p>
        </p:txBody>
      </p:sp>
      <p:sp>
        <p:nvSpPr>
          <p:cNvPr id="797" name="Shape 797"/>
          <p:cNvSpPr txBox="1"/>
          <p:nvPr>
            <p:ph idx="2" type="body"/>
          </p:nvPr>
        </p:nvSpPr>
        <p:spPr>
          <a:xfrm>
            <a:off x="4832400" y="213850"/>
            <a:ext cx="3999899" cy="4614600"/>
          </a:xfrm>
          <a:prstGeom prst="rect">
            <a:avLst/>
          </a:prstGeom>
        </p:spPr>
        <p:txBody>
          <a:bodyPr anchorCtr="0" anchor="t" bIns="91425" lIns="91425" rIns="91425" tIns="91425">
            <a:noAutofit/>
          </a:bodyPr>
          <a:lstStyle/>
          <a:p>
            <a:pPr lvl="0">
              <a:spcBef>
                <a:spcPts val="0"/>
              </a:spcBef>
              <a:buNone/>
            </a:pPr>
            <a:r>
              <a:t/>
            </a:r>
            <a:endParaRPr/>
          </a:p>
        </p:txBody>
      </p:sp>
      <p:pic>
        <p:nvPicPr>
          <p:cNvPr id="798" name="Shape 798"/>
          <p:cNvPicPr preferRelativeResize="0"/>
          <p:nvPr/>
        </p:nvPicPr>
        <p:blipFill>
          <a:blip r:embed="rId3">
            <a:alphaModFix/>
          </a:blip>
          <a:stretch>
            <a:fillRect/>
          </a:stretch>
        </p:blipFill>
        <p:spPr>
          <a:xfrm>
            <a:off x="5298825" y="281375"/>
            <a:ext cx="3173624" cy="4470750"/>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