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99" r:id="rId2"/>
    <p:sldId id="300" r:id="rId3"/>
    <p:sldId id="301" r:id="rId4"/>
    <p:sldId id="311" r:id="rId5"/>
    <p:sldId id="312" r:id="rId6"/>
    <p:sldId id="316" r:id="rId7"/>
    <p:sldId id="325" r:id="rId8"/>
    <p:sldId id="317" r:id="rId9"/>
    <p:sldId id="318" r:id="rId10"/>
    <p:sldId id="319" r:id="rId11"/>
    <p:sldId id="320" r:id="rId12"/>
    <p:sldId id="321" r:id="rId13"/>
    <p:sldId id="326" r:id="rId14"/>
    <p:sldId id="313" r:id="rId15"/>
    <p:sldId id="327" r:id="rId16"/>
    <p:sldId id="31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E5731-EDB1-4C9E-8A71-4C615B2651A2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F32C1-87D3-4EED-BABD-8EE78E941F2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2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49F3F12-13A2-4017-A7B8-FF043260B0FB}" type="datetimeFigureOut">
              <a:rPr lang="ru-RU" smtClean="0"/>
              <a:t>01.10.2019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6A975A-5336-46E4-A172-61AE6E3331D5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380" y="3573016"/>
            <a:ext cx="8291264" cy="4343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/>
              <a:t/>
            </a:r>
            <a:br>
              <a:rPr lang="ru-RU" sz="44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/>
              <a:t>                                                    </a:t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/>
              <a:t/>
            </a:r>
            <a:br>
              <a:rPr lang="ru-RU" sz="7300" dirty="0"/>
            </a:br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3600" b="1" dirty="0" smtClean="0"/>
              <a:t>Выступление  </a:t>
            </a:r>
            <a:r>
              <a:rPr lang="ru-RU" sz="3600" b="1" dirty="0"/>
              <a:t>на родительском собрании 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в младшей группе «Капельки»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/>
              <a:t>«О результатах </a:t>
            </a:r>
            <a:br>
              <a:rPr lang="ru-RU" sz="4000" b="1" dirty="0" smtClean="0"/>
            </a:br>
            <a:r>
              <a:rPr lang="ru-RU" sz="4000" b="1" dirty="0" smtClean="0"/>
              <a:t>адаптационного периода к ДОУ»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933056"/>
            <a:ext cx="8229600" cy="4389120"/>
          </a:xfrm>
        </p:spPr>
        <p:txBody>
          <a:bodyPr/>
          <a:lstStyle/>
          <a:p>
            <a:pPr marL="0" indent="0" algn="r">
              <a:buNone/>
            </a:pPr>
            <a:r>
              <a:rPr lang="ru-RU" dirty="0" smtClean="0"/>
              <a:t>Подготовила:</a:t>
            </a:r>
          </a:p>
          <a:p>
            <a:pPr marL="0" indent="0" algn="r">
              <a:buNone/>
            </a:pPr>
            <a:r>
              <a:rPr lang="ru-RU" dirty="0" smtClean="0"/>
              <a:t> педагог-психолог </a:t>
            </a:r>
          </a:p>
          <a:p>
            <a:pPr marL="0" indent="0" algn="r">
              <a:buNone/>
            </a:pPr>
            <a:r>
              <a:rPr lang="ru-RU" dirty="0" smtClean="0"/>
              <a:t>I квалификационной категории</a:t>
            </a:r>
          </a:p>
          <a:p>
            <a:pPr marL="0" indent="0" algn="r">
              <a:buNone/>
            </a:pPr>
            <a:r>
              <a:rPr lang="ru-RU" dirty="0" smtClean="0"/>
              <a:t>Моисеева Мария Юрьевна</a:t>
            </a:r>
          </a:p>
          <a:p>
            <a:pPr marL="0" indent="0" algn="ctr">
              <a:buNone/>
            </a:pPr>
            <a:endParaRPr lang="ru-RU" sz="2000" dirty="0" smtClean="0"/>
          </a:p>
          <a:p>
            <a:pPr marL="0" indent="0" algn="ctr">
              <a:buNone/>
            </a:pPr>
            <a:r>
              <a:rPr lang="ru-RU" sz="2000" dirty="0" smtClean="0"/>
              <a:t>октябрь 2019 год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32656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автономное дошкольное образовательное </a:t>
            </a:r>
            <a:r>
              <a:rPr lang="ru-RU" dirty="0" smtClean="0"/>
              <a:t>учреждение детский </a:t>
            </a:r>
            <a:r>
              <a:rPr lang="ru-RU" dirty="0"/>
              <a:t>сад № 10 «Колокольчик»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Занятия с игровым материалом:</a:t>
            </a:r>
            <a:br>
              <a:rPr lang="ru-RU" sz="3100" b="1" dirty="0" smtClean="0"/>
            </a:br>
            <a:r>
              <a:rPr lang="ru-RU" sz="2200" b="1" dirty="0" smtClean="0"/>
              <a:t>цветные счётные палочки </a:t>
            </a:r>
            <a:r>
              <a:rPr lang="ru-RU" sz="2200" b="1" dirty="0" err="1" smtClean="0"/>
              <a:t>Кюизенера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блоки </a:t>
            </a:r>
            <a:r>
              <a:rPr lang="ru-RU" sz="2200" b="1" dirty="0" err="1" smtClean="0"/>
              <a:t>Дьенеша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плоские геометрические фигуры</a:t>
            </a:r>
            <a:endParaRPr lang="ru-RU" sz="2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672408" cy="2754306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648405" cy="2736304"/>
          </a:xfrm>
        </p:spPr>
      </p:pic>
      <p:pic>
        <p:nvPicPr>
          <p:cNvPr id="1026" name="Picture 2" descr="C:\Users\1\Downloads\IMG_20191001_14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9309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97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Занятия с кинетическом песком</a:t>
            </a:r>
            <a:endParaRPr lang="ru-RU" sz="3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38175"/>
            <a:ext cx="3558547" cy="266891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95173"/>
            <a:ext cx="3558547" cy="2668910"/>
          </a:xfrm>
        </p:spPr>
      </p:pic>
      <p:pic>
        <p:nvPicPr>
          <p:cNvPr id="2054" name="Picture 6" descr="C:\Users\1\Desktop\фото_младшие группы_2019\IMG_20191001_095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132856"/>
            <a:ext cx="3912435" cy="293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79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17032"/>
            <a:ext cx="4038600" cy="302895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297525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94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Игры и упражнения, направленные на создание положительного настроя, снятия напряжения: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just">
              <a:buNone/>
            </a:pPr>
            <a:r>
              <a:rPr lang="ru-RU" sz="9600" i="1" dirty="0" smtClean="0"/>
              <a:t>настольно-печатные</a:t>
            </a:r>
            <a:r>
              <a:rPr lang="ru-RU" sz="9600" dirty="0" smtClean="0"/>
              <a:t> : «Чей </a:t>
            </a:r>
            <a:r>
              <a:rPr lang="ru-RU" sz="9600" dirty="0"/>
              <a:t>домик», «Кто спрятался», «Собери картинку», «Из какой сказки» </a:t>
            </a:r>
          </a:p>
          <a:p>
            <a:pPr marL="0" indent="0" algn="just">
              <a:buNone/>
            </a:pPr>
            <a:r>
              <a:rPr lang="ru-RU" sz="9600" i="1" dirty="0" smtClean="0"/>
              <a:t>сюжетно-ролевые: </a:t>
            </a:r>
            <a:r>
              <a:rPr lang="ru-RU" sz="9600" dirty="0" smtClean="0"/>
              <a:t>«</a:t>
            </a:r>
            <a:r>
              <a:rPr lang="ru-RU" sz="9600" dirty="0"/>
              <a:t>Больница», «Отведем дочку в садик» </a:t>
            </a:r>
            <a:r>
              <a:rPr lang="ru-RU" sz="9600" dirty="0" smtClean="0"/>
              <a:t>адаптационные: «Загляни </a:t>
            </a:r>
            <a:r>
              <a:rPr lang="ru-RU" sz="9600" dirty="0"/>
              <a:t>ко мне в окошко», «Мы шли, шли, шли и что-то нашли</a:t>
            </a:r>
            <a:r>
              <a:rPr lang="ru-RU" sz="9600" dirty="0" smtClean="0"/>
              <a:t>», «Дедушка Молчок»</a:t>
            </a:r>
          </a:p>
          <a:p>
            <a:pPr marL="0" indent="0" algn="just">
              <a:buNone/>
            </a:pPr>
            <a:r>
              <a:rPr lang="ru-RU" sz="9600" i="1" dirty="0" smtClean="0"/>
              <a:t>музыкальные: </a:t>
            </a:r>
            <a:r>
              <a:rPr lang="ru-RU" sz="9600" dirty="0" smtClean="0"/>
              <a:t>«</a:t>
            </a:r>
            <a:r>
              <a:rPr lang="ru-RU" sz="9600" dirty="0"/>
              <a:t>Отгадай, что звенит</a:t>
            </a:r>
            <a:r>
              <a:rPr lang="ru-RU" sz="9600" dirty="0" smtClean="0"/>
              <a:t>», «Колокольчик»</a:t>
            </a:r>
          </a:p>
          <a:p>
            <a:pPr marL="0" indent="0" algn="just">
              <a:buNone/>
            </a:pPr>
            <a:r>
              <a:rPr lang="ru-RU" sz="9600" i="1" dirty="0" smtClean="0"/>
              <a:t>подвижные: </a:t>
            </a:r>
            <a:r>
              <a:rPr lang="ru-RU" sz="9600" dirty="0" smtClean="0"/>
              <a:t>«Солнышко </a:t>
            </a:r>
            <a:r>
              <a:rPr lang="ru-RU" sz="9600" dirty="0"/>
              <a:t>и дождик», «Мишка косолапый», </a:t>
            </a:r>
            <a:r>
              <a:rPr lang="ru-RU" sz="9600" i="1" dirty="0" smtClean="0"/>
              <a:t>хороводные: </a:t>
            </a:r>
            <a:r>
              <a:rPr lang="ru-RU" sz="9600" dirty="0" smtClean="0"/>
              <a:t>«</a:t>
            </a:r>
            <a:r>
              <a:rPr lang="ru-RU" sz="9600" dirty="0"/>
              <a:t>Пузырь», «Каравай», «</a:t>
            </a:r>
            <a:r>
              <a:rPr lang="ru-RU" sz="9600" dirty="0" smtClean="0"/>
              <a:t>Карусели»</a:t>
            </a:r>
          </a:p>
          <a:p>
            <a:pPr marL="0" indent="0" algn="just">
              <a:buNone/>
            </a:pPr>
            <a:r>
              <a:rPr lang="ru-RU" sz="9600" i="1" dirty="0" smtClean="0"/>
              <a:t>пальчиковые:  </a:t>
            </a:r>
            <a:r>
              <a:rPr lang="ru-RU" sz="9600" dirty="0" smtClean="0"/>
              <a:t>«</a:t>
            </a:r>
            <a:r>
              <a:rPr lang="ru-RU" sz="9600" dirty="0"/>
              <a:t>Этот пальчик», «Сорока – </a:t>
            </a:r>
            <a:r>
              <a:rPr lang="ru-RU" sz="9600" dirty="0" smtClean="0"/>
              <a:t>белобока»</a:t>
            </a:r>
          </a:p>
          <a:p>
            <a:pPr marL="0" indent="0" algn="just">
              <a:buNone/>
            </a:pPr>
            <a:r>
              <a:rPr lang="ru-RU" sz="9600" i="1" dirty="0" smtClean="0"/>
              <a:t>словесные: </a:t>
            </a:r>
            <a:r>
              <a:rPr lang="ru-RU" sz="9600" dirty="0" smtClean="0"/>
              <a:t>«</a:t>
            </a:r>
            <a:r>
              <a:rPr lang="ru-RU" sz="9600" dirty="0"/>
              <a:t>У кого какая мама-домашние животные», «Что мы делаем утром, днем и вечером в детском саду</a:t>
            </a:r>
            <a:r>
              <a:rPr lang="ru-RU" sz="9600" dirty="0" smtClean="0"/>
              <a:t>»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721032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Памятка </a:t>
            </a:r>
            <a:r>
              <a:rPr lang="ru-RU" sz="2800" b="1" dirty="0"/>
              <a:t>для </a:t>
            </a:r>
            <a:r>
              <a:rPr lang="ru-RU" sz="2800" b="1" dirty="0" smtClean="0"/>
              <a:t>родителей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i="1" dirty="0"/>
              <a:t>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438912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Постарайтесь создать в семье спокойную дружескую атмосферу. </a:t>
            </a:r>
          </a:p>
          <a:p>
            <a:r>
              <a:rPr lang="ru-RU" dirty="0"/>
              <a:t>Установите четкие требования к ребенку, будьте последовательны в их предъявлении. </a:t>
            </a:r>
          </a:p>
          <a:p>
            <a:r>
              <a:rPr lang="ru-RU" dirty="0"/>
              <a:t>Будьте терпеливы. </a:t>
            </a:r>
          </a:p>
          <a:p>
            <a:r>
              <a:rPr lang="ru-RU" dirty="0"/>
              <a:t>Формируйте у детей навыки самообслуживания и личной гигиены. </a:t>
            </a:r>
          </a:p>
          <a:p>
            <a:r>
              <a:rPr lang="ru-RU" dirty="0"/>
              <a:t>Поощряйте игры с другими детьми, расширяйте круг общения со взрослыми. </a:t>
            </a:r>
          </a:p>
          <a:p>
            <a:r>
              <a:rPr lang="ru-RU" dirty="0"/>
              <a:t>Когда ребенок с вами разговаривает, слушайте его внимательно. </a:t>
            </a:r>
          </a:p>
          <a:p>
            <a:r>
              <a:rPr lang="ru-RU" dirty="0"/>
              <a:t>Если вы увидите, что ребенок что-то делает, начните "параллельный разговор" (комментируйте его действия). </a:t>
            </a:r>
          </a:p>
          <a:p>
            <a:r>
              <a:rPr lang="ru-RU" dirty="0"/>
              <a:t>Говорите с малышом короткими фразами, медленно; в разговоре называйте как можно больше предметов.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97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Консультации педагога-психолога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вторник, четверг 08-30-17.30, каб.207 2 этаж</a:t>
            </a:r>
          </a:p>
          <a:p>
            <a:pPr marL="0" indent="0" algn="ctr">
              <a:buNone/>
            </a:pPr>
            <a:r>
              <a:rPr lang="ru-RU" i="1" u="sng" dirty="0" smtClean="0"/>
              <a:t>по предварительной записи</a:t>
            </a:r>
            <a:endParaRPr lang="ru-RU" i="1" u="sng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Моисеева </a:t>
            </a:r>
            <a:r>
              <a:rPr lang="ru-RU" dirty="0"/>
              <a:t>Мария Юрьевна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36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smtClean="0"/>
          </a:p>
          <a:p>
            <a:pPr marL="0" indent="0" algn="ctr">
              <a:buNone/>
            </a:pPr>
            <a:r>
              <a:rPr lang="ru-RU" sz="4000" b="1" smtClean="0"/>
              <a:t>СПАСИБО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96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Адаптация (приспособление)</a:t>
            </a:r>
            <a:r>
              <a:rPr lang="ru-RU" dirty="0" smtClean="0"/>
              <a:t> - процесс </a:t>
            </a:r>
            <a:r>
              <a:rPr lang="ru-RU" dirty="0"/>
              <a:t>вхождения человека в новую для него среду и приспособление к ее условиям.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Степени </a:t>
            </a:r>
            <a:r>
              <a:rPr lang="ru-RU" dirty="0" smtClean="0"/>
              <a:t>адаптации:</a:t>
            </a:r>
          </a:p>
          <a:p>
            <a:r>
              <a:rPr lang="ru-RU" dirty="0"/>
              <a:t> </a:t>
            </a:r>
            <a:r>
              <a:rPr lang="ru-RU" dirty="0" smtClean="0"/>
              <a:t>лёгкая </a:t>
            </a:r>
          </a:p>
          <a:p>
            <a:r>
              <a:rPr lang="ru-RU" dirty="0" smtClean="0"/>
              <a:t>средней тяжести</a:t>
            </a:r>
          </a:p>
          <a:p>
            <a:r>
              <a:rPr lang="ru-RU" dirty="0" smtClean="0"/>
              <a:t>тяжёлая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2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608434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При </a:t>
            </a:r>
            <a:r>
              <a:rPr lang="ru-RU" b="1" dirty="0"/>
              <a:t>легкой адаптации </a:t>
            </a:r>
            <a:r>
              <a:rPr lang="ru-RU" dirty="0"/>
              <a:t>в течение месяца у ребенка нормализуется поведение, он спокойно или радостно начинает относиться к новому детскому коллективу. Аппетит снижается, но не намного и к концу первой недели достигает обычного уровня, сон налаживается в течение одной - двух недель. К концу месяца у малыша восстанавливается речь, игра, интерес к окружающему миру. Отношения с близкими людьми при легкой адаптации у ребенка не нарушаются, он достаточно активен, но не возбужден. Снижение защитных сил организма выражено незначительно и к концу 2-3-й недели </a:t>
            </a:r>
            <a:r>
              <a:rPr lang="ru-RU" dirty="0" smtClean="0"/>
              <a:t>восстанавливается. Острых </a:t>
            </a:r>
            <a:r>
              <a:rPr lang="ru-RU" dirty="0"/>
              <a:t>заболеваний не возникает. 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Во время адаптации </a:t>
            </a:r>
            <a:r>
              <a:rPr lang="ru-RU" b="1" dirty="0"/>
              <a:t>средней тяжести </a:t>
            </a:r>
            <a:r>
              <a:rPr lang="ru-RU" dirty="0"/>
              <a:t>нарушения в поведении и общем состоянии ребенка выражены ярче и длительнее. Сон и аппетит восстанавливаются только через 20-40 дней, настроение неустойчиво в течение месяца, значительно снижается активность: малыш становится плаксивым, малоподвижным, не стремится исследовать новое окружение, не пользуется приобретенными ранее навыками речи. Все эти изменения держатся до полутора месяцев. Отчетливо выражены изменения в деятельности вегетативной нервной системы: это может быть функциональное нарушение стула, бледность, потливость, «тени» под глазами, «пылающие» щечки. Особенно ярко эти проявления отмечаются перед началом заболевания, которое, как правило, протекает в форме острой респираторной инфекции.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45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616530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Особую тревогу вызывает состояние </a:t>
            </a:r>
            <a:r>
              <a:rPr lang="ru-RU" b="1" dirty="0"/>
              <a:t>тяжелой адаптации</a:t>
            </a:r>
            <a:r>
              <a:rPr lang="ru-RU" dirty="0"/>
              <a:t>. Ребенок начинает длительно и тяжело болеть, одно заболевание почти без перерыва сменяет другое, защитные силы организма подорваны и уже не выполняют свою роль – не предохраняют организм от многочисленных инфекционных агентов, с которыми ему постоянно приходится сталкиваться. Это неблагоприятно сказывается на физическом и психическом развитии малыша. Другой вариант течения тяжелой адаптации: неадекватное поведение ребенка настолько тяжело выражено, что граничит с невротическим состоянием. Аппетит снижается сильно и надолго, у ребенка может возникнуть стойкий отказ от еды или невротическая рвота при попытке его накормить. Малыш плохо засыпает, вскрикивает и плачет во сне, просыпается со слезами. Сон чуткий, короткий. Во время бодрствования ребенок подавлен, не интересуется окружающим, избегает других детей или агрессивен по отношению к ним; постоянно плачущий или безучастный, ничем не интересующийся, судорожно сжимающий в кулачке свою любимую домашнюю игрушку или носовой платочек. Страдает общее состояние организма: наблюдается потеря в весе, беззащитность перед инфекциями. Улучшение состояния происходит крайне медленно, в течение нескольких месяцев. Темпы развития замедляются, появляется отставание в речи, игре, общении.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910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smtClean="0"/>
              <a:t>Развивающие занятия по адаптации к ДОУ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4011649" cy="300652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72816"/>
            <a:ext cx="2540321" cy="19052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27421"/>
            <a:ext cx="3888432" cy="29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57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404" y="12687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Организация условий для адаптации детей раннего возраста.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sz="3200" dirty="0" smtClean="0"/>
              <a:t>Создание </a:t>
            </a:r>
            <a:r>
              <a:rPr lang="ru-RU" sz="3200" dirty="0"/>
              <a:t>эмоционально благоприятной атмосферы для ребенка дома и в группе. </a:t>
            </a:r>
            <a:endParaRPr lang="ru-RU" sz="3200" dirty="0" smtClean="0"/>
          </a:p>
          <a:p>
            <a:pPr algn="just"/>
            <a:r>
              <a:rPr lang="ru-RU" sz="3200" dirty="0" smtClean="0"/>
              <a:t>Формирование </a:t>
            </a:r>
            <a:r>
              <a:rPr lang="ru-RU" sz="3200" dirty="0"/>
              <a:t>у ребенка чувства уверенности. </a:t>
            </a:r>
            <a:endParaRPr lang="ru-RU" sz="3200" dirty="0" smtClean="0"/>
          </a:p>
          <a:p>
            <a:pPr algn="just"/>
            <a:r>
              <a:rPr lang="ru-RU" sz="3200" dirty="0" smtClean="0"/>
              <a:t>Активное </a:t>
            </a:r>
            <a:r>
              <a:rPr lang="ru-RU" sz="3200" dirty="0"/>
              <a:t>взаимодействие ДОУ с </a:t>
            </a:r>
            <a:r>
              <a:rPr lang="ru-RU" sz="3200" dirty="0" smtClean="0"/>
              <a:t>родителями.</a:t>
            </a:r>
          </a:p>
          <a:p>
            <a:pPr algn="just"/>
            <a:r>
              <a:rPr lang="ru-RU" sz="3200" dirty="0" smtClean="0"/>
              <a:t>Правильная </a:t>
            </a:r>
            <a:r>
              <a:rPr lang="ru-RU" sz="3200" dirty="0"/>
              <a:t>организация в адаптационный период игровой деятельности.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53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Работа с дидактическими материалами</a:t>
            </a:r>
            <a:endParaRPr lang="ru-RU" sz="36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81751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На занятиях уделяется особое внимание сенсорному развитию, развитию мелкой моторики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  <p:extLst>
      <p:ext uri="{BB962C8B-B14F-4D97-AF65-F5344CB8AC3E}">
        <p14:creationId xmlns:p14="http://schemas.microsoft.com/office/powerpoint/2010/main" val="2504344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849</TotalTime>
  <Words>776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Constantia</vt:lpstr>
      <vt:lpstr>Wingdings 2</vt:lpstr>
      <vt:lpstr>Поток</vt:lpstr>
      <vt:lpstr>                                                                                          Выступление  на родительском собрании   в младшей группе «Капельки»   «О результатах  адаптационного периода к ДОУ» 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Развивающие занятия по адаптации к ДОУ</vt:lpstr>
      <vt:lpstr>Организация условий для адаптации детей раннего возраста. </vt:lpstr>
      <vt:lpstr>Работа с дидактическими материалами</vt:lpstr>
      <vt:lpstr>На занятиях уделяется особое внимание сенсорному развитию, развитию мелкой моторики</vt:lpstr>
      <vt:lpstr>Занятия с игровым материалом: цветные счётные палочки Кюизенера блоки Дьенеша плоские геометрические фигуры</vt:lpstr>
      <vt:lpstr>Занятия с кинетическом песком</vt:lpstr>
      <vt:lpstr>Презентация PowerPoint</vt:lpstr>
      <vt:lpstr>Игры и упражнения, направленные на создание положительного настроя, снятия напряжения:</vt:lpstr>
      <vt:lpstr>       Памятка для родителей Ваш малыш пришел в детский сад. Для него началась новая жизнь. Чтобы ребенок вступил в нее радостным, общительным, повзрослевшим, хотим предложить несколько рекомендаций.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97</cp:revision>
  <dcterms:created xsi:type="dcterms:W3CDTF">2015-03-22T15:58:22Z</dcterms:created>
  <dcterms:modified xsi:type="dcterms:W3CDTF">2019-10-01T20:06:55Z</dcterms:modified>
</cp:coreProperties>
</file>