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84" r:id="rId4"/>
    <p:sldId id="267" r:id="rId5"/>
    <p:sldId id="287" r:id="rId6"/>
    <p:sldId id="262" r:id="rId7"/>
    <p:sldId id="292" r:id="rId8"/>
    <p:sldId id="263" r:id="rId9"/>
    <p:sldId id="285" r:id="rId10"/>
    <p:sldId id="265" r:id="rId11"/>
    <p:sldId id="286" r:id="rId12"/>
    <p:sldId id="266" r:id="rId13"/>
    <p:sldId id="294" r:id="rId14"/>
    <p:sldId id="264" r:id="rId15"/>
    <p:sldId id="293" r:id="rId16"/>
    <p:sldId id="268" r:id="rId17"/>
    <p:sldId id="297" r:id="rId18"/>
    <p:sldId id="269" r:id="rId19"/>
    <p:sldId id="288" r:id="rId20"/>
    <p:sldId id="272" r:id="rId21"/>
    <p:sldId id="296" r:id="rId22"/>
    <p:sldId id="273" r:id="rId23"/>
    <p:sldId id="289" r:id="rId24"/>
    <p:sldId id="274" r:id="rId25"/>
    <p:sldId id="295" r:id="rId26"/>
    <p:sldId id="275" r:id="rId27"/>
    <p:sldId id="290" r:id="rId28"/>
    <p:sldId id="276" r:id="rId29"/>
    <p:sldId id="291" r:id="rId30"/>
    <p:sldId id="271" r:id="rId31"/>
    <p:sldId id="298" r:id="rId32"/>
    <p:sldId id="278" r:id="rId33"/>
    <p:sldId id="280" r:id="rId34"/>
    <p:sldId id="299" r:id="rId35"/>
    <p:sldId id="300" r:id="rId36"/>
    <p:sldId id="259" r:id="rId37"/>
    <p:sldId id="301" r:id="rId38"/>
  </p:sldIdLst>
  <p:sldSz cx="9144000" cy="6858000" type="screen4x3"/>
  <p:notesSz cx="6858000" cy="9144000"/>
  <p:embeddedFontLst>
    <p:embeddedFont>
      <p:font typeface="SkazkaForSerge"/>
      <p:regular r:id="rId3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D1E1B"/>
    <a:srgbClr val="A42320"/>
    <a:srgbClr val="C42A26"/>
    <a:srgbClr val="820041"/>
    <a:srgbClr val="CC0066"/>
    <a:srgbClr val="B05408"/>
    <a:srgbClr val="993300"/>
    <a:srgbClr val="BE2824"/>
    <a:srgbClr val="F90B05"/>
    <a:srgbClr val="7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strana-voprosov.ru/work/v000395/" TargetMode="External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uc.wikireading.ru/12684" TargetMode="External"/><Relationship Id="rId4" Type="http://schemas.openxmlformats.org/officeDocument/2006/relationships/hyperlink" Target="https://nsportal.ru/nachalnaya-shkola/vospitatelnaya-rabota/2012/11/15/viktorina-skazochnyy-transport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dekatop.com/wp-content/uploads/2012/10/fly_02.jpg" TargetMode="External"/><Relationship Id="rId13" Type="http://schemas.openxmlformats.org/officeDocument/2006/relationships/hyperlink" Target="https://cs9.pikabu.ru/images/big_size_comm/2016-10_1/1475341295257840137.jpg" TargetMode="External"/><Relationship Id="rId18" Type="http://schemas.openxmlformats.org/officeDocument/2006/relationships/hyperlink" Target="https://www.tverlife.ru/upload/iblock/82b/82b5e6453ce3c889f330c25f935092a7.jpg" TargetMode="External"/><Relationship Id="rId3" Type="http://schemas.openxmlformats.org/officeDocument/2006/relationships/hyperlink" Target="https://ic.pics.livejournal.com/ethno_mir/41124646/17188/17188_640.jpg" TargetMode="External"/><Relationship Id="rId7" Type="http://schemas.openxmlformats.org/officeDocument/2006/relationships/hyperlink" Target="http://img.lenagold.ru/k/karet/karfur004.png" TargetMode="External"/><Relationship Id="rId12" Type="http://schemas.openxmlformats.org/officeDocument/2006/relationships/hyperlink" Target="http://www.minimy.in.ua/wp-content/uploads/2016/01/%D0%9C%D0%B0%D1%82%D1%8C-%D0%B8-%D1%81%D1%8B%D0%BD-%D1%82%D0%B5%D0%BF%D0%B5%D1%80%D1%8C-%D0%BD%D0%B0-%D0%B2%D0%BE%D0%BB%D0%B5.png" TargetMode="External"/><Relationship Id="rId17" Type="http://schemas.openxmlformats.org/officeDocument/2006/relationships/hyperlink" Target="http://miniskazka.ru/author_perro/malchik/11.jpg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s://i.pinimg.com/236x/66/04/af/6604af4f506531adb42f1b747d5e9a4f--queen-art-moon-magi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troim-prazdnik.info/_ph/31/945100581.png" TargetMode="External"/><Relationship Id="rId11" Type="http://schemas.openxmlformats.org/officeDocument/2006/relationships/hyperlink" Target="http://img0.liveinternet.ru/images/attach/c/11/116/904/116904906_4765034_20110405_baron.jpg" TargetMode="External"/><Relationship Id="rId5" Type="http://schemas.openxmlformats.org/officeDocument/2006/relationships/hyperlink" Target="http://best-host.ru/uploads/posts/2012-05/1338266899_3xuxir0eqgpkzlt.jpeg" TargetMode="External"/><Relationship Id="rId15" Type="http://schemas.openxmlformats.org/officeDocument/2006/relationships/hyperlink" Target="http://rulibs.com/ru_zar/child_verse/aleksandrova/4/i_121.jpg" TargetMode="External"/><Relationship Id="rId10" Type="http://schemas.openxmlformats.org/officeDocument/2006/relationships/hyperlink" Target="http://pixelbrush.iph.su/uploads/posts/2012-05/1338266468_ki3nkjezsyndeyx.jpeg" TargetMode="External"/><Relationship Id="rId4" Type="http://schemas.openxmlformats.org/officeDocument/2006/relationships/hyperlink" Target="http://deti-i-mama.ru/wp-content/uploads/2016/04/Baba-Iaga-v-stupe.jpg" TargetMode="External"/><Relationship Id="rId9" Type="http://schemas.openxmlformats.org/officeDocument/2006/relationships/hyperlink" Target="http://www.planetaskazok.ru/images/stories/marshak/vot_kakoi_rasseyanii/img_21.jpg" TargetMode="External"/><Relationship Id="rId14" Type="http://schemas.openxmlformats.org/officeDocument/2006/relationships/hyperlink" Target="http://gostei.ru/uploads/posts/2013-09/1379328577_tcarevna-lyagushka1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476672"/>
            <a:ext cx="6156176" cy="26369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«</a:t>
            </a:r>
            <a:r>
              <a:rPr lang="ru-RU" sz="66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Сказочный</a:t>
            </a:r>
            <a:br>
              <a:rPr lang="ru-RU" sz="66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66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транспорт»</a:t>
            </a:r>
            <a:endParaRPr lang="ru-RU" sz="6600" b="1" dirty="0">
              <a:ln w="11430"/>
              <a:solidFill>
                <a:srgbClr val="C42A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429000"/>
            <a:ext cx="8589640" cy="720080"/>
          </a:xfrm>
        </p:spPr>
        <p:txBody>
          <a:bodyPr>
            <a:noAutofit/>
          </a:bodyPr>
          <a:lstStyle/>
          <a:p>
            <a:r>
              <a:rPr lang="ru-RU" sz="8000" dirty="0">
                <a:solidFill>
                  <a:srgbClr val="002060"/>
                </a:solidFill>
              </a:rPr>
              <a:t>Во что превратила добрая </a:t>
            </a:r>
            <a:r>
              <a:rPr lang="ru-RU" sz="8000" dirty="0" smtClean="0">
                <a:solidFill>
                  <a:srgbClr val="002060"/>
                </a:solidFill>
              </a:rPr>
              <a:t>фея</a:t>
            </a:r>
            <a:br>
              <a:rPr lang="ru-RU" sz="8000" dirty="0" smtClean="0">
                <a:solidFill>
                  <a:srgbClr val="002060"/>
                </a:solidFill>
              </a:rPr>
            </a:br>
            <a:r>
              <a:rPr lang="ru-RU" sz="8000" dirty="0" smtClean="0">
                <a:solidFill>
                  <a:srgbClr val="002060"/>
                </a:solidFill>
              </a:rPr>
              <a:t> </a:t>
            </a:r>
            <a:r>
              <a:rPr lang="ru-RU" sz="8000" dirty="0">
                <a:solidFill>
                  <a:srgbClr val="002060"/>
                </a:solidFill>
              </a:rPr>
              <a:t>тыкву </a:t>
            </a:r>
            <a:r>
              <a:rPr lang="ru-RU" sz="8000" dirty="0" smtClean="0">
                <a:solidFill>
                  <a:srgbClr val="002060"/>
                </a:solidFill>
              </a:rPr>
              <a:t>для </a:t>
            </a:r>
            <a:r>
              <a:rPr lang="ru-RU" sz="8000" dirty="0">
                <a:solidFill>
                  <a:srgbClr val="002060"/>
                </a:solidFill>
              </a:rPr>
              <a:t>Золушки? </a:t>
            </a:r>
            <a:br>
              <a:rPr lang="ru-RU" sz="8000" dirty="0">
                <a:solidFill>
                  <a:srgbClr val="002060"/>
                </a:solidFill>
              </a:rPr>
            </a:br>
            <a:endParaRPr lang="ru-RU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4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300" y="2636912"/>
            <a:ext cx="8589640" cy="720080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60053" y="0"/>
            <a:ext cx="858964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/>
            <a:r>
              <a:rPr lang="ru-RU" dirty="0" smtClean="0"/>
              <a:t/>
            </a:r>
            <a:br>
              <a:rPr lang="ru-RU" dirty="0" smtClean="0"/>
            </a:br>
            <a:r>
              <a:rPr lang="ru-RU" sz="14400" dirty="0" smtClean="0">
                <a:solidFill>
                  <a:srgbClr val="002060"/>
                </a:solidFill>
              </a:rPr>
              <a:t>Карета</a:t>
            </a:r>
            <a:endParaRPr lang="ru-RU" sz="1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F:\Таня 2013\ФОТО новый диск\Клипарты\Сказки+буквы\Сказочный транспорт\karfur0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45274"/>
            <a:ext cx="7394736" cy="505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2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803" y="2636912"/>
            <a:ext cx="8589640" cy="720080"/>
          </a:xfrm>
        </p:spPr>
        <p:txBody>
          <a:bodyPr>
            <a:normAutofit fontScale="90000"/>
          </a:bodyPr>
          <a:lstStyle/>
          <a:p>
            <a:pPr lvl="0"/>
            <a:r>
              <a:rPr lang="ru-RU" sz="8000" dirty="0">
                <a:solidFill>
                  <a:srgbClr val="002060"/>
                </a:solidFill>
              </a:rPr>
              <a:t>На чём </a:t>
            </a:r>
            <a:r>
              <a:rPr lang="ru-RU" sz="8000" dirty="0" smtClean="0">
                <a:solidFill>
                  <a:srgbClr val="002060"/>
                </a:solidFill>
              </a:rPr>
              <a:t>летали</a:t>
            </a:r>
            <a:br>
              <a:rPr lang="ru-RU" sz="8000" dirty="0" smtClean="0">
                <a:solidFill>
                  <a:srgbClr val="002060"/>
                </a:solidFill>
              </a:rPr>
            </a:br>
            <a:r>
              <a:rPr lang="ru-RU" sz="8000" dirty="0" smtClean="0">
                <a:solidFill>
                  <a:srgbClr val="002060"/>
                </a:solidFill>
              </a:rPr>
              <a:t>Алладин и Жасмин?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34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53" y="0"/>
            <a:ext cx="8589640" cy="720080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/>
              <a:t/>
            </a:r>
            <a:br>
              <a:rPr lang="ru-RU" dirty="0"/>
            </a:br>
            <a:r>
              <a:rPr lang="ru-RU" sz="6700" dirty="0" smtClean="0">
                <a:solidFill>
                  <a:srgbClr val="002060"/>
                </a:solidFill>
              </a:rPr>
              <a:t>Ковёр-самолёт</a:t>
            </a:r>
            <a:endParaRPr lang="ru-RU" sz="6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F:\Таня 2013\ФОТО новый диск\Клипарты\Сказки+буквы\Сказочный транспорт\fly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669" y="1196752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88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140968"/>
            <a:ext cx="8589640" cy="720080"/>
          </a:xfrm>
        </p:spPr>
        <p:txBody>
          <a:bodyPr>
            <a:normAutofit fontScale="90000"/>
          </a:bodyPr>
          <a:lstStyle/>
          <a:p>
            <a:pPr lvl="0"/>
            <a:r>
              <a:rPr lang="ru-RU" sz="8000" dirty="0">
                <a:solidFill>
                  <a:srgbClr val="002060"/>
                </a:solidFill>
              </a:rPr>
              <a:t>Какой подарок сделали родители дяди Фёдора почтальону </a:t>
            </a:r>
            <a:r>
              <a:rPr lang="ru-RU" sz="8000" dirty="0" smtClean="0">
                <a:solidFill>
                  <a:srgbClr val="002060"/>
                </a:solidFill>
              </a:rPr>
              <a:t>Печкину?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9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53" y="0"/>
            <a:ext cx="8589640" cy="720080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</a:t>
            </a:r>
            <a:r>
              <a:rPr lang="ru-RU" sz="6700" dirty="0" smtClean="0">
                <a:solidFill>
                  <a:srgbClr val="002060"/>
                </a:solidFill>
              </a:rPr>
              <a:t>Велосипед</a:t>
            </a:r>
            <a:endParaRPr lang="ru-RU" sz="6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F:\Таня 2013\ФОТО новый диск\Клипарты\Сказки+буквы\Сказочный транспорт\pechkin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2060"/>
            <a:ext cx="7188181" cy="50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74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770" y="2996952"/>
            <a:ext cx="8589640" cy="720080"/>
          </a:xfrm>
        </p:spPr>
        <p:txBody>
          <a:bodyPr>
            <a:normAutofit fontScale="90000"/>
          </a:bodyPr>
          <a:lstStyle/>
          <a:p>
            <a:pPr lvl="0"/>
            <a:r>
              <a:rPr lang="ru-RU" sz="8000" dirty="0">
                <a:solidFill>
                  <a:srgbClr val="002060"/>
                </a:solidFill>
              </a:rPr>
              <a:t>На чём поехал в Ленинград человек рассеянный с улицы </a:t>
            </a:r>
            <a:r>
              <a:rPr lang="ru-RU" sz="8000" dirty="0" err="1">
                <a:solidFill>
                  <a:srgbClr val="002060"/>
                </a:solidFill>
              </a:rPr>
              <a:t>Бассейной</a:t>
            </a:r>
            <a:r>
              <a:rPr lang="ru-RU" sz="8000" dirty="0">
                <a:solidFill>
                  <a:srgbClr val="002060"/>
                </a:solidFill>
              </a:rPr>
              <a:t>?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5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53" y="0"/>
            <a:ext cx="8589640" cy="720080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/>
              <a:t/>
            </a:r>
            <a:br>
              <a:rPr lang="ru-RU" dirty="0"/>
            </a:br>
            <a:r>
              <a:rPr lang="ru-RU" sz="6700" dirty="0" smtClean="0">
                <a:solidFill>
                  <a:srgbClr val="002060"/>
                </a:solidFill>
              </a:rPr>
              <a:t>Поезд</a:t>
            </a:r>
            <a:endParaRPr lang="ru-RU" sz="6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F:\Таня 2013\ФОТО новый диск\Клипарты\Сказки+буквы\Сказочный транспорт\img_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7388996" cy="466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36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589640" cy="720080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/>
              <a:t/>
            </a:r>
            <a:br>
              <a:rPr lang="ru-RU" dirty="0"/>
            </a:br>
            <a:r>
              <a:rPr lang="ru-RU" sz="7300" dirty="0">
                <a:solidFill>
                  <a:srgbClr val="002060"/>
                </a:solidFill>
              </a:rPr>
              <a:t>На чем ехали медведи в </a:t>
            </a:r>
            <a:r>
              <a:rPr lang="ru-RU" sz="7300" dirty="0" smtClean="0">
                <a:solidFill>
                  <a:srgbClr val="002060"/>
                </a:solidFill>
              </a:rPr>
              <a:t>стихотворении </a:t>
            </a:r>
            <a:r>
              <a:rPr lang="ru-RU" sz="7300" dirty="0" err="1" smtClean="0">
                <a:solidFill>
                  <a:srgbClr val="002060"/>
                </a:solidFill>
              </a:rPr>
              <a:t>К.Чуковского</a:t>
            </a:r>
            <a:r>
              <a:rPr lang="ru-RU" sz="7300" dirty="0" smtClean="0">
                <a:solidFill>
                  <a:srgbClr val="002060"/>
                </a:solidFill>
              </a:rPr>
              <a:t> </a:t>
            </a:r>
            <a:r>
              <a:rPr lang="ru-RU" sz="7300" dirty="0">
                <a:solidFill>
                  <a:srgbClr val="002060"/>
                </a:solidFill>
              </a:rPr>
              <a:t>«</a:t>
            </a:r>
            <a:r>
              <a:rPr lang="ru-RU" sz="7300" dirty="0" err="1">
                <a:solidFill>
                  <a:srgbClr val="002060"/>
                </a:solidFill>
              </a:rPr>
              <a:t>Тараканище</a:t>
            </a:r>
            <a:r>
              <a:rPr lang="ru-RU" sz="7300" dirty="0">
                <a:solidFill>
                  <a:srgbClr val="002060"/>
                </a:solidFill>
              </a:rPr>
              <a:t>»?</a:t>
            </a:r>
            <a:br>
              <a:rPr lang="ru-RU" sz="7300" dirty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8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300" y="2636912"/>
            <a:ext cx="8589640" cy="720080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60053" y="0"/>
            <a:ext cx="858964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/>
            <a:r>
              <a:rPr lang="ru-RU" dirty="0" smtClean="0"/>
              <a:t/>
            </a:r>
            <a:br>
              <a:rPr lang="ru-RU" dirty="0" smtClean="0"/>
            </a:br>
            <a:r>
              <a:rPr lang="ru-RU" sz="14400" dirty="0" smtClean="0">
                <a:solidFill>
                  <a:srgbClr val="002060"/>
                </a:solidFill>
              </a:rPr>
              <a:t>Велосипед</a:t>
            </a:r>
            <a:endParaRPr lang="ru-RU" sz="1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70466"/>
            <a:ext cx="5112568" cy="59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2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589640" cy="1728192"/>
          </a:xfrm>
        </p:spPr>
        <p:txBody>
          <a:bodyPr>
            <a:normAutofit fontScale="90000"/>
          </a:bodyPr>
          <a:lstStyle/>
          <a:p>
            <a:pPr lvl="0"/>
            <a:r>
              <a:rPr lang="ru-RU" sz="8900" dirty="0">
                <a:solidFill>
                  <a:srgbClr val="002060"/>
                </a:solidFill>
              </a:rPr>
              <a:t>На чём ехал Емеля к царю </a:t>
            </a:r>
            <a:r>
              <a:rPr lang="ru-RU" sz="8900" dirty="0" smtClean="0">
                <a:solidFill>
                  <a:srgbClr val="002060"/>
                </a:solidFill>
              </a:rPr>
              <a:t/>
            </a:r>
            <a:br>
              <a:rPr lang="ru-RU" sz="8900" dirty="0" smtClean="0">
                <a:solidFill>
                  <a:srgbClr val="002060"/>
                </a:solidFill>
              </a:rPr>
            </a:br>
            <a:r>
              <a:rPr lang="ru-RU" sz="8900" dirty="0" smtClean="0">
                <a:solidFill>
                  <a:srgbClr val="002060"/>
                </a:solidFill>
              </a:rPr>
              <a:t>во </a:t>
            </a:r>
            <a:r>
              <a:rPr lang="ru-RU" sz="8900" dirty="0">
                <a:solidFill>
                  <a:srgbClr val="002060"/>
                </a:solidFill>
              </a:rPr>
              <a:t>дворец?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76872"/>
            <a:ext cx="8589640" cy="720080"/>
          </a:xfrm>
        </p:spPr>
        <p:txBody>
          <a:bodyPr>
            <a:normAutofit fontScale="90000"/>
          </a:bodyPr>
          <a:lstStyle/>
          <a:p>
            <a:pPr lvl="0"/>
            <a:r>
              <a:rPr lang="ru-RU" sz="8900" dirty="0">
                <a:solidFill>
                  <a:srgbClr val="002060"/>
                </a:solidFill>
              </a:rPr>
              <a:t>На чём летал Барон Мюнхгаузен? 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6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53" y="0"/>
            <a:ext cx="8589640" cy="720080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/>
              <a:t/>
            </a:r>
            <a:br>
              <a:rPr lang="ru-RU" dirty="0"/>
            </a:br>
            <a:r>
              <a:rPr lang="ru-RU" sz="6700" dirty="0" smtClean="0">
                <a:solidFill>
                  <a:srgbClr val="002060"/>
                </a:solidFill>
              </a:rPr>
              <a:t>Ядро</a:t>
            </a:r>
            <a:endParaRPr lang="ru-RU" sz="6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276" y="798513"/>
            <a:ext cx="4762500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34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8589640" cy="720080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rgbClr val="002060"/>
                </a:solidFill>
              </a:rPr>
              <a:t>В чём плыли </a:t>
            </a:r>
            <a:r>
              <a:rPr lang="ru-RU" sz="6600" dirty="0" smtClean="0">
                <a:solidFill>
                  <a:srgbClr val="002060"/>
                </a:solidFill>
              </a:rPr>
              <a:t/>
            </a:r>
            <a:br>
              <a:rPr lang="ru-RU" sz="6600" dirty="0" smtClean="0">
                <a:solidFill>
                  <a:srgbClr val="002060"/>
                </a:solidFill>
              </a:rPr>
            </a:br>
            <a:r>
              <a:rPr lang="ru-RU" sz="6600" dirty="0" smtClean="0">
                <a:solidFill>
                  <a:srgbClr val="002060"/>
                </a:solidFill>
              </a:rPr>
              <a:t>по </a:t>
            </a:r>
            <a:r>
              <a:rPr lang="ru-RU" sz="6600" dirty="0">
                <a:solidFill>
                  <a:srgbClr val="002060"/>
                </a:solidFill>
              </a:rPr>
              <a:t>морю царица с младенцем в </a:t>
            </a:r>
            <a:r>
              <a:rPr lang="ru-RU" sz="6600" dirty="0" smtClean="0">
                <a:solidFill>
                  <a:srgbClr val="002060"/>
                </a:solidFill>
              </a:rPr>
              <a:t>сказке</a:t>
            </a:r>
            <a:br>
              <a:rPr lang="ru-RU" sz="6600" dirty="0" smtClean="0">
                <a:solidFill>
                  <a:srgbClr val="002060"/>
                </a:solidFill>
              </a:rPr>
            </a:br>
            <a:r>
              <a:rPr lang="ru-RU" sz="6600" dirty="0" smtClean="0">
                <a:solidFill>
                  <a:srgbClr val="002060"/>
                </a:solidFill>
              </a:rPr>
              <a:t> </a:t>
            </a:r>
            <a:r>
              <a:rPr lang="ru-RU" sz="6600" dirty="0">
                <a:solidFill>
                  <a:srgbClr val="002060"/>
                </a:solidFill>
              </a:rPr>
              <a:t>о царе </a:t>
            </a:r>
            <a:r>
              <a:rPr lang="ru-RU" sz="6600" dirty="0" err="1">
                <a:solidFill>
                  <a:srgbClr val="002060"/>
                </a:solidFill>
              </a:rPr>
              <a:t>Салтане</a:t>
            </a:r>
            <a:r>
              <a:rPr lang="ru-RU" sz="6600" dirty="0">
                <a:solidFill>
                  <a:srgbClr val="002060"/>
                </a:solidFill>
              </a:rPr>
              <a:t>? </a:t>
            </a:r>
            <a:endParaRPr lang="ru-RU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9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300" y="2636912"/>
            <a:ext cx="8589640" cy="720080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60053" y="0"/>
            <a:ext cx="858964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/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>
                <a:solidFill>
                  <a:srgbClr val="002060"/>
                </a:solidFill>
              </a:rPr>
              <a:t>Бочка</a:t>
            </a:r>
            <a:endParaRPr lang="ru-RU" sz="6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7123785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2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80928"/>
            <a:ext cx="8589640" cy="720080"/>
          </a:xfrm>
        </p:spPr>
        <p:txBody>
          <a:bodyPr>
            <a:normAutofit fontScale="90000"/>
          </a:bodyPr>
          <a:lstStyle/>
          <a:p>
            <a:pPr lvl="0"/>
            <a:r>
              <a:rPr lang="ru-RU" sz="8000" dirty="0">
                <a:solidFill>
                  <a:srgbClr val="002060"/>
                </a:solidFill>
              </a:rPr>
              <a:t>На каком транспорте передвигались Бременские музыканты? 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1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53" y="0"/>
            <a:ext cx="8589640" cy="720080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/>
              <a:t/>
            </a:r>
            <a:br>
              <a:rPr lang="ru-RU" dirty="0"/>
            </a:br>
            <a:r>
              <a:rPr lang="ru-RU" sz="6700" dirty="0" smtClean="0">
                <a:solidFill>
                  <a:srgbClr val="002060"/>
                </a:solidFill>
              </a:rPr>
              <a:t>Повозка</a:t>
            </a:r>
            <a:endParaRPr lang="ru-RU" sz="6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F:\Таня 2013\ФОТО новый диск\Клипарты\Сказки+буквы\Сказочный транспорт\1475341295257840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36115"/>
            <a:ext cx="7009715" cy="562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52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589640" cy="720080"/>
          </a:xfrm>
        </p:spPr>
        <p:txBody>
          <a:bodyPr>
            <a:normAutofit fontScale="90000"/>
          </a:bodyPr>
          <a:lstStyle/>
          <a:p>
            <a:pPr fontAlgn="t"/>
            <a:r>
              <a:rPr lang="ru-RU" sz="8000" dirty="0">
                <a:solidFill>
                  <a:srgbClr val="002060"/>
                </a:solidFill>
              </a:rPr>
              <a:t>На чём приехала Василиса Премудрая к царю во дворец?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9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300" y="2636912"/>
            <a:ext cx="8589640" cy="720080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60053" y="0"/>
            <a:ext cx="858964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/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>
                <a:solidFill>
                  <a:srgbClr val="002060"/>
                </a:solidFill>
              </a:rPr>
              <a:t>Карета</a:t>
            </a:r>
            <a:endParaRPr lang="ru-RU" sz="6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2575"/>
            <a:ext cx="3962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2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360" y="3356992"/>
            <a:ext cx="8589640" cy="720080"/>
          </a:xfrm>
        </p:spPr>
        <p:txBody>
          <a:bodyPr>
            <a:noAutofit/>
          </a:bodyPr>
          <a:lstStyle/>
          <a:p>
            <a:pPr lvl="0"/>
            <a:r>
              <a:rPr lang="ru-RU" sz="5400" dirty="0" smtClean="0">
                <a:solidFill>
                  <a:srgbClr val="002060"/>
                </a:solidFill>
              </a:rPr>
              <a:t>На </a:t>
            </a:r>
            <a:r>
              <a:rPr lang="ru-RU" sz="5400" dirty="0">
                <a:solidFill>
                  <a:srgbClr val="002060"/>
                </a:solidFill>
              </a:rPr>
              <a:t>каком виде транспорта ехали Чебурашка, Шапокляк и Крокодил Гена в мультфильме «Чебурашка и крокодил Гена»?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/>
            </a:r>
            <a:br>
              <a:rPr lang="ru-RU" sz="5400" dirty="0"/>
            </a:b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6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53" y="0"/>
            <a:ext cx="8589640" cy="720080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/>
              <a:t/>
            </a:r>
            <a:br>
              <a:rPr lang="ru-RU" dirty="0"/>
            </a:br>
            <a:r>
              <a:rPr lang="ru-RU" sz="6000" dirty="0" smtClean="0">
                <a:solidFill>
                  <a:srgbClr val="002060"/>
                </a:solidFill>
              </a:rPr>
              <a:t>Голубой вагон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431" y="1412776"/>
            <a:ext cx="8865412" cy="474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73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0053" y="0"/>
            <a:ext cx="8589640" cy="720080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/>
              <a:t/>
            </a:r>
            <a:br>
              <a:rPr lang="ru-RU" dirty="0"/>
            </a:br>
            <a:r>
              <a:rPr lang="ru-RU" sz="6700" dirty="0" smtClean="0">
                <a:solidFill>
                  <a:srgbClr val="002060"/>
                </a:solidFill>
              </a:rPr>
              <a:t>Печка</a:t>
            </a:r>
            <a:endParaRPr lang="ru-RU" sz="6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:\Таня 2013\ФОТО новый диск\Клипарты\Сказки+буквы\Сказочный транспорт\17188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9627" y="980728"/>
            <a:ext cx="416245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2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360" y="2060848"/>
            <a:ext cx="8589640" cy="720080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rgbClr val="002060"/>
                </a:solidFill>
              </a:rPr>
              <a:t>На чём катался </a:t>
            </a:r>
            <a:r>
              <a:rPr lang="ru-RU" sz="6600" dirty="0" smtClean="0">
                <a:solidFill>
                  <a:srgbClr val="002060"/>
                </a:solidFill>
              </a:rPr>
              <a:t>Кай в сказке </a:t>
            </a:r>
            <a:r>
              <a:rPr lang="ru-RU" sz="6600" dirty="0" err="1" smtClean="0">
                <a:solidFill>
                  <a:srgbClr val="002060"/>
                </a:solidFill>
              </a:rPr>
              <a:t>Г.Х.Андерсена</a:t>
            </a:r>
            <a:r>
              <a:rPr lang="ru-RU" sz="6600" dirty="0" smtClean="0">
                <a:solidFill>
                  <a:srgbClr val="002060"/>
                </a:solidFill>
              </a:rPr>
              <a:t/>
            </a:r>
            <a:br>
              <a:rPr lang="ru-RU" sz="6600" dirty="0" smtClean="0">
                <a:solidFill>
                  <a:srgbClr val="002060"/>
                </a:solidFill>
              </a:rPr>
            </a:br>
            <a:r>
              <a:rPr lang="ru-RU" sz="6600" dirty="0" smtClean="0">
                <a:solidFill>
                  <a:srgbClr val="002060"/>
                </a:solidFill>
              </a:rPr>
              <a:t>«Снежная королева»? </a:t>
            </a:r>
            <a:endParaRPr lang="ru-RU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5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Санки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15362" name="Picture 2" descr="F:\Таня 2013\ФОТО новый диск\Клипарты\Сказки+буквы\Сказочный транспорт\6604af4f506531adb42f1b747d5e9a4f--queen-art-moon-mag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4029054" cy="56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78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360" y="2636912"/>
            <a:ext cx="8589640" cy="720080"/>
          </a:xfrm>
        </p:spPr>
        <p:txBody>
          <a:bodyPr>
            <a:noAutofit/>
          </a:bodyPr>
          <a:lstStyle/>
          <a:p>
            <a:pPr lvl="0"/>
            <a:r>
              <a:rPr lang="ru-RU" sz="6600" dirty="0">
                <a:solidFill>
                  <a:srgbClr val="002060"/>
                </a:solidFill>
              </a:rPr>
              <a:t>При помощи </a:t>
            </a:r>
            <a:r>
              <a:rPr lang="ru-RU" sz="6600" dirty="0" smtClean="0">
                <a:solidFill>
                  <a:srgbClr val="002060"/>
                </a:solidFill>
              </a:rPr>
              <a:t>чего</a:t>
            </a:r>
            <a:br>
              <a:rPr lang="ru-RU" sz="6600" dirty="0" smtClean="0">
                <a:solidFill>
                  <a:srgbClr val="002060"/>
                </a:solidFill>
              </a:rPr>
            </a:br>
            <a:r>
              <a:rPr lang="ru-RU" sz="6600" dirty="0" smtClean="0">
                <a:solidFill>
                  <a:srgbClr val="002060"/>
                </a:solidFill>
              </a:rPr>
              <a:t>Мальчик-с-пальчик</a:t>
            </a:r>
            <a:br>
              <a:rPr lang="ru-RU" sz="6600" dirty="0" smtClean="0">
                <a:solidFill>
                  <a:srgbClr val="002060"/>
                </a:solidFill>
              </a:rPr>
            </a:br>
            <a:r>
              <a:rPr lang="ru-RU" sz="6600" dirty="0" smtClean="0">
                <a:solidFill>
                  <a:srgbClr val="002060"/>
                </a:solidFill>
              </a:rPr>
              <a:t>передвигался семимильными шагами ?</a:t>
            </a:r>
            <a:endParaRPr 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Сапоги-скороходы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16386" name="Picture 2" descr="F:\Таня 2013\ФОТО новый диск\Клипарты\Сказки+буквы\Сказочный транспорт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32836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81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360" y="2060848"/>
            <a:ext cx="8589640" cy="720080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rgbClr val="002060"/>
                </a:solidFill>
              </a:rPr>
              <a:t>На чём </a:t>
            </a:r>
            <a:r>
              <a:rPr lang="ru-RU" sz="6600" dirty="0" smtClean="0">
                <a:solidFill>
                  <a:srgbClr val="002060"/>
                </a:solidFill>
              </a:rPr>
              <a:t>улетели </a:t>
            </a:r>
            <a:br>
              <a:rPr lang="ru-RU" sz="6600" dirty="0" smtClean="0">
                <a:solidFill>
                  <a:srgbClr val="002060"/>
                </a:solidFill>
              </a:rPr>
            </a:br>
            <a:r>
              <a:rPr lang="ru-RU" sz="6600" dirty="0" smtClean="0">
                <a:solidFill>
                  <a:srgbClr val="002060"/>
                </a:solidFill>
              </a:rPr>
              <a:t>Забава и Иван </a:t>
            </a:r>
            <a:br>
              <a:rPr lang="ru-RU" sz="6600" dirty="0" smtClean="0">
                <a:solidFill>
                  <a:srgbClr val="002060"/>
                </a:solidFill>
              </a:rPr>
            </a:br>
            <a:r>
              <a:rPr lang="ru-RU" sz="6600" dirty="0" smtClean="0">
                <a:solidFill>
                  <a:srgbClr val="002060"/>
                </a:solidFill>
              </a:rPr>
              <a:t>в сказке</a:t>
            </a:r>
            <a:br>
              <a:rPr lang="ru-RU" sz="6600" dirty="0" smtClean="0">
                <a:solidFill>
                  <a:srgbClr val="002060"/>
                </a:solidFill>
              </a:rPr>
            </a:br>
            <a:r>
              <a:rPr lang="ru-RU" sz="6600" dirty="0" smtClean="0">
                <a:solidFill>
                  <a:srgbClr val="002060"/>
                </a:solidFill>
              </a:rPr>
              <a:t>«Летучий корабль»?</a:t>
            </a:r>
            <a:endParaRPr lang="ru-RU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2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Летучий корабль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76180"/>
            <a:ext cx="6176008" cy="516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51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8092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- ресурсы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980728"/>
            <a:ext cx="8352928" cy="47705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500" dirty="0" smtClean="0"/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500" dirty="0"/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500" dirty="0" smtClean="0"/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500" dirty="0"/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5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75655" y="5373216"/>
            <a:ext cx="7295581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124744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Автор шаблона: </a:t>
            </a:r>
            <a:r>
              <a:rPr lang="ru-RU" b="1" i="1" dirty="0" err="1" smtClean="0"/>
              <a:t>Ранько</a:t>
            </a:r>
            <a:r>
              <a:rPr lang="ru-RU" b="1" i="1" dirty="0" smtClean="0"/>
              <a:t> </a:t>
            </a:r>
            <a:r>
              <a:rPr lang="ru-RU" b="1" i="1" dirty="0"/>
              <a:t>Елена Алексеевна </a:t>
            </a:r>
          </a:p>
          <a:p>
            <a:r>
              <a:rPr lang="ru-RU" i="1" dirty="0"/>
              <a:t>учитель начальных классов  </a:t>
            </a:r>
            <a:r>
              <a:rPr lang="ru-RU" i="1" dirty="0" smtClean="0"/>
              <a:t>МАОУ </a:t>
            </a:r>
            <a:r>
              <a:rPr lang="ru-RU" i="1" dirty="0"/>
              <a:t>лицей №21 </a:t>
            </a:r>
            <a:r>
              <a:rPr lang="ru-RU" i="1" dirty="0" smtClean="0"/>
              <a:t>, г</a:t>
            </a:r>
            <a:r>
              <a:rPr lang="ru-RU" i="1" dirty="0"/>
              <a:t>. </a:t>
            </a:r>
            <a:r>
              <a:rPr lang="ru-RU" i="1" dirty="0" smtClean="0"/>
              <a:t>Иваново</a:t>
            </a:r>
            <a:endParaRPr lang="ru-RU" b="1" i="1" dirty="0"/>
          </a:p>
          <a:p>
            <a:r>
              <a:rPr lang="ru-RU" b="1" i="1" dirty="0"/>
              <a:t>Сайт: </a:t>
            </a:r>
            <a:r>
              <a:rPr lang="en-US" i="1" dirty="0">
                <a:hlinkClick r:id="rId2"/>
              </a:rPr>
              <a:t>http://elenaranko.ucoz.ru/</a:t>
            </a:r>
            <a:r>
              <a:rPr lang="ru-RU" i="1" dirty="0"/>
              <a:t> </a:t>
            </a:r>
            <a:endParaRPr lang="ru-RU" i="1" dirty="0" smtClean="0"/>
          </a:p>
          <a:p>
            <a:endParaRPr lang="ru-RU" i="1" dirty="0"/>
          </a:p>
          <a:p>
            <a:r>
              <a:rPr lang="ru-RU" i="1" dirty="0" err="1" smtClean="0"/>
              <a:t>Вопросы:</a:t>
            </a:r>
            <a:r>
              <a:rPr lang="ru-RU" b="1" cap="all" dirty="0" err="1"/>
              <a:t>ВСЕРОССИЙСКАЯ</a:t>
            </a:r>
            <a:r>
              <a:rPr lang="ru-RU" b="1" cap="all" dirty="0"/>
              <a:t> ЗАНИМАТЕЛЬНАЯ ВИКТОРИНА «СКАЗОЧНЫЙ ТРАНСПОРТ»</a:t>
            </a:r>
          </a:p>
          <a:p>
            <a:r>
              <a:rPr lang="en-US" i="1" dirty="0" smtClean="0">
                <a:hlinkClick r:id="rId3"/>
              </a:rPr>
              <a:t>http</a:t>
            </a:r>
            <a:r>
              <a:rPr lang="en-US" i="1" dirty="0">
                <a:hlinkClick r:id="rId3"/>
              </a:rPr>
              <a:t>://strana-voprosov.ru/work/v000395</a:t>
            </a:r>
            <a:r>
              <a:rPr lang="en-US" i="1" dirty="0" smtClean="0">
                <a:hlinkClick r:id="rId3"/>
              </a:rPr>
              <a:t>/</a:t>
            </a:r>
            <a:endParaRPr lang="ru-RU" i="1" dirty="0" smtClean="0"/>
          </a:p>
          <a:p>
            <a:r>
              <a:rPr lang="en-US" i="1" dirty="0">
                <a:hlinkClick r:id="rId4"/>
              </a:rPr>
              <a:t>https://</a:t>
            </a:r>
            <a:r>
              <a:rPr lang="en-US" i="1" dirty="0" smtClean="0">
                <a:hlinkClick r:id="rId4"/>
              </a:rPr>
              <a:t>nsportal.ru/nachalnaya-shkola/vospitatelnaya-rabota/2012/11/15/viktorina-skazochnyy-transport</a:t>
            </a:r>
            <a:r>
              <a:rPr lang="ru-RU" i="1" dirty="0"/>
              <a:t/>
            </a:r>
            <a:br>
              <a:rPr lang="ru-RU" i="1" dirty="0"/>
            </a:br>
            <a:r>
              <a:rPr lang="en-US" i="1" dirty="0" smtClean="0">
                <a:hlinkClick r:id="rId5"/>
              </a:rPr>
              <a:t>https</a:t>
            </a:r>
            <a:r>
              <a:rPr lang="en-US" i="1" dirty="0">
                <a:hlinkClick r:id="rId5"/>
              </a:rPr>
              <a:t>://</a:t>
            </a:r>
            <a:r>
              <a:rPr lang="en-US" i="1" dirty="0" smtClean="0">
                <a:hlinkClick r:id="rId5"/>
              </a:rPr>
              <a:t>educ.wikireading.ru/12684</a:t>
            </a:r>
            <a:endParaRPr lang="ru-RU" i="1" dirty="0" smtClean="0"/>
          </a:p>
          <a:p>
            <a:r>
              <a:rPr lang="en-US" i="1" dirty="0">
                <a:hlinkClick r:id="rId3"/>
              </a:rPr>
              <a:t>http:// </a:t>
            </a:r>
            <a:r>
              <a:rPr lang="en-US" i="1" u="sng" dirty="0" smtClean="0">
                <a:solidFill>
                  <a:srgbClr val="8D1E1B"/>
                </a:solidFill>
              </a:rPr>
              <a:t>skazki-chudu.com/news/</a:t>
            </a:r>
            <a:r>
              <a:rPr lang="en-US" i="1" u="sng" dirty="0" err="1" smtClean="0">
                <a:solidFill>
                  <a:srgbClr val="8D1E1B"/>
                </a:solidFill>
              </a:rPr>
              <a:t>metla_kover_samolet_i</a:t>
            </a:r>
            <a:r>
              <a:rPr lang="en-US" i="1" u="sng" dirty="0">
                <a:solidFill>
                  <a:srgbClr val="8D1E1B"/>
                </a:solidFill>
              </a:rPr>
              <a:t>...</a:t>
            </a:r>
            <a:r>
              <a:rPr lang="en-US" i="1" u="sng" dirty="0" err="1" smtClean="0">
                <a:solidFill>
                  <a:srgbClr val="8D1E1B"/>
                </a:solidFill>
              </a:rPr>
              <a:t>transporta</a:t>
            </a:r>
            <a:r>
              <a:rPr lang="en-US" i="1" u="sng" dirty="0" smtClean="0">
                <a:solidFill>
                  <a:srgbClr val="8D1E1B"/>
                </a:solidFill>
              </a:rPr>
              <a:t>/2015-03-13-44</a:t>
            </a:r>
            <a:endParaRPr lang="ru-RU" i="1" u="sng" dirty="0" smtClean="0">
              <a:solidFill>
                <a:srgbClr val="8D1E1B"/>
              </a:solidFill>
            </a:endParaRPr>
          </a:p>
          <a:p>
            <a:endParaRPr lang="ru-RU" dirty="0" smtClean="0"/>
          </a:p>
          <a:p>
            <a:endParaRPr lang="ru-RU" i="1" dirty="0" smtClean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1952" y="3458036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Печка: </a:t>
            </a:r>
            <a:r>
              <a:rPr lang="en-US" sz="1600" dirty="0">
                <a:hlinkClick r:id="rId3"/>
              </a:rPr>
              <a:t>https://ic.pics.livejournal.com/ethno_mir/41124646/17188/17188_640.jpg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Ступа: </a:t>
            </a:r>
            <a:r>
              <a:rPr lang="en-US" sz="1600" dirty="0">
                <a:hlinkClick r:id="rId4"/>
              </a:rPr>
              <a:t>http://deti-i-mama.ru/wp-content/uploads/2016/04/Baba-Iaga-v-stupe.jpg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Кот Леопольд: </a:t>
            </a:r>
            <a:r>
              <a:rPr lang="en-US" sz="1600" dirty="0">
                <a:hlinkClick r:id="rId5"/>
              </a:rPr>
              <a:t>http://best-host.ru/uploads/posts/2012-05/1338266899_3xuxir0eqgpkzlt.jpeg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err="1" smtClean="0">
                <a:solidFill>
                  <a:srgbClr val="002060"/>
                </a:solidFill>
              </a:rPr>
              <a:t>Карлсон</a:t>
            </a:r>
            <a:r>
              <a:rPr lang="ru-RU" sz="1600" dirty="0" smtClean="0">
                <a:solidFill>
                  <a:srgbClr val="002060"/>
                </a:solidFill>
              </a:rPr>
              <a:t>: </a:t>
            </a:r>
            <a:r>
              <a:rPr lang="en-US" sz="1600" dirty="0">
                <a:hlinkClick r:id="rId6"/>
              </a:rPr>
              <a:t>http://ustroim-prazdnik.info/_ph/31/945100581.png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Карета из тыквы</a:t>
            </a:r>
            <a:r>
              <a:rPr lang="ru-RU" sz="1600" dirty="0" smtClean="0">
                <a:solidFill>
                  <a:srgbClr val="002060"/>
                </a:solidFill>
              </a:rPr>
              <a:t>: </a:t>
            </a:r>
            <a:r>
              <a:rPr lang="en-US" sz="1600" dirty="0">
                <a:hlinkClick r:id="rId7"/>
              </a:rPr>
              <a:t>http://img.lenagold.ru/k/karet/karfur004.png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Ковёр-самолёт</a:t>
            </a:r>
            <a:r>
              <a:rPr lang="ru-RU" sz="1600" dirty="0" smtClean="0">
                <a:solidFill>
                  <a:srgbClr val="002060"/>
                </a:solidFill>
              </a:rPr>
              <a:t>: </a:t>
            </a:r>
            <a:r>
              <a:rPr lang="en-US" sz="1600" dirty="0">
                <a:hlinkClick r:id="rId8"/>
              </a:rPr>
              <a:t>https://dekatop.com/wp-content/uploads/2012/10/fly_02.jpg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Почтальон </a:t>
            </a:r>
            <a:r>
              <a:rPr lang="ru-RU" sz="1600" dirty="0">
                <a:solidFill>
                  <a:srgbClr val="002060"/>
                </a:solidFill>
              </a:rPr>
              <a:t>Печкин</a:t>
            </a:r>
            <a:r>
              <a:rPr lang="ru-RU" sz="1600" dirty="0" smtClean="0">
                <a:solidFill>
                  <a:srgbClr val="002060"/>
                </a:solidFill>
              </a:rPr>
              <a:t>: </a:t>
            </a:r>
            <a:r>
              <a:rPr lang="en-US" sz="1600" dirty="0">
                <a:hlinkClick r:id="rId7"/>
              </a:rPr>
              <a:t>http://img.lenagold.ru/k/karet/karfur004.png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Человек рассеянный</a:t>
            </a:r>
            <a:r>
              <a:rPr lang="ru-RU" sz="1600" dirty="0" smtClean="0">
                <a:solidFill>
                  <a:srgbClr val="002060"/>
                </a:solidFill>
              </a:rPr>
              <a:t>: </a:t>
            </a:r>
            <a:r>
              <a:rPr lang="en-US" sz="1600" dirty="0">
                <a:hlinkClick r:id="rId9"/>
              </a:rPr>
              <a:t>http://www.planetaskazok.ru/images/stories/marshak/vot_kakoi_rasseyanii/img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«</a:t>
            </a:r>
            <a:r>
              <a:rPr lang="ru-RU" sz="1600" dirty="0" err="1" smtClean="0">
                <a:solidFill>
                  <a:srgbClr val="002060"/>
                </a:solidFill>
              </a:rPr>
              <a:t>Тараканище</a:t>
            </a:r>
            <a:r>
              <a:rPr lang="ru-RU" sz="1600" dirty="0" smtClean="0">
                <a:solidFill>
                  <a:srgbClr val="002060"/>
                </a:solidFill>
              </a:rPr>
              <a:t>»: </a:t>
            </a:r>
            <a:r>
              <a:rPr lang="en-US" sz="1600" dirty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pixelbrush.iph.su/uploads/posts/2012-05/1338266468_ki3nkjezsyndeyx.jpeg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Барон </a:t>
            </a:r>
            <a:r>
              <a:rPr lang="ru-RU" sz="1600" smtClean="0">
                <a:solidFill>
                  <a:srgbClr val="002060"/>
                </a:solidFill>
              </a:rPr>
              <a:t>Мунхгаузен</a:t>
            </a:r>
            <a:r>
              <a:rPr lang="ru-RU" sz="1600" dirty="0" smtClean="0">
                <a:solidFill>
                  <a:srgbClr val="002060"/>
                </a:solidFill>
              </a:rPr>
              <a:t>: </a:t>
            </a:r>
            <a:r>
              <a:rPr lang="en-US" sz="1600" dirty="0">
                <a:hlinkClick r:id="rId11"/>
              </a:rPr>
              <a:t>http://img0.liveinternet.ru/images/attach/c/11/116/904/116904906_4765034_2011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«Сказка о царе </a:t>
            </a:r>
            <a:r>
              <a:rPr lang="ru-RU" sz="1600" dirty="0" err="1" smtClean="0">
                <a:solidFill>
                  <a:srgbClr val="002060"/>
                </a:solidFill>
              </a:rPr>
              <a:t>Салтане</a:t>
            </a:r>
            <a:r>
              <a:rPr lang="ru-RU" sz="1600" dirty="0" smtClean="0">
                <a:solidFill>
                  <a:srgbClr val="002060"/>
                </a:solidFill>
              </a:rPr>
              <a:t>»: </a:t>
            </a:r>
            <a:r>
              <a:rPr lang="en-US" sz="1600" dirty="0">
                <a:hlinkClick r:id="rId12"/>
              </a:rPr>
              <a:t>http://www.minimy.in.ua/wp-content/uploads/2016/01/%D0%9C%D0%B0%D1%82%D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«Бременские музыканты»: </a:t>
            </a:r>
            <a:r>
              <a:rPr lang="en-US" sz="1600" dirty="0">
                <a:hlinkClick r:id="rId13"/>
              </a:rPr>
              <a:t>https://cs9.pikabu.ru/images/big_size_comm/2016-10_1/1475341295257840137.jpg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«Царевна-лягушка</a:t>
            </a:r>
            <a:r>
              <a:rPr lang="ru-RU" sz="1600" dirty="0" smtClean="0">
                <a:solidFill>
                  <a:srgbClr val="002060"/>
                </a:solidFill>
              </a:rPr>
              <a:t>»: </a:t>
            </a:r>
            <a:r>
              <a:rPr lang="en-US" sz="1600" dirty="0">
                <a:hlinkClick r:id="rId14"/>
              </a:rPr>
              <a:t>http://gostei.ru/uploads/posts/2013-09/1379328577_tcarevna-lyagushka1.jpg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Голубой </a:t>
            </a:r>
            <a:r>
              <a:rPr lang="ru-RU" sz="1600" dirty="0">
                <a:solidFill>
                  <a:srgbClr val="002060"/>
                </a:solidFill>
              </a:rPr>
              <a:t>вагон</a:t>
            </a:r>
            <a:r>
              <a:rPr lang="ru-RU" sz="1600" dirty="0" smtClean="0">
                <a:solidFill>
                  <a:srgbClr val="002060"/>
                </a:solidFill>
              </a:rPr>
              <a:t>: </a:t>
            </a:r>
            <a:r>
              <a:rPr lang="en-US" sz="1600" dirty="0">
                <a:solidFill>
                  <a:srgbClr val="002060"/>
                </a:solidFill>
                <a:hlinkClick r:id="rId15"/>
              </a:rPr>
              <a:t>http://</a:t>
            </a:r>
            <a:r>
              <a:rPr lang="en-US" sz="1600" dirty="0" smtClean="0">
                <a:solidFill>
                  <a:srgbClr val="002060"/>
                </a:solidFill>
                <a:hlinkClick r:id="rId15"/>
              </a:rPr>
              <a:t>rulibs.com/ru_zar/child_verse/aleksandrova/4/i_121.jpg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«</a:t>
            </a:r>
            <a:r>
              <a:rPr lang="ru-RU" sz="1600" dirty="0">
                <a:solidFill>
                  <a:srgbClr val="002060"/>
                </a:solidFill>
              </a:rPr>
              <a:t>Снежная королева</a:t>
            </a:r>
            <a:r>
              <a:rPr lang="ru-RU" sz="1600" dirty="0" smtClean="0">
                <a:solidFill>
                  <a:srgbClr val="002060"/>
                </a:solidFill>
              </a:rPr>
              <a:t>»: </a:t>
            </a:r>
            <a:r>
              <a:rPr lang="en-US" sz="1600" dirty="0">
                <a:hlinkClick r:id="rId16"/>
              </a:rPr>
              <a:t>https://i.pinimg.com/236x/66/04/af/6604af4f506531adb42f1b747d5e9a4f--queen-ar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Сапоги-скороходы: </a:t>
            </a:r>
            <a:r>
              <a:rPr lang="en-US" sz="1600" dirty="0">
                <a:hlinkClick r:id="rId17"/>
              </a:rPr>
              <a:t>http://miniskazka.ru/author_perro/malchik/11.jpg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Летучий </a:t>
            </a:r>
            <a:r>
              <a:rPr lang="ru-RU" sz="1600" dirty="0">
                <a:solidFill>
                  <a:srgbClr val="002060"/>
                </a:solidFill>
              </a:rPr>
              <a:t>корабль</a:t>
            </a:r>
            <a:r>
              <a:rPr lang="ru-RU" sz="1600" dirty="0" smtClean="0">
                <a:solidFill>
                  <a:srgbClr val="002060"/>
                </a:solidFill>
              </a:rPr>
              <a:t>: </a:t>
            </a:r>
            <a:r>
              <a:rPr lang="en-US" sz="1600" dirty="0">
                <a:hlinkClick r:id="rId18"/>
              </a:rPr>
              <a:t>https://www.tverlife.ru/upload/iblock/82b/82b5e6453ce3c889f330c25f935092a7.jpg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1952" y="404664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300" dirty="0" smtClean="0">
                <a:solidFill>
                  <a:srgbClr val="002060"/>
                </a:solidFill>
              </a:rPr>
              <a:t>Картинки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2780928"/>
            <a:ext cx="228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a typeface="+mj-ea"/>
                <a:cs typeface="+mj-cs"/>
              </a:rPr>
              <a:t/>
            </a:r>
            <a:br>
              <a:rPr lang="ru-RU" sz="2000" dirty="0">
                <a:solidFill>
                  <a:srgbClr val="002060"/>
                </a:solidFill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87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589640" cy="720080"/>
          </a:xfrm>
        </p:spPr>
        <p:txBody>
          <a:bodyPr>
            <a:noAutofit/>
          </a:bodyPr>
          <a:lstStyle/>
          <a:p>
            <a:r>
              <a:rPr lang="ru-RU" sz="8000" dirty="0">
                <a:solidFill>
                  <a:srgbClr val="002060"/>
                </a:solidFill>
              </a:rPr>
              <a:t>Личный транспорт Бабы-Яги? </a:t>
            </a:r>
            <a:endParaRPr lang="ru-RU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2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300" y="2636912"/>
            <a:ext cx="8589640" cy="720080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1581" y="183316"/>
            <a:ext cx="85896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/>
            <a:r>
              <a:rPr lang="ru-RU" sz="5400" dirty="0" smtClean="0">
                <a:solidFill>
                  <a:srgbClr val="002060"/>
                </a:solidFill>
              </a:rPr>
              <a:t>Ступа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F:\Таня 2013\ФОТО новый диск\Клипарты\Сказки+буквы\Сказочный транспорт\Baba-Iaga-v-stu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87592"/>
            <a:ext cx="4008631" cy="554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2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360" y="2924944"/>
            <a:ext cx="8589640" cy="720080"/>
          </a:xfrm>
        </p:spPr>
        <p:txBody>
          <a:bodyPr>
            <a:normAutofit fontScale="90000"/>
          </a:bodyPr>
          <a:lstStyle/>
          <a:p>
            <a:pPr lvl="0"/>
            <a:r>
              <a:rPr lang="ru-RU" sz="8000" dirty="0">
                <a:solidFill>
                  <a:srgbClr val="002060"/>
                </a:solidFill>
              </a:rPr>
              <a:t>Любимый двухколёсный вид транспорта кота Леопольда? </a:t>
            </a:r>
            <a:br>
              <a:rPr lang="ru-RU" sz="8000" dirty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7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5196" y="1052736"/>
            <a:ext cx="3315500" cy="56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60053" y="0"/>
            <a:ext cx="8589640" cy="720080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/>
              <a:t/>
            </a:r>
            <a:br>
              <a:rPr lang="ru-RU" dirty="0"/>
            </a:br>
            <a:r>
              <a:rPr lang="ru-RU" sz="6700" dirty="0" smtClean="0">
                <a:solidFill>
                  <a:srgbClr val="002060"/>
                </a:solidFill>
              </a:rPr>
              <a:t>Велосипед</a:t>
            </a:r>
            <a:endParaRPr lang="ru-RU" sz="6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7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589640" cy="72008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При помощи чего летал </a:t>
            </a:r>
            <a:r>
              <a:rPr lang="ru-RU" sz="7200" dirty="0" err="1" smtClean="0">
                <a:solidFill>
                  <a:srgbClr val="002060"/>
                </a:solidFill>
              </a:rPr>
              <a:t>Карлсон</a:t>
            </a:r>
            <a:r>
              <a:rPr lang="ru-RU" sz="7200" dirty="0">
                <a:solidFill>
                  <a:srgbClr val="002060"/>
                </a:solidFill>
              </a:rPr>
              <a:t>, который живёт на крыше? </a:t>
            </a:r>
            <a:endParaRPr lang="ru-RU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4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0053" y="0"/>
            <a:ext cx="8589640" cy="720080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/>
              <a:t/>
            </a:r>
            <a:br>
              <a:rPr lang="ru-RU" dirty="0"/>
            </a:br>
            <a:r>
              <a:rPr lang="ru-RU" sz="6000" dirty="0" smtClean="0">
                <a:solidFill>
                  <a:srgbClr val="002060"/>
                </a:solidFill>
              </a:rPr>
              <a:t>Моторчик с пропеллером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F:\Таня 2013\ФОТО новый диск\Клипарты\Сказки+буквы\Сказочный транспорт\9451005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31840"/>
            <a:ext cx="4539779" cy="583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2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163</Words>
  <Application>Microsoft Office PowerPoint</Application>
  <PresentationFormat>Экран (4:3)</PresentationFormat>
  <Paragraphs>56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SkazkaForSerge</vt:lpstr>
      <vt:lpstr>Times New Roman</vt:lpstr>
      <vt:lpstr>Тема Office</vt:lpstr>
      <vt:lpstr>«Сказочный транспорт»</vt:lpstr>
      <vt:lpstr>На чём ехал Емеля к царю  во дворец? </vt:lpstr>
      <vt:lpstr> Печка</vt:lpstr>
      <vt:lpstr>Личный транспорт Бабы-Яги? </vt:lpstr>
      <vt:lpstr> </vt:lpstr>
      <vt:lpstr>Любимый двухколёсный вид транспорта кота Леопольда?   </vt:lpstr>
      <vt:lpstr> Велосипед</vt:lpstr>
      <vt:lpstr>При помощи чего летал Карлсон, который живёт на крыше? </vt:lpstr>
      <vt:lpstr> Моторчик с пропеллером</vt:lpstr>
      <vt:lpstr>Во что превратила добрая фея  тыкву для Золушки?  </vt:lpstr>
      <vt:lpstr> </vt:lpstr>
      <vt:lpstr>На чём летали Алладин и Жасмин?   </vt:lpstr>
      <vt:lpstr> Ковёр-самолёт</vt:lpstr>
      <vt:lpstr>Какой подарок сделали родители дяди Фёдора почтальону Печкину? </vt:lpstr>
      <vt:lpstr>           Велосипед</vt:lpstr>
      <vt:lpstr>На чём поехал в Ленинград человек рассеянный с улицы Бассейной?   </vt:lpstr>
      <vt:lpstr> Поезд</vt:lpstr>
      <vt:lpstr> На чем ехали медведи в стихотворении К.Чуковского «Тараканище»?   </vt:lpstr>
      <vt:lpstr> </vt:lpstr>
      <vt:lpstr>На чём летал Барон Мюнхгаузен?  </vt:lpstr>
      <vt:lpstr> Ядро</vt:lpstr>
      <vt:lpstr>В чём плыли  по морю царица с младенцем в сказке  о царе Салтане? </vt:lpstr>
      <vt:lpstr> </vt:lpstr>
      <vt:lpstr>На каком транспорте передвигались Бременские музыканты?  </vt:lpstr>
      <vt:lpstr> Повозка</vt:lpstr>
      <vt:lpstr>На чём приехала Василиса Премудрая к царю во дворец?    </vt:lpstr>
      <vt:lpstr> </vt:lpstr>
      <vt:lpstr>На каком виде транспорта ехали Чебурашка, Шапокляк и Крокодил Гена в мультфильме «Чебурашка и крокодил Гена»?   </vt:lpstr>
      <vt:lpstr> Голубой вагон</vt:lpstr>
      <vt:lpstr>На чём катался Кай в сказке Г.Х.Андерсена «Снежная королева»? </vt:lpstr>
      <vt:lpstr>Санки</vt:lpstr>
      <vt:lpstr>При помощи чего Мальчик-с-пальчик передвигался семимильными шагами ?</vt:lpstr>
      <vt:lpstr>Сапоги-скороходы</vt:lpstr>
      <vt:lpstr>На чём улетели  Забава и Иван  в сказке «Летучий корабль»?</vt:lpstr>
      <vt:lpstr>Летучий корабль</vt:lpstr>
      <vt:lpstr>Интернет - ресурсы</vt:lpstr>
      <vt:lpstr> Печка: https://ic.pics.livejournal.com/ethno_mir/41124646/17188/17188_640.jpg Ступа: http://deti-i-mama.ru/wp-content/uploads/2016/04/Baba-Iaga-v-stupe.jpg Кот Леопольд: http://best-host.ru/uploads/posts/2012-05/1338266899_3xuxir0eqgpkzlt.jpeg Карлсон: http://ustroim-prazdnik.info/_ph/31/945100581.png Карета из тыквы: http://img.lenagold.ru/k/karet/karfur004.png Ковёр-самолёт: https://dekatop.com/wp-content/uploads/2012/10/fly_02.jpg Почтальон Печкин: http://img.lenagold.ru/k/karet/karfur004.png Человек рассеянный: http://www.planetaskazok.ru/images/stories/marshak/vot_kakoi_rasseyanii/img «Тараканище»: http://pixelbrush.iph.su/uploads/posts/2012-05/1338266468_ki3nkjezsyndeyx.jpeg Барон Мунхгаузен: http://img0.liveinternet.ru/images/attach/c/11/116/904/116904906_4765034_2011 «Сказка о царе Салтане»: http://www.minimy.in.ua/wp-content/uploads/2016/01/%D0%9C%D0%B0%D1%82%D «Бременские музыканты»: https://cs9.pikabu.ru/images/big_size_comm/2016-10_1/1475341295257840137.jpg «Царевна-лягушка»: http://gostei.ru/uploads/posts/2013-09/1379328577_tcarevna-lyagushka1.jpg Голубой вагон: http://rulibs.com/ru_zar/child_verse/aleksandrova/4/i_121.jpg «Снежная королева»: https://i.pinimg.com/236x/66/04/af/6604af4f506531adb42f1b747d5e9a4f--queen-ar Сапоги-скороходы: http://miniskazka.ru/author_perro/malchik/11.jpg Летучий корабль: https://www.tverlife.ru/upload/iblock/82b/82b5e6453ce3c889f330c25f935092a7.jpg      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Airat</cp:lastModifiedBy>
  <cp:revision>88</cp:revision>
  <dcterms:created xsi:type="dcterms:W3CDTF">2015-04-19T15:51:03Z</dcterms:created>
  <dcterms:modified xsi:type="dcterms:W3CDTF">2020-02-24T14:42:42Z</dcterms:modified>
</cp:coreProperties>
</file>