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5"/>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658A9D-4DCB-4E7D-B26D-334CA6FDAE10}" type="datetimeFigureOut">
              <a:rPr lang="ru-RU" smtClean="0"/>
              <a:t>19.04.2021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4F4A2A-4EFC-48C5-BE4C-1FBA95F6791C}" type="slidenum">
              <a:rPr lang="ru-RU" smtClean="0"/>
              <a:t>‹#›</a:t>
            </a:fld>
            <a:endParaRPr lang="ru-RU"/>
          </a:p>
        </p:txBody>
      </p:sp>
    </p:spTree>
    <p:extLst>
      <p:ext uri="{BB962C8B-B14F-4D97-AF65-F5344CB8AC3E}">
        <p14:creationId xmlns:p14="http://schemas.microsoft.com/office/powerpoint/2010/main" val="612602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84F4A2A-4EFC-48C5-BE4C-1FBA95F6791C}" type="slidenum">
              <a:rPr lang="ru-RU" smtClean="0"/>
              <a:t>1</a:t>
            </a:fld>
            <a:endParaRPr lang="ru-RU"/>
          </a:p>
        </p:txBody>
      </p:sp>
    </p:spTree>
    <p:extLst>
      <p:ext uri="{BB962C8B-B14F-4D97-AF65-F5344CB8AC3E}">
        <p14:creationId xmlns:p14="http://schemas.microsoft.com/office/powerpoint/2010/main" val="3889191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BAC6BFC7-C009-444C-B387-F69CF04D57A8}" type="datetime1">
              <a:rPr lang="ru-RU" smtClean="0"/>
              <a:t>19.04.2021</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87783FA7-9109-4701-B1F3-759745C5F9EE}" type="slidenum">
              <a:rPr lang="ru-RU" smtClean="0"/>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3CB5AE4-4C74-4608-AAC7-8134E1C26774}" type="datetime1">
              <a:rPr lang="ru-RU" smtClean="0"/>
              <a:t>19.04.2021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7783FA7-9109-4701-B1F3-759745C5F9E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4857EE0-6F88-4F74-8DA9-0B28D1F96269}" type="datetime1">
              <a:rPr lang="ru-RU" smtClean="0"/>
              <a:t>19.04.2021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7783FA7-9109-4701-B1F3-759745C5F9E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DE89030-1F65-4E7F-954A-AA26062253ED}" type="datetime1">
              <a:rPr lang="ru-RU" smtClean="0"/>
              <a:t>19.04.2021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7783FA7-9109-4701-B1F3-759745C5F9E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F0C95093-7099-4D15-91E4-6F62066A1C84}" type="datetime1">
              <a:rPr lang="ru-RU" smtClean="0"/>
              <a:t>19.04.2021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7783FA7-9109-4701-B1F3-759745C5F9EE}" type="slidenum">
              <a:rPr lang="ru-RU" smtClean="0"/>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3CD764F-EF54-46D7-9498-7B834F25340F}" type="datetime1">
              <a:rPr lang="ru-RU" smtClean="0"/>
              <a:t>19.04.2021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7783FA7-9109-4701-B1F3-759745C5F9E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67C6DBC-31FC-455E-BB8D-59394B2A0C1D}" type="datetime1">
              <a:rPr lang="ru-RU" smtClean="0"/>
              <a:t>19.04.2021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87783FA7-9109-4701-B1F3-759745C5F9EE}" type="slidenum">
              <a:rPr lang="ru-RU" smtClean="0"/>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954923F-9352-48D3-9883-B9DFE1DAE937}" type="datetime1">
              <a:rPr lang="ru-RU" smtClean="0"/>
              <a:t>19.04.2021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87783FA7-9109-4701-B1F3-759745C5F9E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C7850FB-00D2-43B9-9AA0-8DC16F3755C9}" type="datetime1">
              <a:rPr lang="ru-RU" smtClean="0"/>
              <a:t>19.04.2021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87783FA7-9109-4701-B1F3-759745C5F9E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CBA3421-66F5-42DE-8077-12A79D9BEA3D}" type="datetime1">
              <a:rPr lang="ru-RU" smtClean="0"/>
              <a:t>19.04.2021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7783FA7-9109-4701-B1F3-759745C5F9E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DBEBE97C-ECF0-42B2-AABB-AC873530A7E1}" type="datetime1">
              <a:rPr lang="ru-RU" smtClean="0"/>
              <a:t>19.04.2021</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87783FA7-9109-4701-B1F3-759745C5F9EE}"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ADBE603-6745-4417-A69C-B5CD58B54924}" type="datetime1">
              <a:rPr lang="ru-RU" smtClean="0"/>
              <a:t>19.04.2021</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7783FA7-9109-4701-B1F3-759745C5F9EE}"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russianfood.com/recipes/recipe.php?rid=130028" TargetMode="External"/><Relationship Id="rId2" Type="http://schemas.openxmlformats.org/officeDocument/2006/relationships/hyperlink" Target="https://www.russianfood.com/recipes/bytype/?fid=921" TargetMode="External"/><Relationship Id="rId1" Type="http://schemas.openxmlformats.org/officeDocument/2006/relationships/slideLayout" Target="../slideLayouts/slideLayout2.xml"/><Relationship Id="rId5" Type="http://schemas.openxmlformats.org/officeDocument/2006/relationships/hyperlink" Target="https://kedem.ru/chtoprigotovit/50-nachinok-dlya-blinov/" TargetMode="External"/><Relationship Id="rId4" Type="http://schemas.openxmlformats.org/officeDocument/2006/relationships/hyperlink" Target="https://www.russianfood.com/recipes/recipe.php?rid=12556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96952" y="5661248"/>
            <a:ext cx="288032" cy="936104"/>
          </a:xfrm>
        </p:spPr>
        <p:txBody>
          <a:bodyPr/>
          <a:lstStyle/>
          <a:p>
            <a:pPr algn="ctr"/>
            <a:r>
              <a:rPr lang="ru-RU" sz="1200" b="0" dirty="0">
                <a:effectLst/>
              </a:rPr>
              <a:t/>
            </a:r>
            <a:br>
              <a:rPr lang="ru-RU" sz="1200" b="0" dirty="0">
                <a:effectLst/>
              </a:rPr>
            </a:br>
            <a:endParaRPr lang="ru-RU" sz="1200" b="0" dirty="0"/>
          </a:p>
        </p:txBody>
      </p:sp>
      <p:sp>
        <p:nvSpPr>
          <p:cNvPr id="3" name="Подзаголовок 2"/>
          <p:cNvSpPr>
            <a:spLocks noGrp="1"/>
          </p:cNvSpPr>
          <p:nvPr>
            <p:ph type="subTitle" idx="1"/>
          </p:nvPr>
        </p:nvSpPr>
        <p:spPr>
          <a:xfrm>
            <a:off x="755576" y="116632"/>
            <a:ext cx="7848872" cy="6480720"/>
          </a:xfrm>
        </p:spPr>
        <p:txBody>
          <a:bodyPr>
            <a:normAutofit/>
          </a:bodyPr>
          <a:lstStyle/>
          <a:p>
            <a:pPr algn="ctr"/>
            <a:r>
              <a:rPr lang="ru-RU" sz="1200" dirty="0" smtClean="0">
                <a:latin typeface="Times New Roman" panose="02020603050405020304" pitchFamily="18" charset="0"/>
                <a:cs typeface="Times New Roman" panose="02020603050405020304" pitchFamily="18" charset="0"/>
              </a:rPr>
              <a:t>Муниципальное </a:t>
            </a:r>
            <a:r>
              <a:rPr lang="ru-RU" sz="1200" dirty="0">
                <a:latin typeface="Times New Roman" panose="02020603050405020304" pitchFamily="18" charset="0"/>
                <a:cs typeface="Times New Roman" panose="02020603050405020304" pitchFamily="18" charset="0"/>
              </a:rPr>
              <a:t>бюджетное общеобразовательное учреждение</a:t>
            </a:r>
          </a:p>
          <a:p>
            <a:pPr algn="ctr"/>
            <a:r>
              <a:rPr lang="ru-RU" sz="1200" dirty="0">
                <a:latin typeface="Times New Roman" panose="02020603050405020304" pitchFamily="18" charset="0"/>
                <a:cs typeface="Times New Roman" panose="02020603050405020304" pitchFamily="18" charset="0"/>
              </a:rPr>
              <a:t>"</a:t>
            </a:r>
            <a:r>
              <a:rPr lang="ru-RU" sz="1200" dirty="0" err="1">
                <a:latin typeface="Times New Roman" panose="02020603050405020304" pitchFamily="18" charset="0"/>
                <a:cs typeface="Times New Roman" panose="02020603050405020304" pitchFamily="18" charset="0"/>
              </a:rPr>
              <a:t>Сергачская</a:t>
            </a:r>
            <a:r>
              <a:rPr lang="ru-RU" sz="1200" dirty="0">
                <a:latin typeface="Times New Roman" panose="02020603050405020304" pitchFamily="18" charset="0"/>
                <a:cs typeface="Times New Roman" panose="02020603050405020304" pitchFamily="18" charset="0"/>
              </a:rPr>
              <a:t> средняя общеобразовательная школа </a:t>
            </a:r>
            <a:r>
              <a:rPr lang="ru-RU" sz="1200" dirty="0" smtClean="0">
                <a:latin typeface="Times New Roman" panose="02020603050405020304" pitchFamily="18" charset="0"/>
                <a:cs typeface="Times New Roman" panose="02020603050405020304" pitchFamily="18" charset="0"/>
              </a:rPr>
              <a:t>№</a:t>
            </a:r>
            <a:r>
              <a:rPr lang="ru-RU" sz="1200" dirty="0">
                <a:latin typeface="Times New Roman" panose="02020603050405020304" pitchFamily="18" charset="0"/>
                <a:cs typeface="Times New Roman" panose="02020603050405020304" pitchFamily="18" charset="0"/>
              </a:rPr>
              <a:t>3</a:t>
            </a:r>
            <a:endParaRPr lang="ru-RU" sz="1200" dirty="0" smtClean="0">
              <a:latin typeface="Times New Roman" panose="02020603050405020304" pitchFamily="18" charset="0"/>
              <a:cs typeface="Times New Roman" panose="02020603050405020304" pitchFamily="18" charset="0"/>
            </a:endParaRPr>
          </a:p>
          <a:p>
            <a:pPr algn="ctr"/>
            <a:endParaRPr lang="ru-RU" sz="1200" dirty="0" smtClean="0">
              <a:latin typeface="Times New Roman" panose="02020603050405020304" pitchFamily="18" charset="0"/>
              <a:cs typeface="Times New Roman" panose="02020603050405020304" pitchFamily="18" charset="0"/>
            </a:endParaRPr>
          </a:p>
          <a:p>
            <a:pPr algn="ctr"/>
            <a:endParaRPr lang="ru-RU" sz="1200" dirty="0" smtClean="0">
              <a:latin typeface="Times New Roman" panose="02020603050405020304" pitchFamily="18" charset="0"/>
              <a:cs typeface="Times New Roman" panose="02020603050405020304" pitchFamily="18" charset="0"/>
            </a:endParaRPr>
          </a:p>
          <a:p>
            <a:pPr algn="ctr"/>
            <a:endParaRPr lang="ru-RU" sz="1200" dirty="0">
              <a:latin typeface="Times New Roman" panose="02020603050405020304" pitchFamily="18" charset="0"/>
              <a:cs typeface="Times New Roman" panose="02020603050405020304" pitchFamily="18" charset="0"/>
            </a:endParaRPr>
          </a:p>
          <a:p>
            <a:pPr algn="ctr"/>
            <a:endParaRPr lang="ru-RU" sz="1200" dirty="0" smtClean="0">
              <a:latin typeface="Times New Roman" panose="02020603050405020304" pitchFamily="18" charset="0"/>
              <a:cs typeface="Times New Roman" panose="02020603050405020304" pitchFamily="18" charset="0"/>
            </a:endParaRPr>
          </a:p>
          <a:p>
            <a:pPr algn="ctr"/>
            <a:endParaRPr lang="ru-RU" sz="1200" dirty="0">
              <a:latin typeface="Times New Roman" panose="02020603050405020304" pitchFamily="18" charset="0"/>
              <a:cs typeface="Times New Roman" panose="02020603050405020304" pitchFamily="18" charset="0"/>
            </a:endParaRPr>
          </a:p>
          <a:p>
            <a:pPr algn="ctr"/>
            <a:endParaRPr lang="ru-RU" sz="1200" dirty="0" smtClean="0">
              <a:latin typeface="Times New Roman" panose="02020603050405020304" pitchFamily="18" charset="0"/>
              <a:cs typeface="Times New Roman" panose="02020603050405020304" pitchFamily="18" charset="0"/>
            </a:endParaRPr>
          </a:p>
          <a:p>
            <a:pPr algn="ctr"/>
            <a:endParaRPr lang="ru-RU" sz="1200" dirty="0">
              <a:latin typeface="Times New Roman" panose="02020603050405020304" pitchFamily="18" charset="0"/>
              <a:cs typeface="Times New Roman" panose="02020603050405020304" pitchFamily="18" charset="0"/>
            </a:endParaRPr>
          </a:p>
          <a:p>
            <a:pPr algn="ctr"/>
            <a:endParaRPr lang="ru-RU" sz="1200" dirty="0">
              <a:latin typeface="Times New Roman" panose="02020603050405020304" pitchFamily="18" charset="0"/>
              <a:cs typeface="Times New Roman" panose="02020603050405020304" pitchFamily="18" charset="0"/>
            </a:endParaRPr>
          </a:p>
          <a:p>
            <a:pPr algn="ctr"/>
            <a:r>
              <a:rPr lang="ru-RU" sz="1200" dirty="0" smtClean="0">
                <a:latin typeface="Times New Roman" panose="02020603050405020304" pitchFamily="18" charset="0"/>
                <a:cs typeface="Times New Roman" panose="02020603050405020304" pitchFamily="18" charset="0"/>
              </a:rPr>
              <a:t>Индивидуальный </a:t>
            </a:r>
            <a:r>
              <a:rPr lang="ru-RU" sz="1200" dirty="0">
                <a:latin typeface="Times New Roman" panose="02020603050405020304" pitchFamily="18" charset="0"/>
                <a:cs typeface="Times New Roman" panose="02020603050405020304" pitchFamily="18" charset="0"/>
              </a:rPr>
              <a:t>проект</a:t>
            </a:r>
          </a:p>
          <a:p>
            <a:pPr algn="ctr"/>
            <a:r>
              <a:rPr lang="ru-RU" sz="1200" dirty="0">
                <a:latin typeface="Times New Roman" panose="02020603050405020304" pitchFamily="18" charset="0"/>
                <a:cs typeface="Times New Roman" panose="02020603050405020304" pitchFamily="18" charset="0"/>
              </a:rPr>
              <a:t> </a:t>
            </a:r>
            <a:endParaRPr lang="ru-RU" sz="1200" dirty="0">
              <a:latin typeface="Times New Roman" panose="02020603050405020304" pitchFamily="18" charset="0"/>
              <a:cs typeface="Times New Roman" panose="02020603050405020304" pitchFamily="18" charset="0"/>
            </a:endParaRPr>
          </a:p>
          <a:p>
            <a:pPr algn="ctr"/>
            <a:endParaRPr lang="ru-RU" sz="1200" dirty="0" smtClean="0">
              <a:latin typeface="Times New Roman" panose="02020603050405020304" pitchFamily="18" charset="0"/>
              <a:cs typeface="Times New Roman" panose="02020603050405020304" pitchFamily="18" charset="0"/>
            </a:endParaRPr>
          </a:p>
          <a:p>
            <a:pPr algn="ctr"/>
            <a:r>
              <a:rPr lang="ru-RU" sz="1200" dirty="0" smtClean="0">
                <a:latin typeface="Times New Roman" panose="02020603050405020304" pitchFamily="18" charset="0"/>
                <a:cs typeface="Times New Roman" panose="02020603050405020304" pitchFamily="18" charset="0"/>
              </a:rPr>
              <a:t>Тема</a:t>
            </a:r>
            <a:r>
              <a:rPr lang="ru-RU" sz="1200" dirty="0">
                <a:latin typeface="Times New Roman" panose="02020603050405020304" pitchFamily="18" charset="0"/>
                <a:cs typeface="Times New Roman" panose="02020603050405020304" pitchFamily="18" charset="0"/>
              </a:rPr>
              <a:t>: </a:t>
            </a:r>
            <a:r>
              <a:rPr lang="ru-RU" sz="1200" u="sng" dirty="0">
                <a:latin typeface="Times New Roman" panose="02020603050405020304" pitchFamily="18" charset="0"/>
                <a:cs typeface="Times New Roman" panose="02020603050405020304" pitchFamily="18" charset="0"/>
              </a:rPr>
              <a:t>«</a:t>
            </a:r>
            <a:r>
              <a:rPr lang="ru-RU" sz="1200" dirty="0">
                <a:latin typeface="Times New Roman" panose="02020603050405020304" pitchFamily="18" charset="0"/>
                <a:cs typeface="Times New Roman" panose="02020603050405020304" pitchFamily="18" charset="0"/>
              </a:rPr>
              <a:t>Блины по бабушкину рецепту</a:t>
            </a:r>
            <a:r>
              <a:rPr lang="ru-RU" sz="1200" u="sng" dirty="0">
                <a:latin typeface="Times New Roman" panose="02020603050405020304" pitchFamily="18" charset="0"/>
                <a:cs typeface="Times New Roman" panose="02020603050405020304" pitchFamily="18" charset="0"/>
              </a:rPr>
              <a:t>»</a:t>
            </a:r>
            <a:endParaRPr lang="ru-RU" sz="1200" dirty="0">
              <a:latin typeface="Times New Roman" panose="02020603050405020304" pitchFamily="18" charset="0"/>
              <a:cs typeface="Times New Roman" panose="02020603050405020304" pitchFamily="18" charset="0"/>
            </a:endParaRPr>
          </a:p>
          <a:p>
            <a:pPr algn="ctr"/>
            <a:r>
              <a:rPr lang="ru-RU" sz="1200" dirty="0">
                <a:latin typeface="Times New Roman" panose="02020603050405020304" pitchFamily="18" charset="0"/>
                <a:cs typeface="Times New Roman" panose="02020603050405020304" pitchFamily="18" charset="0"/>
              </a:rPr>
              <a:t> </a:t>
            </a:r>
          </a:p>
          <a:p>
            <a:pPr algn="ctr"/>
            <a:r>
              <a:rPr lang="ru-RU" sz="1200" dirty="0">
                <a:latin typeface="Times New Roman" panose="02020603050405020304" pitchFamily="18" charset="0"/>
                <a:cs typeface="Times New Roman" panose="02020603050405020304" pitchFamily="18" charset="0"/>
              </a:rPr>
              <a:t> </a:t>
            </a:r>
          </a:p>
          <a:p>
            <a:pPr algn="ctr"/>
            <a:r>
              <a:rPr lang="ru-RU" sz="1200" dirty="0">
                <a:latin typeface="Times New Roman" panose="02020603050405020304" pitchFamily="18" charset="0"/>
                <a:cs typeface="Times New Roman" panose="02020603050405020304" pitchFamily="18" charset="0"/>
              </a:rPr>
              <a:t>по </a:t>
            </a:r>
            <a:r>
              <a:rPr lang="ru-RU" sz="1200" u="sng" dirty="0">
                <a:latin typeface="Times New Roman" panose="02020603050405020304" pitchFamily="18" charset="0"/>
                <a:cs typeface="Times New Roman" panose="02020603050405020304" pitchFamily="18" charset="0"/>
              </a:rPr>
              <a:t>технологии</a:t>
            </a:r>
            <a:endParaRPr lang="ru-RU" sz="1200" dirty="0">
              <a:latin typeface="Times New Roman" panose="02020603050405020304" pitchFamily="18" charset="0"/>
              <a:cs typeface="Times New Roman" panose="02020603050405020304" pitchFamily="18" charset="0"/>
            </a:endParaRPr>
          </a:p>
          <a:p>
            <a:pPr algn="ctr"/>
            <a:r>
              <a:rPr lang="ru-RU" sz="1200" dirty="0">
                <a:latin typeface="Times New Roman" panose="02020603050405020304" pitchFamily="18" charset="0"/>
                <a:cs typeface="Times New Roman" panose="02020603050405020304" pitchFamily="18" charset="0"/>
              </a:rPr>
              <a:t> </a:t>
            </a:r>
          </a:p>
          <a:p>
            <a:pPr algn="ctr"/>
            <a:r>
              <a:rPr lang="ru-RU" sz="1200" dirty="0">
                <a:latin typeface="Times New Roman" panose="02020603050405020304" pitchFamily="18" charset="0"/>
                <a:cs typeface="Times New Roman" panose="02020603050405020304" pitchFamily="18" charset="0"/>
              </a:rPr>
              <a:t> </a:t>
            </a:r>
          </a:p>
          <a:p>
            <a:pPr algn="ctr"/>
            <a:r>
              <a:rPr lang="ru-RU" sz="1200" dirty="0">
                <a:latin typeface="Times New Roman" panose="02020603050405020304" pitchFamily="18" charset="0"/>
                <a:cs typeface="Times New Roman" panose="02020603050405020304" pitchFamily="18" charset="0"/>
              </a:rPr>
              <a:t>Тип проекта  </a:t>
            </a:r>
            <a:r>
              <a:rPr lang="ru-RU" sz="1200" u="sng" dirty="0">
                <a:latin typeface="Times New Roman" panose="02020603050405020304" pitchFamily="18" charset="0"/>
                <a:cs typeface="Times New Roman" panose="02020603050405020304" pitchFamily="18" charset="0"/>
              </a:rPr>
              <a:t>прикладной</a:t>
            </a:r>
            <a:endParaRPr lang="ru-RU" sz="1200" dirty="0">
              <a:latin typeface="Times New Roman" panose="02020603050405020304" pitchFamily="18" charset="0"/>
              <a:cs typeface="Times New Roman" panose="02020603050405020304" pitchFamily="18" charset="0"/>
            </a:endParaRPr>
          </a:p>
          <a:p>
            <a:pPr algn="ctr"/>
            <a:r>
              <a:rPr lang="ru-RU" sz="1200" dirty="0">
                <a:latin typeface="Times New Roman" panose="02020603050405020304" pitchFamily="18" charset="0"/>
                <a:cs typeface="Times New Roman" panose="02020603050405020304" pitchFamily="18" charset="0"/>
              </a:rPr>
              <a:t> </a:t>
            </a:r>
          </a:p>
          <a:p>
            <a:pPr algn="r"/>
            <a:r>
              <a:rPr lang="ru-RU" sz="1200" dirty="0">
                <a:latin typeface="Times New Roman" panose="02020603050405020304" pitchFamily="18" charset="0"/>
                <a:cs typeface="Times New Roman" panose="02020603050405020304" pitchFamily="18" charset="0"/>
              </a:rPr>
              <a:t>                                                                      ученицы 9 «Б» класса</a:t>
            </a:r>
          </a:p>
          <a:p>
            <a:pPr algn="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Малофеевой</a:t>
            </a:r>
            <a:r>
              <a:rPr lang="ru-RU" sz="1200" dirty="0">
                <a:latin typeface="Times New Roman" panose="02020603050405020304" pitchFamily="18" charset="0"/>
                <a:cs typeface="Times New Roman" panose="02020603050405020304" pitchFamily="18" charset="0"/>
              </a:rPr>
              <a:t> Натальи</a:t>
            </a:r>
          </a:p>
          <a:p>
            <a:pPr algn="r"/>
            <a:r>
              <a:rPr lang="ru-RU" sz="1200" dirty="0">
                <a:latin typeface="Times New Roman" panose="02020603050405020304" pitchFamily="18" charset="0"/>
                <a:cs typeface="Times New Roman" panose="02020603050405020304" pitchFamily="18" charset="0"/>
              </a:rPr>
              <a:t> </a:t>
            </a:r>
          </a:p>
          <a:p>
            <a:pPr algn="r"/>
            <a:r>
              <a:rPr lang="ru-RU" sz="1200" dirty="0">
                <a:latin typeface="Times New Roman" panose="02020603050405020304" pitchFamily="18" charset="0"/>
                <a:cs typeface="Times New Roman" panose="02020603050405020304" pitchFamily="18" charset="0"/>
              </a:rPr>
              <a:t> </a:t>
            </a:r>
          </a:p>
          <a:p>
            <a:pPr algn="r"/>
            <a:r>
              <a:rPr lang="ru-RU" sz="1200" dirty="0">
                <a:latin typeface="Times New Roman" panose="02020603050405020304" pitchFamily="18" charset="0"/>
                <a:cs typeface="Times New Roman" panose="02020603050405020304" pitchFamily="18" charset="0"/>
              </a:rPr>
              <a:t> </a:t>
            </a:r>
          </a:p>
          <a:p>
            <a:pPr algn="r"/>
            <a:r>
              <a:rPr lang="ru-RU" sz="1200" dirty="0">
                <a:latin typeface="Times New Roman" panose="02020603050405020304" pitchFamily="18" charset="0"/>
                <a:cs typeface="Times New Roman" panose="02020603050405020304" pitchFamily="18" charset="0"/>
              </a:rPr>
              <a:t>	</a:t>
            </a:r>
          </a:p>
          <a:p>
            <a:pPr algn="r"/>
            <a:r>
              <a:rPr lang="ru-RU" sz="1200" dirty="0">
                <a:latin typeface="Times New Roman" panose="02020603050405020304" pitchFamily="18" charset="0"/>
                <a:cs typeface="Times New Roman" panose="02020603050405020304" pitchFamily="18" charset="0"/>
              </a:rPr>
              <a:t>Руководитель проекта: учитель технологии	</a:t>
            </a:r>
          </a:p>
          <a:p>
            <a:pPr algn="r"/>
            <a:r>
              <a:rPr lang="ru-RU" sz="1200" dirty="0" err="1">
                <a:latin typeface="Times New Roman" panose="02020603050405020304" pitchFamily="18" charset="0"/>
                <a:cs typeface="Times New Roman" panose="02020603050405020304" pitchFamily="18" charset="0"/>
              </a:rPr>
              <a:t>Дулесова</a:t>
            </a:r>
            <a:r>
              <a:rPr lang="ru-RU" sz="1200" dirty="0">
                <a:latin typeface="Times New Roman" panose="02020603050405020304" pitchFamily="18" charset="0"/>
                <a:cs typeface="Times New Roman" panose="02020603050405020304" pitchFamily="18" charset="0"/>
              </a:rPr>
              <a:t> Наталья Евгеньевна</a:t>
            </a:r>
          </a:p>
          <a:p>
            <a:pPr algn="r"/>
            <a:r>
              <a:rPr lang="ru-RU" sz="1200" dirty="0">
                <a:latin typeface="Times New Roman" panose="02020603050405020304" pitchFamily="18" charset="0"/>
                <a:cs typeface="Times New Roman" panose="02020603050405020304" pitchFamily="18" charset="0"/>
              </a:rPr>
              <a:t> </a:t>
            </a:r>
          </a:p>
          <a:p>
            <a:pPr algn="ctr"/>
            <a:r>
              <a:rPr lang="ru-RU" sz="1200" dirty="0">
                <a:latin typeface="Times New Roman" panose="02020603050405020304" pitchFamily="18" charset="0"/>
                <a:cs typeface="Times New Roman" panose="02020603050405020304" pitchFamily="18" charset="0"/>
              </a:rPr>
              <a:t>г. Сергач</a:t>
            </a:r>
          </a:p>
          <a:p>
            <a:pPr algn="ctr"/>
            <a:r>
              <a:rPr lang="ru-RU" sz="1200" dirty="0">
                <a:latin typeface="Times New Roman" panose="02020603050405020304" pitchFamily="18" charset="0"/>
                <a:cs typeface="Times New Roman" panose="02020603050405020304" pitchFamily="18" charset="0"/>
              </a:rPr>
              <a:t>2021 г.</a:t>
            </a:r>
          </a:p>
          <a:p>
            <a:endParaRPr lang="ru-RU" dirty="0"/>
          </a:p>
        </p:txBody>
      </p:sp>
      <p:sp>
        <p:nvSpPr>
          <p:cNvPr id="4" name="Номер слайда 3"/>
          <p:cNvSpPr>
            <a:spLocks noGrp="1"/>
          </p:cNvSpPr>
          <p:nvPr>
            <p:ph type="sldNum" sz="quarter" idx="12"/>
          </p:nvPr>
        </p:nvSpPr>
        <p:spPr/>
        <p:txBody>
          <a:bodyPr/>
          <a:lstStyle/>
          <a:p>
            <a:fld id="{87783FA7-9109-4701-B1F3-759745C5F9EE}" type="slidenum">
              <a:rPr lang="ru-RU" smtClean="0"/>
              <a:t>1</a:t>
            </a:fld>
            <a:endParaRPr lang="ru-RU"/>
          </a:p>
        </p:txBody>
      </p:sp>
    </p:spTree>
    <p:extLst>
      <p:ext uri="{BB962C8B-B14F-4D97-AF65-F5344CB8AC3E}">
        <p14:creationId xmlns:p14="http://schemas.microsoft.com/office/powerpoint/2010/main" val="2558198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88640"/>
            <a:ext cx="7772400" cy="914400"/>
          </a:xfrm>
        </p:spPr>
        <p:txBody>
          <a:bodyPr/>
          <a:lstStyle/>
          <a:p>
            <a:pPr algn="ctr"/>
            <a:r>
              <a:rPr lang="ru-RU" sz="3600" b="1" dirty="0">
                <a:latin typeface="Times New Roman" panose="02020603050405020304" pitchFamily="18" charset="0"/>
                <a:cs typeface="Times New Roman" panose="02020603050405020304" pitchFamily="18" charset="0"/>
              </a:rPr>
              <a:t>Виды блинов:</a:t>
            </a:r>
            <a:r>
              <a:rPr lang="ru-RU" dirty="0"/>
              <a:t/>
            </a:r>
            <a:br>
              <a:rPr lang="ru-RU" dirty="0"/>
            </a:br>
            <a:endParaRPr lang="ru-RU" dirty="0"/>
          </a:p>
        </p:txBody>
      </p:sp>
      <p:sp>
        <p:nvSpPr>
          <p:cNvPr id="3" name="Объект 2"/>
          <p:cNvSpPr>
            <a:spLocks noGrp="1"/>
          </p:cNvSpPr>
          <p:nvPr>
            <p:ph idx="1"/>
          </p:nvPr>
        </p:nvSpPr>
        <p:spPr>
          <a:xfrm>
            <a:off x="899592" y="1124744"/>
            <a:ext cx="7772400" cy="5472608"/>
          </a:xfrm>
        </p:spPr>
        <p:txBody>
          <a:bodyPr>
            <a:normAutofit/>
          </a:bodyPr>
          <a:lstStyle/>
          <a:p>
            <a:pPr marL="68580" indent="0">
              <a:buNone/>
            </a:pPr>
            <a:r>
              <a:rPr lang="ru-RU" sz="1200" dirty="0">
                <a:latin typeface="Times New Roman" panose="02020603050405020304" pitchFamily="18" charset="0"/>
                <a:cs typeface="Times New Roman" panose="02020603050405020304" pitchFamily="18" charset="0"/>
              </a:rPr>
              <a:t>1.Ржаные</a:t>
            </a:r>
          </a:p>
          <a:p>
            <a:pPr marL="68580" indent="0">
              <a:buNone/>
            </a:pPr>
            <a:r>
              <a:rPr lang="ru-RU" sz="1200" dirty="0">
                <a:latin typeface="Times New Roman" panose="02020603050405020304" pitchFamily="18" charset="0"/>
                <a:cs typeface="Times New Roman" panose="02020603050405020304" pitchFamily="18" charset="0"/>
              </a:rPr>
              <a:t>Блины на ржаной муке получаются более ароматными и сытными, чем из пшеничной. Ну и конечно они значительно полезнее. Ржаная мука содержит сложные углеводы, а значит выдает энергию организму медленно, но длительное время. Позитивного и энергетического заряда вам хватит минимум на 2 часа. Поэтому изделия из ржаной муки рекомендованы в питании людей страдающих сахарным диабетом. А если и белый сахар заменить на тростниковый или фруктозу, можно лакомиться без особого вреда для здоровья.</a:t>
            </a:r>
          </a:p>
          <a:p>
            <a:pPr marL="68580" indent="0">
              <a:buNone/>
            </a:pPr>
            <a:r>
              <a:rPr lang="ru-RU" sz="1200" dirty="0">
                <a:latin typeface="Times New Roman" panose="02020603050405020304" pitchFamily="18" charset="0"/>
                <a:cs typeface="Times New Roman" panose="02020603050405020304" pitchFamily="18" charset="0"/>
              </a:rPr>
              <a:t>2.Гречневые </a:t>
            </a:r>
          </a:p>
          <a:p>
            <a:pPr marL="68580" indent="0">
              <a:buNone/>
            </a:pPr>
            <a:r>
              <a:rPr lang="ru-RU" sz="1200" dirty="0">
                <a:latin typeface="Times New Roman" panose="02020603050405020304" pitchFamily="18" charset="0"/>
                <a:cs typeface="Times New Roman" panose="02020603050405020304" pitchFamily="18" charset="0"/>
              </a:rPr>
              <a:t>Это один из самых любимых и традиционных для русской кухни рецептов блинов. Гречишные блины </a:t>
            </a:r>
            <a:r>
              <a:rPr lang="ru-RU" sz="1200" dirty="0" smtClean="0">
                <a:latin typeface="Times New Roman" panose="02020603050405020304" pitchFamily="18" charset="0"/>
                <a:cs typeface="Times New Roman" panose="02020603050405020304" pitchFamily="18" charset="0"/>
              </a:rPr>
              <a:t>оладьи</a:t>
            </a:r>
            <a:r>
              <a:rPr lang="ru-RU" sz="1200" dirty="0">
                <a:latin typeface="Times New Roman" panose="02020603050405020304" pitchFamily="18" charset="0"/>
                <a:cs typeface="Times New Roman" panose="02020603050405020304" pitchFamily="18" charset="0"/>
              </a:rPr>
              <a:t>, блинчики гречишные сразу заставляют вспомнить русскую Масленицу, которая никогда без них не обходится. Но не стоит ждать Масленицу, приготовьте гречишные блины, и они принесут с собой в дом кусочек праздника.</a:t>
            </a:r>
          </a:p>
          <a:p>
            <a:pPr marL="68580" indent="0">
              <a:buNone/>
            </a:pPr>
            <a:r>
              <a:rPr lang="ru-RU" sz="1200" dirty="0">
                <a:latin typeface="Times New Roman" panose="02020603050405020304" pitchFamily="18" charset="0"/>
                <a:cs typeface="Times New Roman" panose="02020603050405020304" pitchFamily="18" charset="0"/>
              </a:rPr>
              <a:t>3.Гречнево-пшеничные 	</a:t>
            </a:r>
          </a:p>
          <a:p>
            <a:pPr marL="68580" indent="0">
              <a:buNone/>
            </a:pPr>
            <a:r>
              <a:rPr lang="ru-RU" sz="1200" dirty="0">
                <a:latin typeface="Times New Roman" panose="02020603050405020304" pitchFamily="18" charset="0"/>
                <a:cs typeface="Times New Roman" panose="02020603050405020304" pitchFamily="18" charset="0"/>
              </a:rPr>
              <a:t>Гречневая мука содержит большое количество питательных веществ, богата антиоксидантами, </a:t>
            </a:r>
            <a:r>
              <a:rPr lang="ru-RU" sz="1200" dirty="0" smtClean="0">
                <a:latin typeface="Times New Roman" panose="02020603050405020304" pitchFamily="18" charset="0"/>
                <a:cs typeface="Times New Roman" panose="02020603050405020304" pitchFamily="18" charset="0"/>
              </a:rPr>
              <a:t>клетчаткой, не </a:t>
            </a:r>
            <a:r>
              <a:rPr lang="ru-RU" sz="1200" dirty="0">
                <a:latin typeface="Times New Roman" panose="02020603050405020304" pitchFamily="18" charset="0"/>
                <a:cs typeface="Times New Roman" panose="02020603050405020304" pitchFamily="18" charset="0"/>
              </a:rPr>
              <a:t>содержит </a:t>
            </a:r>
            <a:r>
              <a:rPr lang="ru-RU" sz="1200" dirty="0" err="1">
                <a:latin typeface="Times New Roman" panose="02020603050405020304" pitchFamily="18" charset="0"/>
                <a:cs typeface="Times New Roman" panose="02020603050405020304" pitchFamily="18" charset="0"/>
              </a:rPr>
              <a:t>глютена</a:t>
            </a:r>
            <a:r>
              <a:rPr lang="ru-RU" sz="1200" dirty="0">
                <a:latin typeface="Times New Roman" panose="02020603050405020304" pitchFamily="18" charset="0"/>
                <a:cs typeface="Times New Roman" panose="02020603050405020304" pitchFamily="18" charset="0"/>
              </a:rPr>
              <a:t>.</a:t>
            </a:r>
          </a:p>
          <a:p>
            <a:pPr marL="68580" indent="0">
              <a:buNone/>
            </a:pPr>
            <a:r>
              <a:rPr lang="ru-RU" sz="1200" dirty="0">
                <a:latin typeface="Times New Roman" panose="02020603050405020304" pitchFamily="18" charset="0"/>
                <a:cs typeface="Times New Roman" panose="02020603050405020304" pitchFamily="18" charset="0"/>
              </a:rPr>
              <a:t>4.Пшённые</a:t>
            </a:r>
          </a:p>
          <a:p>
            <a:pPr marL="68580" indent="0">
              <a:buNone/>
            </a:pPr>
            <a:r>
              <a:rPr lang="ru-RU" sz="1200" dirty="0">
                <a:latin typeface="Times New Roman" panose="02020603050405020304" pitchFamily="18" charset="0"/>
                <a:cs typeface="Times New Roman" panose="02020603050405020304" pitchFamily="18" charset="0"/>
              </a:rPr>
              <a:t>Старинные и современные рецепты приготовления простого блюда. </a:t>
            </a:r>
            <a:r>
              <a:rPr lang="ru-RU" sz="1200" b="1" dirty="0">
                <a:latin typeface="Times New Roman" panose="02020603050405020304" pitchFamily="18" charset="0"/>
                <a:cs typeface="Times New Roman" panose="02020603050405020304" pitchFamily="18" charset="0"/>
              </a:rPr>
              <a:t>Пшенные</a:t>
            </a:r>
            <a:r>
              <a:rPr lang="ru-RU" sz="1200" dirty="0">
                <a:latin typeface="Times New Roman" panose="02020603050405020304" pitchFamily="18" charset="0"/>
                <a:cs typeface="Times New Roman" panose="02020603050405020304" pitchFamily="18" charset="0"/>
              </a:rPr>
              <a:t> </a:t>
            </a:r>
            <a:r>
              <a:rPr lang="ru-RU" sz="1200" b="1" dirty="0">
                <a:latin typeface="Times New Roman" panose="02020603050405020304" pitchFamily="18" charset="0"/>
                <a:cs typeface="Times New Roman" panose="02020603050405020304" pitchFamily="18" charset="0"/>
              </a:rPr>
              <a:t>блины</a:t>
            </a:r>
            <a:r>
              <a:rPr lang="ru-RU" sz="1200" dirty="0">
                <a:latin typeface="Times New Roman" panose="02020603050405020304" pitchFamily="18" charset="0"/>
                <a:cs typeface="Times New Roman" panose="02020603050405020304" pitchFamily="18" charset="0"/>
              </a:rPr>
              <a:t> являются оригинальной разновидностью любимого лакомства, имеющей нетривиальные вкусовые и питательные характеристики. Изделия получаются пышные, мягкие, воздушные, имеют высокую пористость и приятное, ни с чем несравнимое, послевкусие. </a:t>
            </a:r>
          </a:p>
          <a:p>
            <a:pPr marL="68580" lvl="0" indent="0">
              <a:buNone/>
            </a:pPr>
            <a:r>
              <a:rPr lang="ru-RU" sz="1200" dirty="0" smtClean="0">
                <a:latin typeface="Times New Roman" panose="02020603050405020304" pitchFamily="18" charset="0"/>
                <a:cs typeface="Times New Roman" panose="02020603050405020304" pitchFamily="18" charset="0"/>
              </a:rPr>
              <a:t>5.Манные</a:t>
            </a:r>
            <a:endParaRPr lang="ru-RU" sz="1200" dirty="0">
              <a:latin typeface="Times New Roman" panose="02020603050405020304" pitchFamily="18" charset="0"/>
              <a:cs typeface="Times New Roman" panose="02020603050405020304" pitchFamily="18" charset="0"/>
            </a:endParaRPr>
          </a:p>
          <a:p>
            <a:pPr marL="68580" indent="0">
              <a:buNone/>
            </a:pPr>
            <a:r>
              <a:rPr lang="ru-RU" sz="1200" dirty="0">
                <a:latin typeface="Times New Roman" panose="02020603050405020304" pitchFamily="18" charset="0"/>
                <a:cs typeface="Times New Roman" panose="02020603050405020304" pitchFamily="18" charset="0"/>
              </a:rPr>
              <a:t>Блины на манке более послушны при выпекании, хорошо снимаются со сковороды, не прилипают и имеют приятный нежный и мягкий вкус. Данный вариант приготовления любимого блюда будет с энтузиазмом воспринят начинающими хозяйками, так как дает всегда отменный результат.</a:t>
            </a:r>
          </a:p>
          <a:p>
            <a:pPr marL="68580" indent="0">
              <a:buNone/>
            </a:pPr>
            <a:endParaRPr lang="ru-RU" sz="1200" dirty="0"/>
          </a:p>
        </p:txBody>
      </p:sp>
      <p:sp>
        <p:nvSpPr>
          <p:cNvPr id="4" name="Номер слайда 3"/>
          <p:cNvSpPr>
            <a:spLocks noGrp="1"/>
          </p:cNvSpPr>
          <p:nvPr>
            <p:ph type="sldNum" sz="quarter" idx="12"/>
          </p:nvPr>
        </p:nvSpPr>
        <p:spPr/>
        <p:txBody>
          <a:bodyPr/>
          <a:lstStyle/>
          <a:p>
            <a:fld id="{87783FA7-9109-4701-B1F3-759745C5F9EE}" type="slidenum">
              <a:rPr lang="ru-RU" smtClean="0"/>
              <a:t>10</a:t>
            </a:fld>
            <a:endParaRPr lang="ru-RU"/>
          </a:p>
        </p:txBody>
      </p:sp>
    </p:spTree>
    <p:extLst>
      <p:ext uri="{BB962C8B-B14F-4D97-AF65-F5344CB8AC3E}">
        <p14:creationId xmlns:p14="http://schemas.microsoft.com/office/powerpoint/2010/main" val="1908302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16632"/>
            <a:ext cx="7772400" cy="914400"/>
          </a:xfrm>
        </p:spPr>
        <p:txBody>
          <a:bodyPr/>
          <a:lstStyle/>
          <a:p>
            <a:pPr algn="ctr"/>
            <a:r>
              <a:rPr lang="ru-RU" dirty="0">
                <a:latin typeface="Times New Roman" panose="02020603050405020304" pitchFamily="18" charset="0"/>
                <a:cs typeface="Times New Roman" panose="02020603050405020304" pitchFamily="18" charset="0"/>
              </a:rPr>
              <a:t>Начинка</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99592" y="980728"/>
            <a:ext cx="7772400" cy="5760640"/>
          </a:xfrm>
        </p:spPr>
        <p:txBody>
          <a:bodyPr>
            <a:normAutofit/>
          </a:bodyPr>
          <a:lstStyle/>
          <a:p>
            <a:pPr marL="68580" indent="0">
              <a:buNone/>
            </a:pPr>
            <a:r>
              <a:rPr lang="ru-RU" sz="1200" dirty="0">
                <a:latin typeface="Times New Roman" panose="02020603050405020304" pitchFamily="18" charset="0"/>
                <a:cs typeface="Times New Roman" panose="02020603050405020304" pitchFamily="18" charset="0"/>
              </a:rPr>
              <a:t>Общее правило для любой начинки для блинов – она, начинка, должна быть полностью готовой. Блинчики не пирожки, на сковороде или на противне они находятся недолго, поэтому сырая начинка может не успеть приготовиться. Блинчики для </a:t>
            </a:r>
            <a:r>
              <a:rPr lang="ru-RU" sz="1200" dirty="0" err="1">
                <a:latin typeface="Times New Roman" panose="02020603050405020304" pitchFamily="18" charset="0"/>
                <a:cs typeface="Times New Roman" panose="02020603050405020304" pitchFamily="18" charset="0"/>
              </a:rPr>
              <a:t>фарширования</a:t>
            </a:r>
            <a:r>
              <a:rPr lang="ru-RU" sz="1200" dirty="0">
                <a:latin typeface="Times New Roman" panose="02020603050405020304" pitchFamily="18" charset="0"/>
                <a:cs typeface="Times New Roman" panose="02020603050405020304" pitchFamily="18" charset="0"/>
              </a:rPr>
              <a:t> обычно жарятся с одной стороны, при этом начинка кладётся на обжаренную сторону, блинчик заворачивается конвертиком или трубочкой и затем обжаривается на сковороде или запекается в духовке до аппетитной румяной корочки.</a:t>
            </a:r>
          </a:p>
          <a:p>
            <a:pPr marL="68580" indent="0">
              <a:buNone/>
            </a:pPr>
            <a:r>
              <a:rPr lang="ru-RU" sz="1200" dirty="0">
                <a:latin typeface="Times New Roman" panose="02020603050405020304" pitchFamily="18" charset="0"/>
                <a:cs typeface="Times New Roman" panose="02020603050405020304" pitchFamily="18" charset="0"/>
              </a:rPr>
              <a:t>Некоторые хозяйки обжаривают блинчики с обеих сторон и просто заворачивают в них готовую начинку. Блинчики при этом можно просто разогреть в микроволновке. Закусочные блинчики или блинчики со сладкими начинками можно сложить </a:t>
            </a:r>
            <a:r>
              <a:rPr lang="ru-RU" sz="1200" dirty="0" err="1">
                <a:latin typeface="Times New Roman" panose="02020603050405020304" pitchFamily="18" charset="0"/>
                <a:cs typeface="Times New Roman" panose="02020603050405020304" pitchFamily="18" charset="0"/>
              </a:rPr>
              <a:t>треугольничками</a:t>
            </a:r>
            <a:r>
              <a:rPr lang="ru-RU" sz="1200" dirty="0">
                <a:latin typeface="Times New Roman" panose="02020603050405020304" pitchFamily="18" charset="0"/>
                <a:cs typeface="Times New Roman" panose="02020603050405020304" pitchFamily="18" charset="0"/>
              </a:rPr>
              <a:t>. Ещё один интересный вариант подачи блинов с начинкой – «русские роллы», когда начинка выкладывается на готовые, обжаренные с обеих сторон тонкие блинчики, они сворачиваются в </a:t>
            </a:r>
            <a:r>
              <a:rPr lang="ru-RU" sz="1200" dirty="0" err="1">
                <a:latin typeface="Times New Roman" panose="02020603050405020304" pitchFamily="18" charset="0"/>
                <a:cs typeface="Times New Roman" panose="02020603050405020304" pitchFamily="18" charset="0"/>
              </a:rPr>
              <a:t>рулетик</a:t>
            </a:r>
            <a:r>
              <a:rPr lang="ru-RU" sz="1200" dirty="0">
                <a:latin typeface="Times New Roman" panose="02020603050405020304" pitchFamily="18" charset="0"/>
                <a:cs typeface="Times New Roman" panose="02020603050405020304" pitchFamily="18" charset="0"/>
              </a:rPr>
              <a:t> и затем нарезаются наискось. Так что начинку нужно обжарить или потушить либо сочинять что-то из уже готовых продуктов – колбасы, рыбных консервов, варёного риса, яиц, творога, фруктов или варенья.</a:t>
            </a:r>
          </a:p>
          <a:p>
            <a:pPr marL="68580" indent="0">
              <a:buNone/>
            </a:pPr>
            <a:r>
              <a:rPr lang="ru-RU" sz="1200" dirty="0">
                <a:latin typeface="Times New Roman" panose="02020603050405020304" pitchFamily="18" charset="0"/>
                <a:cs typeface="Times New Roman" panose="02020603050405020304" pitchFamily="18" charset="0"/>
              </a:rPr>
              <a:t>Сладкие начинки:1.Варенье,2.Творог с изюмом,3.Шоколадная,4.Банановая,5.Ягодная,6.</a:t>
            </a:r>
            <a:r>
              <a:rPr lang="ru-RU" sz="1200" i="1" dirty="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Ореховая</a:t>
            </a:r>
            <a:r>
              <a:rPr lang="ru-RU" sz="1200" i="1" dirty="0">
                <a:latin typeface="Times New Roman" panose="02020603050405020304" pitchFamily="18" charset="0"/>
                <a:cs typeface="Times New Roman" panose="02020603050405020304" pitchFamily="18" charset="0"/>
              </a:rPr>
              <a:t>.</a:t>
            </a:r>
            <a:endParaRPr lang="ru-RU" sz="1200" dirty="0">
              <a:latin typeface="Times New Roman" panose="02020603050405020304" pitchFamily="18" charset="0"/>
              <a:cs typeface="Times New Roman" panose="02020603050405020304" pitchFamily="18" charset="0"/>
            </a:endParaRPr>
          </a:p>
          <a:p>
            <a:pPr marL="68580" indent="0">
              <a:buNone/>
            </a:pPr>
            <a:r>
              <a:rPr lang="ru-RU" sz="1200" dirty="0">
                <a:latin typeface="Times New Roman" panose="02020603050405020304" pitchFamily="18" charset="0"/>
                <a:cs typeface="Times New Roman" panose="02020603050405020304" pitchFamily="18" charset="0"/>
              </a:rPr>
              <a:t>Мясные начинки:1.Из отварной куриной грудки, 2. Из отварного мяса, 3.Из печени, 4.Из колбасы, 5.Из фарша, 6. Из курицы с грибами, 7.Из копчёной курицы, 8.Из мяса и капусты, 9.Из мяса с фасолью, 10. Из ливера.</a:t>
            </a:r>
          </a:p>
          <a:p>
            <a:pPr marL="68580" indent="0">
              <a:buNone/>
            </a:pPr>
            <a:r>
              <a:rPr lang="ru-RU" sz="1200" dirty="0">
                <a:latin typeface="Times New Roman" panose="02020603050405020304" pitchFamily="18" charset="0"/>
                <a:cs typeface="Times New Roman" panose="02020603050405020304" pitchFamily="18" charset="0"/>
              </a:rPr>
              <a:t>Рыбные начинки: 1.Из красной икры, 2. Из крабовых палочек и кукурузы, 3.Из рыбных консервов, 4.Из солёной сельди, 5.Из сельди с овощами, 6.Из солёной красной рыбы, 7.Из варёной рыбы, 8.Из копчёной рыбы, 9.Из рыбного филе и грибов, 10.Из варёной красной рыбы.</a:t>
            </a:r>
          </a:p>
          <a:p>
            <a:pPr marL="68580" indent="0">
              <a:buNone/>
            </a:pPr>
            <a:r>
              <a:rPr lang="ru-RU" sz="1200" dirty="0">
                <a:latin typeface="Times New Roman" panose="02020603050405020304" pitchFamily="18" charset="0"/>
                <a:cs typeface="Times New Roman" panose="02020603050405020304" pitchFamily="18" charset="0"/>
              </a:rPr>
              <a:t>Начинки из овощей и грибов: 1.Из свежих грибов, 2. Из сушёных грибов, 3. Из сушёных грибов и риса, 4.Из сушёных грибов и квашеной капусты, 5.Из капусты и яиц, 6.Из моркови с сыром и яблоком, 7.Из картофеля, 8.Из фасоли с овощами, 9.Из свёклы с орехами, 10.Из кабачков, 11.Начинка из творога, сыра и яиц, 12.Из творога с сухофруктами, 13.Из творога с чесноком, 14.Из творога с бананами, 15.Из творога с солёными огурцами, 16.Из творога с красной икрой, 17.Из яиц и ветчины, 18.Из яиц и твёрдого сыра, 19.Из яиц и зелёного лука, 20.Из сыра с помидорами, 21.Из брынзы с чесноком.</a:t>
            </a:r>
          </a:p>
          <a:p>
            <a:pPr marL="68580" indent="0">
              <a:buNone/>
            </a:pPr>
            <a:endParaRPr lang="ru-RU" sz="1200" dirty="0"/>
          </a:p>
        </p:txBody>
      </p:sp>
      <p:sp>
        <p:nvSpPr>
          <p:cNvPr id="4" name="Номер слайда 3"/>
          <p:cNvSpPr>
            <a:spLocks noGrp="1"/>
          </p:cNvSpPr>
          <p:nvPr>
            <p:ph type="sldNum" sz="quarter" idx="12"/>
          </p:nvPr>
        </p:nvSpPr>
        <p:spPr/>
        <p:txBody>
          <a:bodyPr/>
          <a:lstStyle/>
          <a:p>
            <a:fld id="{87783FA7-9109-4701-B1F3-759745C5F9EE}" type="slidenum">
              <a:rPr lang="ru-RU" smtClean="0"/>
              <a:t>11</a:t>
            </a:fld>
            <a:endParaRPr lang="ru-RU"/>
          </a:p>
        </p:txBody>
      </p:sp>
    </p:spTree>
    <p:extLst>
      <p:ext uri="{BB962C8B-B14F-4D97-AF65-F5344CB8AC3E}">
        <p14:creationId xmlns:p14="http://schemas.microsoft.com/office/powerpoint/2010/main" val="3481328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88640"/>
            <a:ext cx="7772400" cy="914400"/>
          </a:xfrm>
        </p:spPr>
        <p:txBody>
          <a:bodyPr/>
          <a:lstStyle/>
          <a:p>
            <a:pPr algn="ctr"/>
            <a:r>
              <a:rPr lang="ru-RU" sz="3600" b="1" dirty="0">
                <a:latin typeface="Times New Roman" panose="02020603050405020304" pitchFamily="18" charset="0"/>
                <a:cs typeface="Times New Roman" panose="02020603050405020304" pitchFamily="18" charset="0"/>
              </a:rPr>
              <a:t>Первоначальные идеи</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99592" y="908720"/>
            <a:ext cx="7772400" cy="5616624"/>
          </a:xfrm>
        </p:spPr>
        <p:txBody>
          <a:bodyPr/>
          <a:lstStyle/>
          <a:p>
            <a:pPr marL="68580" indent="0">
              <a:buNone/>
            </a:pPr>
            <a:r>
              <a:rPr lang="ru-RU" sz="1200" dirty="0" smtClean="0">
                <a:latin typeface="Times New Roman" panose="02020603050405020304" pitchFamily="18" charset="0"/>
                <a:cs typeface="Times New Roman" panose="02020603050405020304" pitchFamily="18" charset="0"/>
              </a:rPr>
              <a:t>На </a:t>
            </a:r>
            <a:r>
              <a:rPr lang="ru-RU" sz="1200" dirty="0">
                <a:latin typeface="Times New Roman" panose="02020603050405020304" pitchFamily="18" charset="0"/>
                <a:cs typeface="Times New Roman" panose="02020603050405020304" pitchFamily="18" charset="0"/>
              </a:rPr>
              <a:t>просторах интернета, я нашла много интересных рецептов блинов, для себя я выделила три наиболее подходивших и понравившихся блинов:</a:t>
            </a:r>
          </a:p>
          <a:p>
            <a:pPr marL="68580" indent="0">
              <a:buNone/>
            </a:pPr>
            <a:r>
              <a:rPr lang="ru-RU" sz="1200" dirty="0">
                <a:latin typeface="Times New Roman" panose="02020603050405020304" pitchFamily="18" charset="0"/>
                <a:cs typeface="Times New Roman" panose="02020603050405020304" pitchFamily="18" charset="0"/>
              </a:rPr>
              <a:t>№ 1</a:t>
            </a:r>
          </a:p>
          <a:p>
            <a:r>
              <a:rPr lang="ru-RU" sz="1200" dirty="0">
                <a:latin typeface="Times New Roman" panose="02020603050405020304" pitchFamily="18" charset="0"/>
                <a:cs typeface="Times New Roman" panose="02020603050405020304" pitchFamily="18" charset="0"/>
              </a:rPr>
              <a:t>« Блины по бабушкиному рецепту»</a:t>
            </a:r>
          </a:p>
          <a:p>
            <a:r>
              <a:rPr lang="ru-RU" sz="1200" dirty="0">
                <a:latin typeface="Times New Roman" panose="02020603050405020304" pitchFamily="18" charset="0"/>
                <a:cs typeface="Times New Roman" panose="02020603050405020304" pitchFamily="18" charset="0"/>
              </a:rPr>
              <a:t>ИНГРЕДИЕНТЫ:</a:t>
            </a:r>
          </a:p>
          <a:p>
            <a:r>
              <a:rPr lang="ru-RU" sz="1200" dirty="0">
                <a:latin typeface="Times New Roman" panose="02020603050405020304" pitchFamily="18" charset="0"/>
                <a:cs typeface="Times New Roman" panose="02020603050405020304" pitchFamily="18" charset="0"/>
              </a:rPr>
              <a:t>Молоко – 400 мл </a:t>
            </a:r>
          </a:p>
          <a:p>
            <a:r>
              <a:rPr lang="ru-RU" sz="1200" dirty="0">
                <a:latin typeface="Times New Roman" panose="02020603050405020304" pitchFamily="18" charset="0"/>
                <a:cs typeface="Times New Roman" panose="02020603050405020304" pitchFamily="18" charset="0"/>
              </a:rPr>
              <a:t>Яйца – 2 шт.</a:t>
            </a:r>
          </a:p>
          <a:p>
            <a:r>
              <a:rPr lang="ru-RU" sz="1200" dirty="0">
                <a:latin typeface="Times New Roman" panose="02020603050405020304" pitchFamily="18" charset="0"/>
                <a:cs typeface="Times New Roman" panose="02020603050405020304" pitchFamily="18" charset="0"/>
              </a:rPr>
              <a:t>Сахар – 2-3 ст. ложки </a:t>
            </a:r>
          </a:p>
          <a:p>
            <a:r>
              <a:rPr lang="ru-RU" sz="1200" dirty="0">
                <a:latin typeface="Times New Roman" panose="02020603050405020304" pitchFamily="18" charset="0"/>
                <a:cs typeface="Times New Roman" panose="02020603050405020304" pitchFamily="18" charset="0"/>
              </a:rPr>
              <a:t>Соль - 0,25 ч. Ложки</a:t>
            </a:r>
          </a:p>
          <a:p>
            <a:r>
              <a:rPr lang="ru-RU" sz="1200" dirty="0">
                <a:latin typeface="Times New Roman" panose="02020603050405020304" pitchFamily="18" charset="0"/>
                <a:cs typeface="Times New Roman" panose="02020603050405020304" pitchFamily="18" charset="0"/>
              </a:rPr>
              <a:t>Мука - 200 г (1+1/3 стакана объемом 250 мл)</a:t>
            </a:r>
          </a:p>
          <a:p>
            <a:r>
              <a:rPr lang="ru-RU" sz="1200" dirty="0">
                <a:latin typeface="Times New Roman" panose="02020603050405020304" pitchFamily="18" charset="0"/>
                <a:cs typeface="Times New Roman" panose="02020603050405020304" pitchFamily="18" charset="0"/>
              </a:rPr>
              <a:t>Масло растительное - 2 ст. ложки</a:t>
            </a:r>
          </a:p>
          <a:p>
            <a:r>
              <a:rPr lang="ru-RU" sz="1200" dirty="0">
                <a:latin typeface="Times New Roman" panose="02020603050405020304" pitchFamily="18" charset="0"/>
                <a:cs typeface="Times New Roman" panose="02020603050405020304" pitchFamily="18" charset="0"/>
              </a:rPr>
              <a:t>Масло сливочное для смазывания - 50 г</a:t>
            </a:r>
          </a:p>
          <a:p>
            <a:pPr marL="68580" indent="0">
              <a:buNone/>
            </a:pPr>
            <a:r>
              <a:rPr lang="ru-RU" sz="1200" dirty="0">
                <a:latin typeface="Times New Roman" panose="02020603050405020304" pitchFamily="18" charset="0"/>
                <a:cs typeface="Times New Roman" panose="02020603050405020304" pitchFamily="18" charset="0"/>
              </a:rPr>
              <a:t>ПОШАГОВЫЙ РЕЦЕПТ ПРИГОТОВЛЕНИЯ: </a:t>
            </a:r>
          </a:p>
          <a:p>
            <a:r>
              <a:rPr lang="ru-RU" sz="1200" dirty="0">
                <a:latin typeface="Times New Roman" panose="02020603050405020304" pitchFamily="18" charset="0"/>
                <a:cs typeface="Times New Roman" panose="02020603050405020304" pitchFamily="18" charset="0"/>
              </a:rPr>
              <a:t>1. В миску влить ¼ молока, всыпать сахар, соль, хорошо размешать.</a:t>
            </a:r>
          </a:p>
          <a:p>
            <a:r>
              <a:rPr lang="ru-RU" sz="1200" dirty="0">
                <a:latin typeface="Times New Roman" panose="02020603050405020304" pitchFamily="18" charset="0"/>
                <a:cs typeface="Times New Roman" panose="02020603050405020304" pitchFamily="18" charset="0"/>
              </a:rPr>
              <a:t>2. Добавить яйца, тщательно взбить венчиком.</a:t>
            </a:r>
          </a:p>
          <a:p>
            <a:r>
              <a:rPr lang="ru-RU" sz="1200" dirty="0">
                <a:latin typeface="Times New Roman" panose="02020603050405020304" pitchFamily="18" charset="0"/>
                <a:cs typeface="Times New Roman" panose="02020603050405020304" pitchFamily="18" charset="0"/>
              </a:rPr>
              <a:t>3. Высыпать муку, постоянно взбивая.</a:t>
            </a:r>
          </a:p>
          <a:p>
            <a:r>
              <a:rPr lang="ru-RU" sz="1200" dirty="0">
                <a:latin typeface="Times New Roman" panose="02020603050405020304" pitchFamily="18" charset="0"/>
                <a:cs typeface="Times New Roman" panose="02020603050405020304" pitchFamily="18" charset="0"/>
              </a:rPr>
              <a:t>4. В конце влить растительное масло и  остатки молока, перемешать. </a:t>
            </a:r>
          </a:p>
          <a:p>
            <a:r>
              <a:rPr lang="ru-RU" sz="1200" dirty="0">
                <a:latin typeface="Times New Roman" panose="02020603050405020304" pitchFamily="18" charset="0"/>
                <a:cs typeface="Times New Roman" panose="02020603050405020304" pitchFamily="18" charset="0"/>
              </a:rPr>
              <a:t>5.Выливаем на сковородку  тесто, жарим около 15 секунд, до золотистых краёв и горячий блин смазываем сливочным маслом </a:t>
            </a:r>
          </a:p>
          <a:p>
            <a:r>
              <a:rPr lang="ru-RU" sz="1200" dirty="0">
                <a:latin typeface="Times New Roman" panose="02020603050405020304" pitchFamily="18" charset="0"/>
                <a:cs typeface="Times New Roman" panose="02020603050405020304" pitchFamily="18" charset="0"/>
              </a:rPr>
              <a:t>6.Жарим блины из всего теста и складываем стопочкой.</a:t>
            </a:r>
          </a:p>
          <a:p>
            <a:pPr marL="68580" indent="0">
              <a:buNone/>
            </a:pPr>
            <a:endParaRPr lang="ru-RU" sz="1100" dirty="0"/>
          </a:p>
        </p:txBody>
      </p:sp>
      <p:sp>
        <p:nvSpPr>
          <p:cNvPr id="4" name="Номер слайда 3"/>
          <p:cNvSpPr>
            <a:spLocks noGrp="1"/>
          </p:cNvSpPr>
          <p:nvPr>
            <p:ph type="sldNum" sz="quarter" idx="12"/>
          </p:nvPr>
        </p:nvSpPr>
        <p:spPr/>
        <p:txBody>
          <a:bodyPr/>
          <a:lstStyle/>
          <a:p>
            <a:fld id="{87783FA7-9109-4701-B1F3-759745C5F9EE}" type="slidenum">
              <a:rPr lang="ru-RU" smtClean="0"/>
              <a:t>12</a:t>
            </a:fld>
            <a:endParaRPr lang="ru-RU"/>
          </a:p>
        </p:txBody>
      </p:sp>
      <p:pic>
        <p:nvPicPr>
          <p:cNvPr id="5" name="Рисунок 4"/>
          <p:cNvPicPr/>
          <p:nvPr/>
        </p:nvPicPr>
        <p:blipFill>
          <a:blip r:embed="rId2" cstate="print">
            <a:extLst>
              <a:ext uri="{28A0092B-C50C-407E-A947-70E740481C1C}">
                <a14:useLocalDpi xmlns:a14="http://schemas.microsoft.com/office/drawing/2010/main" val="0"/>
              </a:ext>
            </a:extLst>
          </a:blip>
          <a:stretch>
            <a:fillRect/>
          </a:stretch>
        </p:blipFill>
        <p:spPr>
          <a:xfrm>
            <a:off x="5652120" y="1417845"/>
            <a:ext cx="2808313" cy="2160241"/>
          </a:xfrm>
          <a:prstGeom prst="rect">
            <a:avLst/>
          </a:prstGeom>
        </p:spPr>
      </p:pic>
    </p:spTree>
    <p:extLst>
      <p:ext uri="{BB962C8B-B14F-4D97-AF65-F5344CB8AC3E}">
        <p14:creationId xmlns:p14="http://schemas.microsoft.com/office/powerpoint/2010/main" val="3716427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188640"/>
            <a:ext cx="7772400" cy="6336704"/>
          </a:xfrm>
        </p:spPr>
        <p:txBody>
          <a:bodyPr>
            <a:normAutofit lnSpcReduction="10000"/>
          </a:bodyPr>
          <a:lstStyle/>
          <a:p>
            <a:pPr marL="68580" indent="0">
              <a:buNone/>
            </a:pPr>
            <a:r>
              <a:rPr lang="ru-RU" sz="1200" dirty="0">
                <a:latin typeface="Times New Roman" panose="02020603050405020304" pitchFamily="18" charset="0"/>
                <a:cs typeface="Times New Roman" panose="02020603050405020304" pitchFamily="18" charset="0"/>
              </a:rPr>
              <a:t>№2</a:t>
            </a:r>
          </a:p>
          <a:p>
            <a:pPr marL="68580" indent="0">
              <a:buNone/>
            </a:pPr>
            <a:r>
              <a:rPr lang="ru-RU" sz="1200" dirty="0">
                <a:latin typeface="Times New Roman" panose="02020603050405020304" pitchFamily="18" charset="0"/>
                <a:cs typeface="Times New Roman" panose="02020603050405020304" pitchFamily="18" charset="0"/>
              </a:rPr>
              <a:t>Блинчики "Бархатные" на молоке </a:t>
            </a:r>
          </a:p>
          <a:p>
            <a:r>
              <a:rPr lang="ru-RU" sz="1200" dirty="0">
                <a:latin typeface="Times New Roman" panose="02020603050405020304" pitchFamily="18" charset="0"/>
                <a:cs typeface="Times New Roman" panose="02020603050405020304" pitchFamily="18" charset="0"/>
              </a:rPr>
              <a:t>ИНГРЕДИЕНТЫ: </a:t>
            </a:r>
          </a:p>
          <a:p>
            <a:r>
              <a:rPr lang="ru-RU" sz="1200" dirty="0">
                <a:latin typeface="Times New Roman" panose="02020603050405020304" pitchFamily="18" charset="0"/>
                <a:cs typeface="Times New Roman" panose="02020603050405020304" pitchFamily="18" charset="0"/>
              </a:rPr>
              <a:t>Мука - 1,5 стакана </a:t>
            </a:r>
          </a:p>
          <a:p>
            <a:r>
              <a:rPr lang="ru-RU" sz="1200" dirty="0">
                <a:latin typeface="Times New Roman" panose="02020603050405020304" pitchFamily="18" charset="0"/>
                <a:cs typeface="Times New Roman" panose="02020603050405020304" pitchFamily="18" charset="0"/>
              </a:rPr>
              <a:t>Молоко - 3 стакана</a:t>
            </a:r>
          </a:p>
          <a:p>
            <a:r>
              <a:rPr lang="ru-RU" sz="1200" dirty="0">
                <a:latin typeface="Times New Roman" panose="02020603050405020304" pitchFamily="18" charset="0"/>
                <a:cs typeface="Times New Roman" panose="02020603050405020304" pitchFamily="18" charset="0"/>
              </a:rPr>
              <a:t>Яйца куриные - 3 шт.</a:t>
            </a:r>
          </a:p>
          <a:p>
            <a:r>
              <a:rPr lang="ru-RU" sz="1200" dirty="0">
                <a:latin typeface="Times New Roman" panose="02020603050405020304" pitchFamily="18" charset="0"/>
                <a:cs typeface="Times New Roman" panose="02020603050405020304" pitchFamily="18" charset="0"/>
              </a:rPr>
              <a:t>Соль - 1 щепотка</a:t>
            </a:r>
          </a:p>
          <a:p>
            <a:r>
              <a:rPr lang="ru-RU" sz="1200" dirty="0">
                <a:latin typeface="Times New Roman" panose="02020603050405020304" pitchFamily="18" charset="0"/>
                <a:cs typeface="Times New Roman" panose="02020603050405020304" pitchFamily="18" charset="0"/>
              </a:rPr>
              <a:t>Сахар - 3 ст. ложки</a:t>
            </a:r>
          </a:p>
          <a:p>
            <a:r>
              <a:rPr lang="ru-RU" sz="1200" dirty="0">
                <a:latin typeface="Times New Roman" panose="02020603050405020304" pitchFamily="18" charset="0"/>
                <a:cs typeface="Times New Roman" panose="02020603050405020304" pitchFamily="18" charset="0"/>
              </a:rPr>
              <a:t>Сахар - 3 ст. ложки</a:t>
            </a:r>
          </a:p>
          <a:p>
            <a:r>
              <a:rPr lang="ru-RU" sz="1200" dirty="0">
                <a:latin typeface="Times New Roman" panose="02020603050405020304" pitchFamily="18" charset="0"/>
                <a:cs typeface="Times New Roman" panose="02020603050405020304" pitchFamily="18" charset="0"/>
              </a:rPr>
              <a:t>Масло растительное - 3 ст. ложки</a:t>
            </a:r>
          </a:p>
          <a:p>
            <a:pPr marL="68580" indent="0">
              <a:buNone/>
            </a:pPr>
            <a:r>
              <a:rPr lang="ru-RU" sz="1200" dirty="0">
                <a:latin typeface="Times New Roman" panose="02020603050405020304" pitchFamily="18" charset="0"/>
                <a:cs typeface="Times New Roman" panose="02020603050405020304" pitchFamily="18" charset="0"/>
              </a:rPr>
              <a:t>ПОШАГОВЫЙ РЕЦЕПТ ПРИГОТОВЛЕНИЯ: </a:t>
            </a:r>
          </a:p>
          <a:p>
            <a:r>
              <a:rPr lang="ru-RU" sz="1200" dirty="0">
                <a:latin typeface="Times New Roman" panose="02020603050405020304" pitchFamily="18" charset="0"/>
                <a:cs typeface="Times New Roman" panose="02020603050405020304" pitchFamily="18" charset="0"/>
              </a:rPr>
              <a:t>1.В миску вбить яйца, добавить соль и сахар.</a:t>
            </a:r>
          </a:p>
          <a:p>
            <a:r>
              <a:rPr lang="ru-RU" sz="1200" dirty="0">
                <a:latin typeface="Times New Roman" panose="02020603050405020304" pitchFamily="18" charset="0"/>
                <a:cs typeface="Times New Roman" panose="02020603050405020304" pitchFamily="18" charset="0"/>
              </a:rPr>
              <a:t>2.Взбить яичную смесь в крепкую пену.</a:t>
            </a:r>
          </a:p>
          <a:p>
            <a:r>
              <a:rPr lang="ru-RU" sz="1200" dirty="0">
                <a:latin typeface="Times New Roman" panose="02020603050405020304" pitchFamily="18" charset="0"/>
                <a:cs typeface="Times New Roman" panose="02020603050405020304" pitchFamily="18" charset="0"/>
              </a:rPr>
              <a:t>3.Добавить один стакан молока. Перемешать.</a:t>
            </a:r>
          </a:p>
          <a:p>
            <a:r>
              <a:rPr lang="ru-RU" sz="1200" dirty="0">
                <a:latin typeface="Times New Roman" panose="02020603050405020304" pitchFamily="18" charset="0"/>
                <a:cs typeface="Times New Roman" panose="02020603050405020304" pitchFamily="18" charset="0"/>
              </a:rPr>
              <a:t>4.Просеять муку. Постепенно ввести в яично-молочную смесь муку (по 2-3 ст. ложки).</a:t>
            </a:r>
          </a:p>
          <a:p>
            <a:r>
              <a:rPr lang="ru-RU" sz="1200" dirty="0">
                <a:latin typeface="Times New Roman" panose="02020603050405020304" pitchFamily="18" charset="0"/>
                <a:cs typeface="Times New Roman" panose="02020603050405020304" pitchFamily="18" charset="0"/>
              </a:rPr>
              <a:t>5.Перемешать тщательно до исчезновения комочков.</a:t>
            </a:r>
          </a:p>
          <a:p>
            <a:r>
              <a:rPr lang="ru-RU" sz="1200" dirty="0">
                <a:latin typeface="Times New Roman" panose="02020603050405020304" pitchFamily="18" charset="0"/>
                <a:cs typeface="Times New Roman" panose="02020603050405020304" pitchFamily="18" charset="0"/>
              </a:rPr>
              <a:t>6.Добавить оставшееся молоко, перемешать. Влить растительное масло.</a:t>
            </a:r>
          </a:p>
          <a:p>
            <a:r>
              <a:rPr lang="ru-RU" sz="1200" dirty="0">
                <a:latin typeface="Times New Roman" panose="02020603050405020304" pitchFamily="18" charset="0"/>
                <a:cs typeface="Times New Roman" panose="02020603050405020304" pitchFamily="18" charset="0"/>
              </a:rPr>
              <a:t>7.Сковороду поставить на огонь, раскалить. Смазать сковороду растительным маслом.</a:t>
            </a:r>
          </a:p>
          <a:p>
            <a:r>
              <a:rPr lang="ru-RU" sz="1200" dirty="0">
                <a:latin typeface="Times New Roman" panose="02020603050405020304" pitchFamily="18" charset="0"/>
                <a:cs typeface="Times New Roman" panose="02020603050405020304" pitchFamily="18" charset="0"/>
              </a:rPr>
              <a:t>8.На сковороду вылить порцию теста (около 0,5 половника), распределить тесто по всей поверхности сковороды. Выпекать блинчик на среднем огне, сперва с одной стороны около минуты (до золотистости).</a:t>
            </a:r>
          </a:p>
          <a:p>
            <a:r>
              <a:rPr lang="ru-RU" sz="1200" dirty="0">
                <a:latin typeface="Times New Roman" panose="02020603050405020304" pitchFamily="18" charset="0"/>
                <a:cs typeface="Times New Roman" panose="02020603050405020304" pitchFamily="18" charset="0"/>
              </a:rPr>
              <a:t>9.Перевернуть блинчик и так же печь с другой стороны.</a:t>
            </a:r>
          </a:p>
          <a:p>
            <a:r>
              <a:rPr lang="ru-RU" sz="1200" dirty="0">
                <a:latin typeface="Times New Roman" panose="02020603050405020304" pitchFamily="18" charset="0"/>
                <a:cs typeface="Times New Roman" panose="02020603050405020304" pitchFamily="18" charset="0"/>
              </a:rPr>
              <a:t>10.Готовые блинчики складывать на блюдо стопочкой, смазывать сливочным маслом. Так пожарить все блины.</a:t>
            </a:r>
          </a:p>
          <a:p>
            <a:r>
              <a:rPr lang="ru-RU" sz="1200" dirty="0">
                <a:latin typeface="Times New Roman" panose="02020603050405020304" pitchFamily="18" charset="0"/>
                <a:cs typeface="Times New Roman" panose="02020603050405020304" pitchFamily="18" charset="0"/>
              </a:rPr>
              <a:t>11.Блинчики на молоке готовы. Подавать теплыми, с любимой начинкой.</a:t>
            </a:r>
          </a:p>
          <a:p>
            <a:pPr marL="68580" indent="0">
              <a:buNone/>
            </a:pPr>
            <a:endParaRPr lang="ru-RU" sz="1200" dirty="0"/>
          </a:p>
        </p:txBody>
      </p:sp>
      <p:sp>
        <p:nvSpPr>
          <p:cNvPr id="4" name="Номер слайда 3"/>
          <p:cNvSpPr>
            <a:spLocks noGrp="1"/>
          </p:cNvSpPr>
          <p:nvPr>
            <p:ph type="sldNum" sz="quarter" idx="12"/>
          </p:nvPr>
        </p:nvSpPr>
        <p:spPr/>
        <p:txBody>
          <a:bodyPr/>
          <a:lstStyle/>
          <a:p>
            <a:fld id="{87783FA7-9109-4701-B1F3-759745C5F9EE}" type="slidenum">
              <a:rPr lang="ru-RU" smtClean="0"/>
              <a:t>13</a:t>
            </a:fld>
            <a:endParaRPr lang="ru-RU"/>
          </a:p>
        </p:txBody>
      </p:sp>
      <p:pic>
        <p:nvPicPr>
          <p:cNvPr id="6" name="Рисунок 5"/>
          <p:cNvPicPr/>
          <p:nvPr/>
        </p:nvPicPr>
        <p:blipFill>
          <a:blip r:embed="rId2" cstate="print">
            <a:extLst>
              <a:ext uri="{28A0092B-C50C-407E-A947-70E740481C1C}">
                <a14:useLocalDpi xmlns:a14="http://schemas.microsoft.com/office/drawing/2010/main" val="0"/>
              </a:ext>
            </a:extLst>
          </a:blip>
          <a:stretch>
            <a:fillRect/>
          </a:stretch>
        </p:blipFill>
        <p:spPr>
          <a:xfrm>
            <a:off x="5174755" y="509290"/>
            <a:ext cx="3227437" cy="2199630"/>
          </a:xfrm>
          <a:prstGeom prst="rect">
            <a:avLst/>
          </a:prstGeom>
        </p:spPr>
      </p:pic>
    </p:spTree>
    <p:extLst>
      <p:ext uri="{BB962C8B-B14F-4D97-AF65-F5344CB8AC3E}">
        <p14:creationId xmlns:p14="http://schemas.microsoft.com/office/powerpoint/2010/main" val="4191774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87783FA7-9109-4701-B1F3-759745C5F9EE}" type="slidenum">
              <a:rPr lang="ru-RU" smtClean="0"/>
              <a:t>14</a:t>
            </a:fld>
            <a:endParaRPr lang="ru-RU"/>
          </a:p>
        </p:txBody>
      </p:sp>
      <p:sp>
        <p:nvSpPr>
          <p:cNvPr id="6" name="Заголовок 1"/>
          <p:cNvSpPr>
            <a:spLocks noGrp="1"/>
          </p:cNvSpPr>
          <p:nvPr>
            <p:ph idx="1"/>
          </p:nvPr>
        </p:nvSpPr>
        <p:spPr>
          <a:xfrm>
            <a:off x="899592" y="188640"/>
            <a:ext cx="7772400" cy="6553200"/>
          </a:xfrm>
        </p:spPr>
        <p:txBody>
          <a:bodyPr/>
          <a:lstStyle/>
          <a:p>
            <a:pPr marL="68580" indent="0">
              <a:buNone/>
            </a:pPr>
            <a:r>
              <a:rPr lang="ru-RU" sz="1200" dirty="0" smtClean="0">
                <a:latin typeface="Times New Roman" panose="02020603050405020304" pitchFamily="18" charset="0"/>
                <a:cs typeface="Times New Roman" panose="02020603050405020304" pitchFamily="18" charset="0"/>
              </a:rPr>
              <a:t>№</a:t>
            </a:r>
            <a:r>
              <a:rPr lang="ru-RU" sz="1200" dirty="0">
                <a:latin typeface="Times New Roman" panose="02020603050405020304" pitchFamily="18" charset="0"/>
                <a:cs typeface="Times New Roman" panose="02020603050405020304" pitchFamily="18" charset="0"/>
              </a:rPr>
              <a:t>3</a:t>
            </a:r>
          </a:p>
          <a:p>
            <a:pPr marL="68580" indent="0">
              <a:buNone/>
            </a:pPr>
            <a:r>
              <a:rPr lang="ru-RU" sz="1200" dirty="0">
                <a:latin typeface="Times New Roman" panose="02020603050405020304" pitchFamily="18" charset="0"/>
                <a:cs typeface="Times New Roman" panose="02020603050405020304" pitchFamily="18" charset="0"/>
              </a:rPr>
              <a:t>«Тонкие блинчики»</a:t>
            </a:r>
          </a:p>
          <a:p>
            <a:pPr marL="68580" indent="0">
              <a:buNone/>
            </a:pPr>
            <a:r>
              <a:rPr lang="ru-RU" sz="1200" dirty="0">
                <a:latin typeface="Times New Roman" panose="02020603050405020304" pitchFamily="18" charset="0"/>
                <a:cs typeface="Times New Roman" panose="02020603050405020304" pitchFamily="18" charset="0"/>
              </a:rPr>
              <a:t>ИНГРЕДИЕНТЫ: </a:t>
            </a:r>
          </a:p>
          <a:p>
            <a:r>
              <a:rPr lang="ru-RU" sz="1200" dirty="0">
                <a:latin typeface="Times New Roman" panose="02020603050405020304" pitchFamily="18" charset="0"/>
                <a:cs typeface="Times New Roman" panose="02020603050405020304" pitchFamily="18" charset="0"/>
              </a:rPr>
              <a:t>Яйца - 3 </a:t>
            </a:r>
            <a:r>
              <a:rPr lang="ru-RU" sz="1200" dirty="0" err="1">
                <a:latin typeface="Times New Roman" panose="02020603050405020304" pitchFamily="18" charset="0"/>
                <a:cs typeface="Times New Roman" panose="02020603050405020304" pitchFamily="18" charset="0"/>
              </a:rPr>
              <a:t>шт</a:t>
            </a:r>
            <a:endParaRPr lang="ru-RU" sz="1200" dirty="0">
              <a:latin typeface="Times New Roman" panose="02020603050405020304" pitchFamily="18" charset="0"/>
              <a:cs typeface="Times New Roman" panose="02020603050405020304" pitchFamily="18" charset="0"/>
            </a:endParaRPr>
          </a:p>
          <a:p>
            <a:r>
              <a:rPr lang="ru-RU" sz="1200" dirty="0">
                <a:latin typeface="Times New Roman" panose="02020603050405020304" pitchFamily="18" charset="0"/>
                <a:cs typeface="Times New Roman" panose="02020603050405020304" pitchFamily="18" charset="0"/>
              </a:rPr>
              <a:t>Молоко - 250 мл (1 стакан)</a:t>
            </a:r>
          </a:p>
          <a:p>
            <a:r>
              <a:rPr lang="ru-RU" sz="1200" dirty="0">
                <a:latin typeface="Times New Roman" panose="02020603050405020304" pitchFamily="18" charset="0"/>
                <a:cs typeface="Times New Roman" panose="02020603050405020304" pitchFamily="18" charset="0"/>
              </a:rPr>
              <a:t>Вода - 300-400 мл (1-2 стакана)</a:t>
            </a:r>
          </a:p>
          <a:p>
            <a:r>
              <a:rPr lang="ru-RU" sz="1200" dirty="0">
                <a:latin typeface="Times New Roman" panose="02020603050405020304" pitchFamily="18" charset="0"/>
                <a:cs typeface="Times New Roman" panose="02020603050405020304" pitchFamily="18" charset="0"/>
              </a:rPr>
              <a:t>Сахар - 2 ст. ложки</a:t>
            </a:r>
          </a:p>
          <a:p>
            <a:r>
              <a:rPr lang="ru-RU" sz="1200" dirty="0">
                <a:latin typeface="Times New Roman" panose="02020603050405020304" pitchFamily="18" charset="0"/>
                <a:cs typeface="Times New Roman" panose="02020603050405020304" pitchFamily="18" charset="0"/>
              </a:rPr>
              <a:t>Мука - 240 г (1,5 стакана)</a:t>
            </a:r>
          </a:p>
          <a:p>
            <a:r>
              <a:rPr lang="ru-RU" sz="1200" dirty="0">
                <a:latin typeface="Times New Roman" panose="02020603050405020304" pitchFamily="18" charset="0"/>
                <a:cs typeface="Times New Roman" panose="02020603050405020304" pitchFamily="18" charset="0"/>
              </a:rPr>
              <a:t>Масло растительное - 1-2 ст. ложки</a:t>
            </a:r>
          </a:p>
          <a:p>
            <a:pPr marL="68580" indent="0">
              <a:buNone/>
            </a:pPr>
            <a:r>
              <a:rPr lang="ru-RU" sz="1200" dirty="0">
                <a:latin typeface="Times New Roman" panose="02020603050405020304" pitchFamily="18" charset="0"/>
                <a:cs typeface="Times New Roman" panose="02020603050405020304" pitchFamily="18" charset="0"/>
              </a:rPr>
              <a:t>ПОШАГОВЫЙ РЕЦЕПТ ПРИГОТОВЛЕНИЯ: </a:t>
            </a:r>
          </a:p>
          <a:p>
            <a:r>
              <a:rPr lang="ru-RU" sz="1200" dirty="0">
                <a:latin typeface="Times New Roman" panose="02020603050405020304" pitchFamily="18" charset="0"/>
                <a:cs typeface="Times New Roman" panose="02020603050405020304" pitchFamily="18" charset="0"/>
              </a:rPr>
              <a:t>1. Яйца смешать с сахаром и половиной стакана молока.</a:t>
            </a:r>
          </a:p>
          <a:p>
            <a:r>
              <a:rPr lang="ru-RU" sz="1200" dirty="0">
                <a:latin typeface="Times New Roman" panose="02020603050405020304" pitchFamily="18" charset="0"/>
                <a:cs typeface="Times New Roman" panose="02020603050405020304" pitchFamily="18" charset="0"/>
              </a:rPr>
              <a:t>2. Постепенно подсыпать муку, тщательно перемешивать. Тесто получается густое, как на оладьи.</a:t>
            </a:r>
          </a:p>
          <a:p>
            <a:r>
              <a:rPr lang="ru-RU" sz="1200" dirty="0">
                <a:latin typeface="Times New Roman" panose="02020603050405020304" pitchFamily="18" charset="0"/>
                <a:cs typeface="Times New Roman" panose="02020603050405020304" pitchFamily="18" charset="0"/>
              </a:rPr>
              <a:t>3. Когда вся мука введена в тесто, влить оставшееся молоко, тщательно перемешать.</a:t>
            </a:r>
          </a:p>
          <a:p>
            <a:r>
              <a:rPr lang="ru-RU" sz="1200" dirty="0">
                <a:latin typeface="Times New Roman" panose="02020603050405020304" pitchFamily="18" charset="0"/>
                <a:cs typeface="Times New Roman" panose="02020603050405020304" pitchFamily="18" charset="0"/>
              </a:rPr>
              <a:t>4. Постепенно влить воду, продолжая тщательно перемешивать тесто - в итоге оно должно получиться очень жидким.</a:t>
            </a:r>
          </a:p>
          <a:p>
            <a:r>
              <a:rPr lang="ru-RU" sz="1200" dirty="0">
                <a:latin typeface="Times New Roman" panose="02020603050405020304" pitchFamily="18" charset="0"/>
                <a:cs typeface="Times New Roman" panose="02020603050405020304" pitchFamily="18" charset="0"/>
              </a:rPr>
              <a:t>5. Затем добавить растительное масло и снова перемешать тесто.</a:t>
            </a:r>
          </a:p>
          <a:p>
            <a:r>
              <a:rPr lang="ru-RU" sz="1200" dirty="0">
                <a:latin typeface="Times New Roman" panose="02020603050405020304" pitchFamily="18" charset="0"/>
                <a:cs typeface="Times New Roman" panose="02020603050405020304" pitchFamily="18" charset="0"/>
              </a:rPr>
              <a:t>6. Хорошенько разогреть сковороду.</a:t>
            </a:r>
          </a:p>
          <a:p>
            <a:r>
              <a:rPr lang="ru-RU" sz="1200" dirty="0">
                <a:latin typeface="Times New Roman" panose="02020603050405020304" pitchFamily="18" charset="0"/>
                <a:cs typeface="Times New Roman" panose="02020603050405020304" pitchFamily="18" charset="0"/>
              </a:rPr>
              <a:t>7. Разогретую сковороду смазать небольшим количеством растительного масла.</a:t>
            </a:r>
          </a:p>
          <a:p>
            <a:r>
              <a:rPr lang="ru-RU" sz="1200" dirty="0">
                <a:latin typeface="Times New Roman" panose="02020603050405020304" pitchFamily="18" charset="0"/>
                <a:cs typeface="Times New Roman" panose="02020603050405020304" pitchFamily="18" charset="0"/>
              </a:rPr>
              <a:t>8. Налить на середину сковороды немного теста</a:t>
            </a:r>
          </a:p>
          <a:p>
            <a:r>
              <a:rPr lang="ru-RU" sz="1200" dirty="0">
                <a:latin typeface="Times New Roman" panose="02020603050405020304" pitchFamily="18" charset="0"/>
                <a:cs typeface="Times New Roman" panose="02020603050405020304" pitchFamily="18" charset="0"/>
              </a:rPr>
              <a:t>9. Перевернуть блин</a:t>
            </a:r>
          </a:p>
          <a:p>
            <a:r>
              <a:rPr lang="ru-RU" sz="1200" dirty="0">
                <a:latin typeface="Times New Roman" panose="02020603050405020304" pitchFamily="18" charset="0"/>
                <a:cs typeface="Times New Roman" panose="02020603050405020304" pitchFamily="18" charset="0"/>
              </a:rPr>
              <a:t>10. готовый блинчик нужно выложить на стопку остальных блинов и смазать небольшим количеством масла.</a:t>
            </a:r>
          </a:p>
          <a:p>
            <a:pPr marL="68580" indent="0">
              <a:buNone/>
            </a:pPr>
            <a:endParaRPr lang="ru-RU" sz="1200" dirty="0"/>
          </a:p>
        </p:txBody>
      </p:sp>
      <p:pic>
        <p:nvPicPr>
          <p:cNvPr id="7" name="Рисунок 6"/>
          <p:cNvPicPr/>
          <p:nvPr/>
        </p:nvPicPr>
        <p:blipFill>
          <a:blip r:embed="rId2" cstate="print">
            <a:extLst>
              <a:ext uri="{28A0092B-C50C-407E-A947-70E740481C1C}">
                <a14:useLocalDpi xmlns:a14="http://schemas.microsoft.com/office/drawing/2010/main" val="0"/>
              </a:ext>
            </a:extLst>
          </a:blip>
          <a:stretch>
            <a:fillRect/>
          </a:stretch>
        </p:blipFill>
        <p:spPr>
          <a:xfrm>
            <a:off x="5076056" y="404665"/>
            <a:ext cx="3361928" cy="2232248"/>
          </a:xfrm>
          <a:prstGeom prst="rect">
            <a:avLst/>
          </a:prstGeom>
        </p:spPr>
      </p:pic>
    </p:spTree>
    <p:extLst>
      <p:ext uri="{BB962C8B-B14F-4D97-AF65-F5344CB8AC3E}">
        <p14:creationId xmlns:p14="http://schemas.microsoft.com/office/powerpoint/2010/main" val="1705214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600" b="1" dirty="0">
                <a:latin typeface="Times New Roman" panose="02020603050405020304" pitchFamily="18" charset="0"/>
                <a:cs typeface="Times New Roman" panose="02020603050405020304" pitchFamily="18" charset="0"/>
              </a:rPr>
              <a:t>Выбор лучшей идеи</a:t>
            </a:r>
            <a:r>
              <a:rPr lang="ru-RU" dirty="0"/>
              <a:t/>
            </a:r>
            <a:br>
              <a:rPr lang="ru-RU" dirty="0"/>
            </a:b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737259900"/>
              </p:ext>
            </p:extLst>
          </p:nvPr>
        </p:nvGraphicFramePr>
        <p:xfrm>
          <a:off x="1928743" y="1680609"/>
          <a:ext cx="6077585" cy="1818894"/>
        </p:xfrm>
        <a:graphic>
          <a:graphicData uri="http://schemas.openxmlformats.org/drawingml/2006/table">
            <a:tbl>
              <a:tblPr firstRow="1" firstCol="1" bandRow="1">
                <a:tableStyleId>{5C22544A-7EE6-4342-B048-85BDC9FD1C3A}</a:tableStyleId>
              </a:tblPr>
              <a:tblGrid>
                <a:gridCol w="1518920"/>
                <a:gridCol w="1519555"/>
                <a:gridCol w="1519555"/>
                <a:gridCol w="1519555"/>
              </a:tblGrid>
              <a:tr h="0">
                <a:tc>
                  <a:txBody>
                    <a:bodyPr/>
                    <a:lstStyle/>
                    <a:p>
                      <a:pPr>
                        <a:lnSpc>
                          <a:spcPct val="115000"/>
                        </a:lnSpc>
                        <a:spcBef>
                          <a:spcPts val="1000"/>
                        </a:spcBef>
                        <a:spcAft>
                          <a:spcPts val="0"/>
                        </a:spcAft>
                      </a:pPr>
                      <a:r>
                        <a:rPr lang="ru-RU" sz="1200" dirty="0">
                          <a:effectLst/>
                        </a:rPr>
                        <a:t>Название блинов</a:t>
                      </a:r>
                      <a:r>
                        <a:rPr lang="en-US" sz="1200" dirty="0">
                          <a:effectLst/>
                        </a:rPr>
                        <a:t>/</a:t>
                      </a:r>
                      <a:r>
                        <a:rPr lang="ru-RU" sz="1200" dirty="0">
                          <a:effectLst/>
                        </a:rPr>
                        <a:t>критерии</a:t>
                      </a:r>
                      <a:endParaRPr lang="ru-RU" sz="1000" dirty="0">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ru-RU" sz="1200" dirty="0">
                          <a:effectLst/>
                        </a:rPr>
                        <a:t>«Блины по бабушкину рецепту».</a:t>
                      </a:r>
                      <a:endParaRPr lang="ru-RU" sz="1000" dirty="0">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ru-RU" sz="1200">
                          <a:effectLst/>
                        </a:rPr>
                        <a:t>Блинчики "Бархатные"</a:t>
                      </a:r>
                      <a:endParaRPr lang="ru-RU" sz="1000">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ru-RU" sz="1200">
                          <a:effectLst/>
                        </a:rPr>
                        <a:t>«Тонкие блинчики»</a:t>
                      </a:r>
                      <a:endParaRPr lang="ru-RU" sz="1000">
                        <a:effectLst/>
                      </a:endParaRPr>
                    </a:p>
                    <a:p>
                      <a:pPr>
                        <a:lnSpc>
                          <a:spcPct val="115000"/>
                        </a:lnSpc>
                        <a:spcBef>
                          <a:spcPts val="1000"/>
                        </a:spcBef>
                        <a:spcAft>
                          <a:spcPts val="0"/>
                        </a:spcAft>
                      </a:pPr>
                      <a:r>
                        <a:rPr lang="ru-RU" sz="1200">
                          <a:effectLst/>
                        </a:rPr>
                        <a:t> </a:t>
                      </a:r>
                      <a:endParaRPr lang="ru-RU" sz="1000">
                        <a:effectLst/>
                        <a:latin typeface="Calibri"/>
                        <a:ea typeface="Times New Roman"/>
                        <a:cs typeface="Times New Roman"/>
                      </a:endParaRPr>
                    </a:p>
                  </a:txBody>
                  <a:tcPr marL="68580" marR="68580" marT="0" marB="0"/>
                </a:tc>
              </a:tr>
              <a:tr h="0">
                <a:tc>
                  <a:txBody>
                    <a:bodyPr/>
                    <a:lstStyle/>
                    <a:p>
                      <a:pPr>
                        <a:lnSpc>
                          <a:spcPct val="115000"/>
                        </a:lnSpc>
                        <a:spcBef>
                          <a:spcPts val="1000"/>
                        </a:spcBef>
                        <a:spcAft>
                          <a:spcPts val="0"/>
                        </a:spcAft>
                      </a:pPr>
                      <a:r>
                        <a:rPr lang="ru-RU" sz="1200">
                          <a:effectLst/>
                        </a:rPr>
                        <a:t>Вкусно</a:t>
                      </a:r>
                      <a:endParaRPr lang="ru-RU" sz="1000">
                        <a:effectLst/>
                        <a:latin typeface="Calibri"/>
                        <a:ea typeface="Times New Roman"/>
                        <a:cs typeface="Times New Roman"/>
                      </a:endParaRPr>
                    </a:p>
                  </a:txBody>
                  <a:tcPr marL="68580" marR="68580" marT="0" marB="0"/>
                </a:tc>
                <a:tc>
                  <a:txBody>
                    <a:bodyPr/>
                    <a:lstStyle/>
                    <a:p>
                      <a:pPr algn="ctr">
                        <a:lnSpc>
                          <a:spcPct val="115000"/>
                        </a:lnSpc>
                        <a:spcBef>
                          <a:spcPts val="1000"/>
                        </a:spcBef>
                        <a:spcAft>
                          <a:spcPts val="0"/>
                        </a:spcAft>
                      </a:pPr>
                      <a:r>
                        <a:rPr lang="ru-RU" sz="1200">
                          <a:effectLst/>
                        </a:rPr>
                        <a:t>+</a:t>
                      </a:r>
                      <a:endParaRPr lang="ru-RU" sz="1000">
                        <a:effectLst/>
                        <a:latin typeface="Calibri"/>
                        <a:ea typeface="Times New Roman"/>
                        <a:cs typeface="Times New Roman"/>
                      </a:endParaRPr>
                    </a:p>
                  </a:txBody>
                  <a:tcPr marL="68580" marR="68580" marT="0" marB="0"/>
                </a:tc>
                <a:tc>
                  <a:txBody>
                    <a:bodyPr/>
                    <a:lstStyle/>
                    <a:p>
                      <a:pPr algn="ctr">
                        <a:lnSpc>
                          <a:spcPct val="115000"/>
                        </a:lnSpc>
                        <a:spcBef>
                          <a:spcPts val="1000"/>
                        </a:spcBef>
                        <a:spcAft>
                          <a:spcPts val="0"/>
                        </a:spcAft>
                      </a:pPr>
                      <a:r>
                        <a:rPr lang="ru-RU" sz="1200">
                          <a:effectLst/>
                        </a:rPr>
                        <a:t>+</a:t>
                      </a:r>
                      <a:endParaRPr lang="ru-RU" sz="1000">
                        <a:effectLst/>
                        <a:latin typeface="Calibri"/>
                        <a:ea typeface="Times New Roman"/>
                        <a:cs typeface="Times New Roman"/>
                      </a:endParaRPr>
                    </a:p>
                  </a:txBody>
                  <a:tcPr marL="68580" marR="68580" marT="0" marB="0"/>
                </a:tc>
                <a:tc>
                  <a:txBody>
                    <a:bodyPr/>
                    <a:lstStyle/>
                    <a:p>
                      <a:pPr algn="ctr">
                        <a:lnSpc>
                          <a:spcPct val="115000"/>
                        </a:lnSpc>
                        <a:spcBef>
                          <a:spcPts val="1000"/>
                        </a:spcBef>
                        <a:spcAft>
                          <a:spcPts val="0"/>
                        </a:spcAft>
                      </a:pPr>
                      <a:r>
                        <a:rPr lang="ru-RU" sz="1200">
                          <a:effectLst/>
                        </a:rPr>
                        <a:t>+</a:t>
                      </a:r>
                      <a:endParaRPr lang="ru-RU" sz="1000">
                        <a:effectLst/>
                        <a:latin typeface="Calibri"/>
                        <a:ea typeface="Times New Roman"/>
                        <a:cs typeface="Times New Roman"/>
                      </a:endParaRPr>
                    </a:p>
                  </a:txBody>
                  <a:tcPr marL="68580" marR="68580" marT="0" marB="0"/>
                </a:tc>
              </a:tr>
              <a:tr h="0">
                <a:tc>
                  <a:txBody>
                    <a:bodyPr/>
                    <a:lstStyle/>
                    <a:p>
                      <a:pPr>
                        <a:lnSpc>
                          <a:spcPct val="115000"/>
                        </a:lnSpc>
                        <a:spcBef>
                          <a:spcPts val="1000"/>
                        </a:spcBef>
                        <a:spcAft>
                          <a:spcPts val="0"/>
                        </a:spcAft>
                      </a:pPr>
                      <a:r>
                        <a:rPr lang="ru-RU" sz="1200">
                          <a:effectLst/>
                        </a:rPr>
                        <a:t>Полезно</a:t>
                      </a:r>
                      <a:endParaRPr lang="ru-RU" sz="1000">
                        <a:effectLst/>
                        <a:latin typeface="Calibri"/>
                        <a:ea typeface="Times New Roman"/>
                        <a:cs typeface="Times New Roman"/>
                      </a:endParaRPr>
                    </a:p>
                  </a:txBody>
                  <a:tcPr marL="68580" marR="68580" marT="0" marB="0"/>
                </a:tc>
                <a:tc>
                  <a:txBody>
                    <a:bodyPr/>
                    <a:lstStyle/>
                    <a:p>
                      <a:pPr algn="ctr">
                        <a:lnSpc>
                          <a:spcPct val="115000"/>
                        </a:lnSpc>
                        <a:spcBef>
                          <a:spcPts val="1000"/>
                        </a:spcBef>
                        <a:spcAft>
                          <a:spcPts val="0"/>
                        </a:spcAft>
                      </a:pPr>
                      <a:r>
                        <a:rPr lang="ru-RU" sz="1200">
                          <a:effectLst/>
                        </a:rPr>
                        <a:t>+</a:t>
                      </a:r>
                      <a:endParaRPr lang="ru-RU" sz="1000">
                        <a:effectLst/>
                        <a:latin typeface="Calibri"/>
                        <a:ea typeface="Times New Roman"/>
                        <a:cs typeface="Times New Roman"/>
                      </a:endParaRPr>
                    </a:p>
                  </a:txBody>
                  <a:tcPr marL="68580" marR="68580" marT="0" marB="0"/>
                </a:tc>
                <a:tc>
                  <a:txBody>
                    <a:bodyPr/>
                    <a:lstStyle/>
                    <a:p>
                      <a:pPr algn="ctr">
                        <a:lnSpc>
                          <a:spcPct val="115000"/>
                        </a:lnSpc>
                        <a:spcBef>
                          <a:spcPts val="1000"/>
                        </a:spcBef>
                        <a:spcAft>
                          <a:spcPts val="0"/>
                        </a:spcAft>
                      </a:pPr>
                      <a:r>
                        <a:rPr lang="ru-RU" sz="1200">
                          <a:effectLst/>
                        </a:rPr>
                        <a:t>+</a:t>
                      </a:r>
                      <a:endParaRPr lang="ru-RU" sz="1000">
                        <a:effectLst/>
                        <a:latin typeface="Calibri"/>
                        <a:ea typeface="Times New Roman"/>
                        <a:cs typeface="Times New Roman"/>
                      </a:endParaRPr>
                    </a:p>
                  </a:txBody>
                  <a:tcPr marL="68580" marR="68580" marT="0" marB="0"/>
                </a:tc>
                <a:tc>
                  <a:txBody>
                    <a:bodyPr/>
                    <a:lstStyle/>
                    <a:p>
                      <a:pPr algn="ctr">
                        <a:lnSpc>
                          <a:spcPct val="115000"/>
                        </a:lnSpc>
                        <a:spcBef>
                          <a:spcPts val="1000"/>
                        </a:spcBef>
                        <a:spcAft>
                          <a:spcPts val="0"/>
                        </a:spcAft>
                      </a:pPr>
                      <a:r>
                        <a:rPr lang="ru-RU" sz="1200">
                          <a:effectLst/>
                        </a:rPr>
                        <a:t>+</a:t>
                      </a:r>
                      <a:endParaRPr lang="ru-RU" sz="1000">
                        <a:effectLst/>
                        <a:latin typeface="Calibri"/>
                        <a:ea typeface="Times New Roman"/>
                        <a:cs typeface="Times New Roman"/>
                      </a:endParaRPr>
                    </a:p>
                  </a:txBody>
                  <a:tcPr marL="68580" marR="68580" marT="0" marB="0"/>
                </a:tc>
              </a:tr>
              <a:tr h="0">
                <a:tc>
                  <a:txBody>
                    <a:bodyPr/>
                    <a:lstStyle/>
                    <a:p>
                      <a:pPr>
                        <a:lnSpc>
                          <a:spcPct val="115000"/>
                        </a:lnSpc>
                        <a:spcBef>
                          <a:spcPts val="1000"/>
                        </a:spcBef>
                        <a:spcAft>
                          <a:spcPts val="0"/>
                        </a:spcAft>
                      </a:pPr>
                      <a:r>
                        <a:rPr lang="ru-RU" sz="1200">
                          <a:effectLst/>
                        </a:rPr>
                        <a:t>Не дорого </a:t>
                      </a:r>
                      <a:endParaRPr lang="ru-RU" sz="1000">
                        <a:effectLst/>
                        <a:latin typeface="Calibri"/>
                        <a:ea typeface="Times New Roman"/>
                        <a:cs typeface="Times New Roman"/>
                      </a:endParaRPr>
                    </a:p>
                  </a:txBody>
                  <a:tcPr marL="68580" marR="68580" marT="0" marB="0"/>
                </a:tc>
                <a:tc>
                  <a:txBody>
                    <a:bodyPr/>
                    <a:lstStyle/>
                    <a:p>
                      <a:pPr algn="ctr">
                        <a:lnSpc>
                          <a:spcPct val="115000"/>
                        </a:lnSpc>
                        <a:spcBef>
                          <a:spcPts val="1000"/>
                        </a:spcBef>
                        <a:spcAft>
                          <a:spcPts val="0"/>
                        </a:spcAft>
                      </a:pPr>
                      <a:r>
                        <a:rPr lang="ru-RU" sz="1200">
                          <a:effectLst/>
                        </a:rPr>
                        <a:t>+</a:t>
                      </a:r>
                      <a:endParaRPr lang="ru-RU" sz="1000">
                        <a:effectLst/>
                        <a:latin typeface="Calibri"/>
                        <a:ea typeface="Times New Roman"/>
                        <a:cs typeface="Times New Roman"/>
                      </a:endParaRPr>
                    </a:p>
                  </a:txBody>
                  <a:tcPr marL="68580" marR="68580" marT="0" marB="0"/>
                </a:tc>
                <a:tc>
                  <a:txBody>
                    <a:bodyPr/>
                    <a:lstStyle/>
                    <a:p>
                      <a:pPr algn="ctr">
                        <a:lnSpc>
                          <a:spcPct val="115000"/>
                        </a:lnSpc>
                        <a:spcBef>
                          <a:spcPts val="1000"/>
                        </a:spcBef>
                        <a:spcAft>
                          <a:spcPts val="0"/>
                        </a:spcAft>
                      </a:pPr>
                      <a:r>
                        <a:rPr lang="ru-RU" sz="1200">
                          <a:effectLst/>
                        </a:rPr>
                        <a:t>-</a:t>
                      </a:r>
                      <a:endParaRPr lang="ru-RU" sz="1000">
                        <a:effectLst/>
                        <a:latin typeface="Calibri"/>
                        <a:ea typeface="Times New Roman"/>
                        <a:cs typeface="Times New Roman"/>
                      </a:endParaRPr>
                    </a:p>
                  </a:txBody>
                  <a:tcPr marL="68580" marR="68580" marT="0" marB="0"/>
                </a:tc>
                <a:tc>
                  <a:txBody>
                    <a:bodyPr/>
                    <a:lstStyle/>
                    <a:p>
                      <a:pPr algn="ctr">
                        <a:lnSpc>
                          <a:spcPct val="115000"/>
                        </a:lnSpc>
                        <a:spcBef>
                          <a:spcPts val="1000"/>
                        </a:spcBef>
                        <a:spcAft>
                          <a:spcPts val="0"/>
                        </a:spcAft>
                      </a:pPr>
                      <a:r>
                        <a:rPr lang="ru-RU" sz="1200">
                          <a:effectLst/>
                        </a:rPr>
                        <a:t>+</a:t>
                      </a:r>
                      <a:endParaRPr lang="ru-RU" sz="1000">
                        <a:effectLst/>
                        <a:latin typeface="Calibri"/>
                        <a:ea typeface="Times New Roman"/>
                        <a:cs typeface="Times New Roman"/>
                      </a:endParaRPr>
                    </a:p>
                  </a:txBody>
                  <a:tcPr marL="68580" marR="68580" marT="0" marB="0"/>
                </a:tc>
              </a:tr>
              <a:tr h="0">
                <a:tc>
                  <a:txBody>
                    <a:bodyPr/>
                    <a:lstStyle/>
                    <a:p>
                      <a:pPr>
                        <a:lnSpc>
                          <a:spcPct val="115000"/>
                        </a:lnSpc>
                        <a:spcBef>
                          <a:spcPts val="1000"/>
                        </a:spcBef>
                        <a:spcAft>
                          <a:spcPts val="0"/>
                        </a:spcAft>
                      </a:pPr>
                      <a:r>
                        <a:rPr lang="ru-RU" sz="1200">
                          <a:effectLst/>
                        </a:rPr>
                        <a:t>Быстро в приготовлении</a:t>
                      </a:r>
                      <a:endParaRPr lang="ru-RU" sz="1000">
                        <a:effectLst/>
                        <a:latin typeface="Calibri"/>
                        <a:ea typeface="Times New Roman"/>
                        <a:cs typeface="Times New Roman"/>
                      </a:endParaRPr>
                    </a:p>
                  </a:txBody>
                  <a:tcPr marL="68580" marR="68580" marT="0" marB="0"/>
                </a:tc>
                <a:tc>
                  <a:txBody>
                    <a:bodyPr/>
                    <a:lstStyle/>
                    <a:p>
                      <a:pPr algn="ctr">
                        <a:lnSpc>
                          <a:spcPct val="115000"/>
                        </a:lnSpc>
                        <a:spcBef>
                          <a:spcPts val="1000"/>
                        </a:spcBef>
                        <a:spcAft>
                          <a:spcPts val="0"/>
                        </a:spcAft>
                      </a:pPr>
                      <a:r>
                        <a:rPr lang="ru-RU" sz="1200">
                          <a:effectLst/>
                        </a:rPr>
                        <a:t>+</a:t>
                      </a:r>
                      <a:endParaRPr lang="ru-RU" sz="1000">
                        <a:effectLst/>
                        <a:latin typeface="Calibri"/>
                        <a:ea typeface="Times New Roman"/>
                        <a:cs typeface="Times New Roman"/>
                      </a:endParaRPr>
                    </a:p>
                  </a:txBody>
                  <a:tcPr marL="68580" marR="68580" marT="0" marB="0"/>
                </a:tc>
                <a:tc>
                  <a:txBody>
                    <a:bodyPr/>
                    <a:lstStyle/>
                    <a:p>
                      <a:pPr algn="ctr">
                        <a:lnSpc>
                          <a:spcPct val="115000"/>
                        </a:lnSpc>
                        <a:spcBef>
                          <a:spcPts val="1000"/>
                        </a:spcBef>
                        <a:spcAft>
                          <a:spcPts val="0"/>
                        </a:spcAft>
                      </a:pPr>
                      <a:r>
                        <a:rPr lang="ru-RU" sz="1200">
                          <a:effectLst/>
                        </a:rPr>
                        <a:t>-</a:t>
                      </a:r>
                      <a:endParaRPr lang="ru-RU" sz="1000">
                        <a:effectLst/>
                        <a:latin typeface="Calibri"/>
                        <a:ea typeface="Times New Roman"/>
                        <a:cs typeface="Times New Roman"/>
                      </a:endParaRPr>
                    </a:p>
                  </a:txBody>
                  <a:tcPr marL="68580" marR="68580" marT="0" marB="0"/>
                </a:tc>
                <a:tc>
                  <a:txBody>
                    <a:bodyPr/>
                    <a:lstStyle/>
                    <a:p>
                      <a:pPr algn="ctr">
                        <a:lnSpc>
                          <a:spcPct val="115000"/>
                        </a:lnSpc>
                        <a:spcBef>
                          <a:spcPts val="1000"/>
                        </a:spcBef>
                        <a:spcAft>
                          <a:spcPts val="0"/>
                        </a:spcAft>
                      </a:pPr>
                      <a:r>
                        <a:rPr lang="ru-RU" sz="1200">
                          <a:effectLst/>
                        </a:rPr>
                        <a:t>+</a:t>
                      </a:r>
                      <a:endParaRPr lang="ru-RU" sz="1000">
                        <a:effectLst/>
                        <a:latin typeface="Calibri"/>
                        <a:ea typeface="Times New Roman"/>
                        <a:cs typeface="Times New Roman"/>
                      </a:endParaRPr>
                    </a:p>
                  </a:txBody>
                  <a:tcPr marL="68580" marR="68580" marT="0" marB="0"/>
                </a:tc>
              </a:tr>
              <a:tr h="0">
                <a:tc>
                  <a:txBody>
                    <a:bodyPr/>
                    <a:lstStyle/>
                    <a:p>
                      <a:pPr>
                        <a:lnSpc>
                          <a:spcPct val="115000"/>
                        </a:lnSpc>
                        <a:spcBef>
                          <a:spcPts val="1000"/>
                        </a:spcBef>
                        <a:spcAft>
                          <a:spcPts val="0"/>
                        </a:spcAft>
                      </a:pPr>
                      <a:r>
                        <a:rPr lang="ru-RU" sz="1200">
                          <a:effectLst/>
                        </a:rPr>
                        <a:t>Итог</a:t>
                      </a:r>
                      <a:endParaRPr lang="ru-RU" sz="1000">
                        <a:effectLst/>
                        <a:latin typeface="Calibri"/>
                        <a:ea typeface="Times New Roman"/>
                        <a:cs typeface="Times New Roman"/>
                      </a:endParaRPr>
                    </a:p>
                  </a:txBody>
                  <a:tcPr marL="68580" marR="68580" marT="0" marB="0"/>
                </a:tc>
                <a:tc>
                  <a:txBody>
                    <a:bodyPr/>
                    <a:lstStyle/>
                    <a:p>
                      <a:pPr algn="ctr">
                        <a:lnSpc>
                          <a:spcPct val="115000"/>
                        </a:lnSpc>
                        <a:spcBef>
                          <a:spcPts val="1000"/>
                        </a:spcBef>
                        <a:spcAft>
                          <a:spcPts val="0"/>
                        </a:spcAft>
                      </a:pPr>
                      <a:r>
                        <a:rPr lang="ru-RU" sz="1200">
                          <a:effectLst/>
                        </a:rPr>
                        <a:t>4</a:t>
                      </a:r>
                      <a:endParaRPr lang="ru-RU" sz="1000">
                        <a:effectLst/>
                        <a:latin typeface="Calibri"/>
                        <a:ea typeface="Times New Roman"/>
                        <a:cs typeface="Times New Roman"/>
                      </a:endParaRPr>
                    </a:p>
                  </a:txBody>
                  <a:tcPr marL="68580" marR="68580" marT="0" marB="0"/>
                </a:tc>
                <a:tc>
                  <a:txBody>
                    <a:bodyPr/>
                    <a:lstStyle/>
                    <a:p>
                      <a:pPr algn="ctr">
                        <a:lnSpc>
                          <a:spcPct val="115000"/>
                        </a:lnSpc>
                        <a:spcBef>
                          <a:spcPts val="1000"/>
                        </a:spcBef>
                        <a:spcAft>
                          <a:spcPts val="0"/>
                        </a:spcAft>
                      </a:pPr>
                      <a:r>
                        <a:rPr lang="ru-RU" sz="1200">
                          <a:effectLst/>
                        </a:rPr>
                        <a:t>3</a:t>
                      </a:r>
                      <a:endParaRPr lang="ru-RU" sz="1000">
                        <a:effectLst/>
                        <a:latin typeface="Calibri"/>
                        <a:ea typeface="Times New Roman"/>
                        <a:cs typeface="Times New Roman"/>
                      </a:endParaRPr>
                    </a:p>
                  </a:txBody>
                  <a:tcPr marL="68580" marR="68580" marT="0" marB="0"/>
                </a:tc>
                <a:tc>
                  <a:txBody>
                    <a:bodyPr/>
                    <a:lstStyle/>
                    <a:p>
                      <a:pPr algn="ctr">
                        <a:lnSpc>
                          <a:spcPct val="115000"/>
                        </a:lnSpc>
                        <a:spcBef>
                          <a:spcPts val="1000"/>
                        </a:spcBef>
                        <a:spcAft>
                          <a:spcPts val="0"/>
                        </a:spcAft>
                      </a:pPr>
                      <a:r>
                        <a:rPr lang="ru-RU" sz="1200" dirty="0">
                          <a:effectLst/>
                        </a:rPr>
                        <a:t>4</a:t>
                      </a:r>
                      <a:endParaRPr lang="ru-RU" sz="1000" dirty="0">
                        <a:effectLst/>
                        <a:latin typeface="Calibri"/>
                        <a:ea typeface="Times New Roman"/>
                        <a:cs typeface="Times New Roman"/>
                      </a:endParaRPr>
                    </a:p>
                  </a:txBody>
                  <a:tcPr marL="68580" marR="68580" marT="0" marB="0"/>
                </a:tc>
              </a:tr>
            </a:tbl>
          </a:graphicData>
        </a:graphic>
      </p:graphicFrame>
      <p:sp>
        <p:nvSpPr>
          <p:cNvPr id="4" name="Номер слайда 3"/>
          <p:cNvSpPr>
            <a:spLocks noGrp="1"/>
          </p:cNvSpPr>
          <p:nvPr>
            <p:ph type="sldNum" sz="quarter" idx="12"/>
          </p:nvPr>
        </p:nvSpPr>
        <p:spPr/>
        <p:txBody>
          <a:bodyPr/>
          <a:lstStyle/>
          <a:p>
            <a:fld id="{87783FA7-9109-4701-B1F3-759745C5F9EE}" type="slidenum">
              <a:rPr lang="ru-RU" smtClean="0"/>
              <a:t>15</a:t>
            </a:fld>
            <a:endParaRPr lang="ru-RU"/>
          </a:p>
        </p:txBody>
      </p:sp>
      <p:sp>
        <p:nvSpPr>
          <p:cNvPr id="6" name="Rectangle 1"/>
          <p:cNvSpPr>
            <a:spLocks noChangeArrowheads="1"/>
          </p:cNvSpPr>
          <p:nvPr/>
        </p:nvSpPr>
        <p:spPr bwMode="auto">
          <a:xfrm>
            <a:off x="899592" y="4167172"/>
            <a:ext cx="77768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ru-RU" sz="1200" dirty="0"/>
              <a:t>Я выберу «Блины классические», потому что он соответствует моим критериям и я знакома с их приготовлением</a:t>
            </a:r>
            <a:r>
              <a:rPr kumimoji="0" lang="ru-RU" altLang="ru-RU" sz="1200" b="0" i="0"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t>.</a:t>
            </a: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25190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88640"/>
            <a:ext cx="7772400" cy="914400"/>
          </a:xfrm>
        </p:spPr>
        <p:txBody>
          <a:bodyPr/>
          <a:lstStyle/>
          <a:p>
            <a:pPr algn="ctr"/>
            <a:r>
              <a:rPr lang="ru-RU" sz="3600" b="1" dirty="0">
                <a:latin typeface="Times New Roman" panose="02020603050405020304" pitchFamily="18" charset="0"/>
                <a:cs typeface="Times New Roman" panose="02020603050405020304" pitchFamily="18" charset="0"/>
              </a:rPr>
              <a:t>Приготовление салата</a:t>
            </a:r>
            <a:r>
              <a:rPr lang="ru-RU" dirty="0"/>
              <a:t/>
            </a:r>
            <a:br>
              <a:rPr lang="ru-RU" dirty="0"/>
            </a:br>
            <a:endParaRPr lang="ru-RU" dirty="0"/>
          </a:p>
        </p:txBody>
      </p:sp>
      <p:sp>
        <p:nvSpPr>
          <p:cNvPr id="3" name="Объект 2"/>
          <p:cNvSpPr>
            <a:spLocks noGrp="1"/>
          </p:cNvSpPr>
          <p:nvPr>
            <p:ph idx="1"/>
          </p:nvPr>
        </p:nvSpPr>
        <p:spPr>
          <a:xfrm>
            <a:off x="971600" y="1052736"/>
            <a:ext cx="7772400" cy="5688632"/>
          </a:xfrm>
        </p:spPr>
        <p:txBody>
          <a:bodyPr>
            <a:normAutofit/>
          </a:bodyPr>
          <a:lstStyle/>
          <a:p>
            <a:pPr marL="68580" indent="0">
              <a:buNone/>
            </a:pPr>
            <a:r>
              <a:rPr lang="ru-RU" sz="1200" dirty="0">
                <a:latin typeface="Times New Roman" panose="02020603050405020304" pitchFamily="18" charset="0"/>
                <a:cs typeface="Times New Roman" panose="02020603050405020304" pitchFamily="18" charset="0"/>
              </a:rPr>
              <a:t>1.  Первый шаг	</a:t>
            </a:r>
          </a:p>
          <a:p>
            <a:pPr marL="68580" indent="0">
              <a:buNone/>
            </a:pPr>
            <a:r>
              <a:rPr lang="ru-RU" sz="1200" dirty="0">
                <a:latin typeface="Times New Roman" panose="02020603050405020304" pitchFamily="18" charset="0"/>
                <a:cs typeface="Times New Roman" panose="02020603050405020304" pitchFamily="18" charset="0"/>
              </a:rPr>
              <a:t>          Подготавливаю необходимые ингредиенты для блинов </a:t>
            </a:r>
          </a:p>
          <a:p>
            <a:pPr marL="68580" indent="0">
              <a:buNone/>
            </a:pPr>
            <a:endParaRPr lang="ru-RU" sz="1200" dirty="0" smtClean="0">
              <a:latin typeface="Times New Roman" panose="02020603050405020304" pitchFamily="18" charset="0"/>
              <a:cs typeface="Times New Roman" panose="02020603050405020304" pitchFamily="18" charset="0"/>
            </a:endParaRPr>
          </a:p>
          <a:p>
            <a:pPr marL="68580" indent="0">
              <a:buNone/>
            </a:pPr>
            <a:endParaRPr lang="ru-RU" sz="1200" dirty="0">
              <a:latin typeface="Times New Roman" panose="02020603050405020304" pitchFamily="18" charset="0"/>
              <a:cs typeface="Times New Roman" panose="02020603050405020304" pitchFamily="18" charset="0"/>
            </a:endParaRPr>
          </a:p>
          <a:p>
            <a:pPr marL="68580" indent="0">
              <a:buNone/>
            </a:pPr>
            <a:endParaRPr lang="ru-RU" sz="1200" dirty="0" smtClean="0">
              <a:latin typeface="Times New Roman" panose="02020603050405020304" pitchFamily="18" charset="0"/>
              <a:cs typeface="Times New Roman" panose="02020603050405020304" pitchFamily="18" charset="0"/>
            </a:endParaRPr>
          </a:p>
          <a:p>
            <a:pPr marL="68580" indent="0">
              <a:buNone/>
            </a:pPr>
            <a:endParaRPr lang="ru-RU" sz="1200" dirty="0">
              <a:latin typeface="Times New Roman" panose="02020603050405020304" pitchFamily="18" charset="0"/>
              <a:cs typeface="Times New Roman" panose="02020603050405020304" pitchFamily="18" charset="0"/>
            </a:endParaRPr>
          </a:p>
          <a:p>
            <a:pPr marL="68580" indent="0">
              <a:buNone/>
            </a:pPr>
            <a:endParaRPr lang="ru-RU" sz="1200" dirty="0" smtClean="0">
              <a:latin typeface="Times New Roman" panose="02020603050405020304" pitchFamily="18" charset="0"/>
              <a:cs typeface="Times New Roman" panose="02020603050405020304" pitchFamily="18" charset="0"/>
            </a:endParaRPr>
          </a:p>
          <a:p>
            <a:pPr marL="68580" indent="0">
              <a:buNone/>
            </a:pPr>
            <a:endParaRPr lang="ru-RU" sz="1200" dirty="0">
              <a:latin typeface="Times New Roman" panose="02020603050405020304" pitchFamily="18" charset="0"/>
              <a:cs typeface="Times New Roman" panose="02020603050405020304" pitchFamily="18" charset="0"/>
            </a:endParaRPr>
          </a:p>
          <a:p>
            <a:pPr marL="68580" indent="0">
              <a:buNone/>
            </a:pPr>
            <a:endParaRPr lang="ru-RU" sz="1200" dirty="0" smtClean="0">
              <a:latin typeface="Times New Roman" panose="02020603050405020304" pitchFamily="18" charset="0"/>
              <a:cs typeface="Times New Roman" panose="02020603050405020304" pitchFamily="18" charset="0"/>
            </a:endParaRPr>
          </a:p>
          <a:p>
            <a:pPr marL="68580" indent="0">
              <a:buNone/>
            </a:pPr>
            <a:endParaRPr lang="ru-RU" sz="1200" dirty="0">
              <a:latin typeface="Times New Roman" panose="02020603050405020304" pitchFamily="18" charset="0"/>
              <a:cs typeface="Times New Roman" panose="02020603050405020304" pitchFamily="18" charset="0"/>
            </a:endParaRPr>
          </a:p>
          <a:p>
            <a:pPr marL="68580" indent="0">
              <a:buNone/>
            </a:pPr>
            <a:r>
              <a:rPr lang="ru-RU" sz="1200" dirty="0">
                <a:latin typeface="Times New Roman" panose="02020603050405020304" pitchFamily="18" charset="0"/>
                <a:cs typeface="Times New Roman" panose="02020603050405020304" pitchFamily="18" charset="0"/>
              </a:rPr>
              <a:t>2. Второй шаг</a:t>
            </a:r>
          </a:p>
          <a:p>
            <a:pPr marL="68580" indent="0">
              <a:buNone/>
            </a:pPr>
            <a:r>
              <a:rPr lang="ru-RU" sz="1200" dirty="0">
                <a:latin typeface="Times New Roman" panose="02020603050405020304" pitchFamily="18" charset="0"/>
                <a:cs typeface="Times New Roman" panose="02020603050405020304" pitchFamily="18" charset="0"/>
              </a:rPr>
              <a:t> В миску я влила ¼ молока, добавила сахар и соль и хорошо перемешала</a:t>
            </a:r>
            <a:endParaRPr lang="ru-RU" sz="1200"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87783FA7-9109-4701-B1F3-759745C5F9EE}" type="slidenum">
              <a:rPr lang="ru-RU" smtClean="0"/>
              <a:t>16</a:t>
            </a:fld>
            <a:endParaRPr lang="ru-RU"/>
          </a:p>
        </p:txBody>
      </p:sp>
      <p:pic>
        <p:nvPicPr>
          <p:cNvPr id="5" name="Рисунок 4"/>
          <p:cNvPicPr/>
          <p:nvPr/>
        </p:nvPicPr>
        <p:blipFill>
          <a:blip r:embed="rId2" cstate="print">
            <a:extLst>
              <a:ext uri="{28A0092B-C50C-407E-A947-70E740481C1C}">
                <a14:useLocalDpi xmlns:a14="http://schemas.microsoft.com/office/drawing/2010/main" val="0"/>
              </a:ext>
            </a:extLst>
          </a:blip>
          <a:stretch>
            <a:fillRect/>
          </a:stretch>
        </p:blipFill>
        <p:spPr>
          <a:xfrm>
            <a:off x="1619672" y="1628800"/>
            <a:ext cx="2520280" cy="2160240"/>
          </a:xfrm>
          <a:prstGeom prst="rect">
            <a:avLst/>
          </a:prstGeom>
        </p:spPr>
      </p:pic>
      <p:pic>
        <p:nvPicPr>
          <p:cNvPr id="6" name="Рисунок 5"/>
          <p:cNvPicPr/>
          <p:nvPr/>
        </p:nvPicPr>
        <p:blipFill>
          <a:blip r:embed="rId3" cstate="print">
            <a:extLst>
              <a:ext uri="{28A0092B-C50C-407E-A947-70E740481C1C}">
                <a14:useLocalDpi xmlns:a14="http://schemas.microsoft.com/office/drawing/2010/main" val="0"/>
              </a:ext>
            </a:extLst>
          </a:blip>
          <a:stretch>
            <a:fillRect/>
          </a:stretch>
        </p:blipFill>
        <p:spPr>
          <a:xfrm>
            <a:off x="1619672" y="4426903"/>
            <a:ext cx="2142356" cy="2087725"/>
          </a:xfrm>
          <a:prstGeom prst="rect">
            <a:avLst/>
          </a:prstGeom>
        </p:spPr>
      </p:pic>
    </p:spTree>
    <p:extLst>
      <p:ext uri="{BB962C8B-B14F-4D97-AF65-F5344CB8AC3E}">
        <p14:creationId xmlns:p14="http://schemas.microsoft.com/office/powerpoint/2010/main" val="2285221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116632"/>
            <a:ext cx="7772400" cy="6238928"/>
          </a:xfrm>
        </p:spPr>
        <p:txBody>
          <a:bodyPr/>
          <a:lstStyle/>
          <a:p>
            <a:pPr marL="68580" indent="0">
              <a:buNone/>
            </a:pPr>
            <a:r>
              <a:rPr lang="ru-RU" sz="1200" dirty="0">
                <a:latin typeface="Times New Roman" panose="02020603050405020304" pitchFamily="18" charset="0"/>
                <a:cs typeface="Times New Roman" panose="02020603050405020304" pitchFamily="18" charset="0"/>
              </a:rPr>
              <a:t>3.Третий шаг.</a:t>
            </a:r>
          </a:p>
          <a:p>
            <a:pPr marL="68580" indent="0">
              <a:buNone/>
            </a:pPr>
            <a:r>
              <a:rPr lang="ru-RU" sz="1200" dirty="0">
                <a:latin typeface="Times New Roman" panose="02020603050405020304" pitchFamily="18" charset="0"/>
                <a:cs typeface="Times New Roman" panose="02020603050405020304" pitchFamily="18" charset="0"/>
              </a:rPr>
              <a:t>Я добавила туда ещё яйца и хорошо перемешала </a:t>
            </a:r>
            <a:r>
              <a:rPr lang="ru-RU" sz="1200" dirty="0" smtClean="0">
                <a:latin typeface="Times New Roman" panose="02020603050405020304" pitchFamily="18" charset="0"/>
                <a:cs typeface="Times New Roman" panose="02020603050405020304" pitchFamily="18" charset="0"/>
              </a:rPr>
              <a:t>венчиком</a:t>
            </a:r>
          </a:p>
          <a:p>
            <a:pPr marL="68580" indent="0">
              <a:buNone/>
            </a:pPr>
            <a:endParaRPr lang="ru-RU" sz="1200" dirty="0" smtClean="0">
              <a:latin typeface="Times New Roman" panose="02020603050405020304" pitchFamily="18" charset="0"/>
              <a:cs typeface="Times New Roman" panose="02020603050405020304" pitchFamily="18" charset="0"/>
            </a:endParaRPr>
          </a:p>
          <a:p>
            <a:pPr marL="68580" indent="0">
              <a:buNone/>
            </a:pPr>
            <a:endParaRPr lang="ru-RU" sz="1200" dirty="0">
              <a:latin typeface="Times New Roman" panose="02020603050405020304" pitchFamily="18" charset="0"/>
              <a:cs typeface="Times New Roman" panose="02020603050405020304" pitchFamily="18" charset="0"/>
            </a:endParaRPr>
          </a:p>
          <a:p>
            <a:pPr marL="68580" indent="0">
              <a:buNone/>
            </a:pPr>
            <a:endParaRPr lang="ru-RU" sz="1200" dirty="0" smtClean="0">
              <a:latin typeface="Times New Roman" panose="02020603050405020304" pitchFamily="18" charset="0"/>
              <a:cs typeface="Times New Roman" panose="02020603050405020304" pitchFamily="18" charset="0"/>
            </a:endParaRPr>
          </a:p>
          <a:p>
            <a:pPr marL="68580" indent="0">
              <a:buNone/>
            </a:pPr>
            <a:endParaRPr lang="ru-RU" sz="1200" dirty="0">
              <a:latin typeface="Times New Roman" panose="02020603050405020304" pitchFamily="18" charset="0"/>
              <a:cs typeface="Times New Roman" panose="02020603050405020304" pitchFamily="18" charset="0"/>
            </a:endParaRPr>
          </a:p>
          <a:p>
            <a:pPr marL="68580" indent="0">
              <a:buNone/>
            </a:pPr>
            <a:endParaRPr lang="ru-RU" sz="1200" dirty="0" smtClean="0">
              <a:latin typeface="Times New Roman" panose="02020603050405020304" pitchFamily="18" charset="0"/>
              <a:cs typeface="Times New Roman" panose="02020603050405020304" pitchFamily="18" charset="0"/>
            </a:endParaRPr>
          </a:p>
          <a:p>
            <a:pPr marL="68580" indent="0">
              <a:buNone/>
            </a:pPr>
            <a:endParaRPr lang="ru-RU" sz="1200" dirty="0">
              <a:latin typeface="Times New Roman" panose="02020603050405020304" pitchFamily="18" charset="0"/>
              <a:cs typeface="Times New Roman" panose="02020603050405020304" pitchFamily="18" charset="0"/>
            </a:endParaRPr>
          </a:p>
          <a:p>
            <a:pPr marL="68580" indent="0">
              <a:buNone/>
            </a:pPr>
            <a:endParaRPr lang="ru-RU" sz="1200" dirty="0" smtClean="0">
              <a:latin typeface="Times New Roman" panose="02020603050405020304" pitchFamily="18" charset="0"/>
              <a:cs typeface="Times New Roman" panose="02020603050405020304" pitchFamily="18" charset="0"/>
            </a:endParaRPr>
          </a:p>
          <a:p>
            <a:pPr marL="68580" indent="0">
              <a:buNone/>
            </a:pPr>
            <a:endParaRPr lang="ru-RU" sz="1200" dirty="0">
              <a:latin typeface="Times New Roman" panose="02020603050405020304" pitchFamily="18" charset="0"/>
              <a:cs typeface="Times New Roman" panose="02020603050405020304" pitchFamily="18" charset="0"/>
            </a:endParaRPr>
          </a:p>
          <a:p>
            <a:pPr marL="68580" indent="0">
              <a:buNone/>
            </a:pPr>
            <a:endParaRPr lang="ru-RU" sz="1200" dirty="0" smtClean="0">
              <a:latin typeface="Times New Roman" panose="02020603050405020304" pitchFamily="18" charset="0"/>
              <a:cs typeface="Times New Roman" panose="02020603050405020304" pitchFamily="18" charset="0"/>
            </a:endParaRPr>
          </a:p>
          <a:p>
            <a:pPr marL="68580" indent="0">
              <a:buNone/>
            </a:pPr>
            <a:r>
              <a:rPr lang="ru-RU" sz="1200" dirty="0" smtClean="0">
                <a:latin typeface="Times New Roman" panose="02020603050405020304" pitchFamily="18" charset="0"/>
                <a:cs typeface="Times New Roman" panose="02020603050405020304" pitchFamily="18" charset="0"/>
              </a:rPr>
              <a:t>4</a:t>
            </a:r>
            <a:r>
              <a:rPr lang="ru-RU" sz="1200" dirty="0">
                <a:latin typeface="Times New Roman" panose="02020603050405020304" pitchFamily="18" charset="0"/>
                <a:cs typeface="Times New Roman" panose="02020603050405020304" pitchFamily="18" charset="0"/>
              </a:rPr>
              <a:t>. Четвертый шаг </a:t>
            </a:r>
          </a:p>
          <a:p>
            <a:pPr marL="68580" indent="0">
              <a:buNone/>
            </a:pPr>
            <a:r>
              <a:rPr lang="ru-RU" sz="1200" dirty="0">
                <a:latin typeface="Times New Roman" panose="02020603050405020304" pitchFamily="18" charset="0"/>
                <a:cs typeface="Times New Roman" panose="02020603050405020304" pitchFamily="18" charset="0"/>
              </a:rPr>
              <a:t> Постепенно всыпать просеянную муку, постоянно взбивая, мука должна полностью вмешаться, без комочков.</a:t>
            </a:r>
          </a:p>
          <a:p>
            <a:pPr marL="68580" indent="0">
              <a:buNone/>
            </a:pPr>
            <a:endParaRPr lang="ru-RU" dirty="0"/>
          </a:p>
        </p:txBody>
      </p:sp>
      <p:sp>
        <p:nvSpPr>
          <p:cNvPr id="4" name="Номер слайда 3"/>
          <p:cNvSpPr>
            <a:spLocks noGrp="1"/>
          </p:cNvSpPr>
          <p:nvPr>
            <p:ph type="sldNum" sz="quarter" idx="12"/>
          </p:nvPr>
        </p:nvSpPr>
        <p:spPr/>
        <p:txBody>
          <a:bodyPr/>
          <a:lstStyle/>
          <a:p>
            <a:fld id="{87783FA7-9109-4701-B1F3-759745C5F9EE}" type="slidenum">
              <a:rPr lang="ru-RU" smtClean="0"/>
              <a:t>17</a:t>
            </a:fld>
            <a:endParaRPr lang="ru-RU"/>
          </a:p>
        </p:txBody>
      </p:sp>
      <p:pic>
        <p:nvPicPr>
          <p:cNvPr id="5" name="Рисунок 4"/>
          <p:cNvPicPr/>
          <p:nvPr/>
        </p:nvPicPr>
        <p:blipFill>
          <a:blip r:embed="rId2" cstate="print">
            <a:extLst>
              <a:ext uri="{28A0092B-C50C-407E-A947-70E740481C1C}">
                <a14:useLocalDpi xmlns:a14="http://schemas.microsoft.com/office/drawing/2010/main" val="0"/>
              </a:ext>
            </a:extLst>
          </a:blip>
          <a:stretch>
            <a:fillRect/>
          </a:stretch>
        </p:blipFill>
        <p:spPr>
          <a:xfrm>
            <a:off x="1372750" y="764704"/>
            <a:ext cx="2448272" cy="2232248"/>
          </a:xfrm>
          <a:prstGeom prst="rect">
            <a:avLst/>
          </a:prstGeom>
        </p:spPr>
      </p:pic>
      <p:pic>
        <p:nvPicPr>
          <p:cNvPr id="6" name="Рисунок 5"/>
          <p:cNvPicPr/>
          <p:nvPr/>
        </p:nvPicPr>
        <p:blipFill>
          <a:blip r:embed="rId3" cstate="print">
            <a:extLst>
              <a:ext uri="{28A0092B-C50C-407E-A947-70E740481C1C}">
                <a14:useLocalDpi xmlns:a14="http://schemas.microsoft.com/office/drawing/2010/main" val="0"/>
              </a:ext>
            </a:extLst>
          </a:blip>
          <a:stretch>
            <a:fillRect/>
          </a:stretch>
        </p:blipFill>
        <p:spPr>
          <a:xfrm>
            <a:off x="1372750" y="3717032"/>
            <a:ext cx="2641079" cy="2641079"/>
          </a:xfrm>
          <a:prstGeom prst="rect">
            <a:avLst/>
          </a:prstGeom>
        </p:spPr>
      </p:pic>
    </p:spTree>
    <p:extLst>
      <p:ext uri="{BB962C8B-B14F-4D97-AF65-F5344CB8AC3E}">
        <p14:creationId xmlns:p14="http://schemas.microsoft.com/office/powerpoint/2010/main" val="2584607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188640"/>
            <a:ext cx="7787208" cy="6166920"/>
          </a:xfrm>
        </p:spPr>
        <p:txBody>
          <a:bodyPr>
            <a:normAutofit/>
          </a:bodyPr>
          <a:lstStyle/>
          <a:p>
            <a:pPr marL="68580" indent="0">
              <a:buNone/>
            </a:pPr>
            <a:r>
              <a:rPr lang="ru-RU" sz="1200" dirty="0">
                <a:latin typeface="Times New Roman" panose="02020603050405020304" pitchFamily="18" charset="0"/>
                <a:cs typeface="Times New Roman" panose="02020603050405020304" pitchFamily="18" charset="0"/>
              </a:rPr>
              <a:t>5. Пятый шаг </a:t>
            </a:r>
          </a:p>
          <a:p>
            <a:pPr marL="68580" indent="0">
              <a:buNone/>
            </a:pPr>
            <a:r>
              <a:rPr lang="ru-RU" sz="1200" dirty="0">
                <a:latin typeface="Times New Roman" panose="02020603050405020304" pitchFamily="18" charset="0"/>
                <a:cs typeface="Times New Roman" panose="02020603050405020304" pitchFamily="18" charset="0"/>
              </a:rPr>
              <a:t>В конце  я влила растительное масло и  остатки молока, и хорошо перемешала.</a:t>
            </a:r>
          </a:p>
          <a:p>
            <a:pPr marL="68580" indent="0">
              <a:buNone/>
            </a:pPr>
            <a:endParaRPr lang="ru-RU" sz="1200" dirty="0" smtClean="0">
              <a:latin typeface="Times New Roman" panose="02020603050405020304" pitchFamily="18" charset="0"/>
              <a:cs typeface="Times New Roman" panose="02020603050405020304" pitchFamily="18" charset="0"/>
            </a:endParaRPr>
          </a:p>
          <a:p>
            <a:pPr marL="68580" indent="0">
              <a:buNone/>
            </a:pPr>
            <a:endParaRPr lang="ru-RU" sz="1200" dirty="0">
              <a:latin typeface="Times New Roman" panose="02020603050405020304" pitchFamily="18" charset="0"/>
              <a:cs typeface="Times New Roman" panose="02020603050405020304" pitchFamily="18" charset="0"/>
            </a:endParaRPr>
          </a:p>
          <a:p>
            <a:pPr marL="68580" indent="0">
              <a:buNone/>
            </a:pPr>
            <a:endParaRPr lang="ru-RU" sz="1200" dirty="0" smtClean="0">
              <a:latin typeface="Times New Roman" panose="02020603050405020304" pitchFamily="18" charset="0"/>
              <a:cs typeface="Times New Roman" panose="02020603050405020304" pitchFamily="18" charset="0"/>
            </a:endParaRPr>
          </a:p>
          <a:p>
            <a:pPr marL="68580" indent="0">
              <a:buNone/>
            </a:pPr>
            <a:endParaRPr lang="ru-RU" sz="1200" dirty="0">
              <a:latin typeface="Times New Roman" panose="02020603050405020304" pitchFamily="18" charset="0"/>
              <a:cs typeface="Times New Roman" panose="02020603050405020304" pitchFamily="18" charset="0"/>
            </a:endParaRPr>
          </a:p>
          <a:p>
            <a:pPr marL="68580" indent="0">
              <a:buNone/>
            </a:pPr>
            <a:endParaRPr lang="ru-RU" sz="1200" dirty="0" smtClean="0">
              <a:latin typeface="Times New Roman" panose="02020603050405020304" pitchFamily="18" charset="0"/>
              <a:cs typeface="Times New Roman" panose="02020603050405020304" pitchFamily="18" charset="0"/>
            </a:endParaRPr>
          </a:p>
          <a:p>
            <a:pPr marL="68580" indent="0">
              <a:buNone/>
            </a:pPr>
            <a:endParaRPr lang="ru-RU" sz="1200" dirty="0">
              <a:latin typeface="Times New Roman" panose="02020603050405020304" pitchFamily="18" charset="0"/>
              <a:cs typeface="Times New Roman" panose="02020603050405020304" pitchFamily="18" charset="0"/>
            </a:endParaRPr>
          </a:p>
          <a:p>
            <a:pPr marL="68580" indent="0">
              <a:buNone/>
            </a:pPr>
            <a:endParaRPr lang="ru-RU" sz="1200" dirty="0" smtClean="0">
              <a:latin typeface="Times New Roman" panose="02020603050405020304" pitchFamily="18" charset="0"/>
              <a:cs typeface="Times New Roman" panose="02020603050405020304" pitchFamily="18" charset="0"/>
            </a:endParaRPr>
          </a:p>
          <a:p>
            <a:pPr marL="68580" indent="0">
              <a:buNone/>
            </a:pPr>
            <a:endParaRPr lang="ru-RU" sz="1200" dirty="0">
              <a:latin typeface="Times New Roman" panose="02020603050405020304" pitchFamily="18" charset="0"/>
              <a:cs typeface="Times New Roman" panose="02020603050405020304" pitchFamily="18" charset="0"/>
            </a:endParaRPr>
          </a:p>
          <a:p>
            <a:pPr marL="68580" indent="0">
              <a:buNone/>
            </a:pPr>
            <a:endParaRPr lang="ru-RU" sz="1200" dirty="0" smtClean="0">
              <a:latin typeface="Times New Roman" panose="02020603050405020304" pitchFamily="18" charset="0"/>
              <a:cs typeface="Times New Roman" panose="02020603050405020304" pitchFamily="18" charset="0"/>
            </a:endParaRPr>
          </a:p>
          <a:p>
            <a:pPr marL="68580" indent="0">
              <a:buNone/>
            </a:pPr>
            <a:r>
              <a:rPr lang="ru-RU" sz="1200" dirty="0" smtClean="0">
                <a:latin typeface="Times New Roman" panose="02020603050405020304" pitchFamily="18" charset="0"/>
                <a:cs typeface="Times New Roman" panose="02020603050405020304" pitchFamily="18" charset="0"/>
              </a:rPr>
              <a:t>6.Шестой </a:t>
            </a:r>
            <a:r>
              <a:rPr lang="ru-RU" sz="1200" dirty="0">
                <a:latin typeface="Times New Roman" panose="02020603050405020304" pitchFamily="18" charset="0"/>
                <a:cs typeface="Times New Roman" panose="02020603050405020304" pitchFamily="18" charset="0"/>
              </a:rPr>
              <a:t>шаг</a:t>
            </a:r>
          </a:p>
          <a:p>
            <a:pPr marL="68580" indent="0">
              <a:buNone/>
            </a:pPr>
            <a:r>
              <a:rPr lang="ru-RU" sz="1200" dirty="0">
                <a:latin typeface="Times New Roman" panose="02020603050405020304" pitchFamily="18" charset="0"/>
                <a:cs typeface="Times New Roman" panose="02020603050405020304" pitchFamily="18" charset="0"/>
              </a:rPr>
              <a:t> Я вылила на сковородку  тесто,  после жарим около 15 секунд, до золотистых краёв и горячий блин смазываем сливочным маслом.</a:t>
            </a:r>
          </a:p>
          <a:p>
            <a:pPr marL="68580" indent="0">
              <a:buNone/>
            </a:pPr>
            <a:endParaRPr lang="ru-RU" sz="1200" dirty="0"/>
          </a:p>
        </p:txBody>
      </p:sp>
      <p:sp>
        <p:nvSpPr>
          <p:cNvPr id="4" name="Номер слайда 3"/>
          <p:cNvSpPr>
            <a:spLocks noGrp="1"/>
          </p:cNvSpPr>
          <p:nvPr>
            <p:ph type="sldNum" sz="quarter" idx="12"/>
          </p:nvPr>
        </p:nvSpPr>
        <p:spPr/>
        <p:txBody>
          <a:bodyPr/>
          <a:lstStyle/>
          <a:p>
            <a:fld id="{87783FA7-9109-4701-B1F3-759745C5F9EE}" type="slidenum">
              <a:rPr lang="ru-RU" smtClean="0"/>
              <a:t>18</a:t>
            </a:fld>
            <a:endParaRPr lang="ru-RU"/>
          </a:p>
        </p:txBody>
      </p:sp>
      <p:pic>
        <p:nvPicPr>
          <p:cNvPr id="5" name="Рисунок 4"/>
          <p:cNvPicPr/>
          <p:nvPr/>
        </p:nvPicPr>
        <p:blipFill>
          <a:blip r:embed="rId2" cstate="print">
            <a:extLst>
              <a:ext uri="{28A0092B-C50C-407E-A947-70E740481C1C}">
                <a14:useLocalDpi xmlns:a14="http://schemas.microsoft.com/office/drawing/2010/main" val="0"/>
              </a:ext>
            </a:extLst>
          </a:blip>
          <a:stretch>
            <a:fillRect/>
          </a:stretch>
        </p:blipFill>
        <p:spPr>
          <a:xfrm>
            <a:off x="1125760" y="748882"/>
            <a:ext cx="2510136" cy="2392085"/>
          </a:xfrm>
          <a:prstGeom prst="rect">
            <a:avLst/>
          </a:prstGeom>
        </p:spPr>
      </p:pic>
      <p:pic>
        <p:nvPicPr>
          <p:cNvPr id="6" name="Рисунок 5"/>
          <p:cNvPicPr/>
          <p:nvPr/>
        </p:nvPicPr>
        <p:blipFill>
          <a:blip r:embed="rId3" cstate="print">
            <a:extLst>
              <a:ext uri="{28A0092B-C50C-407E-A947-70E740481C1C}">
                <a14:useLocalDpi xmlns:a14="http://schemas.microsoft.com/office/drawing/2010/main" val="0"/>
              </a:ext>
            </a:extLst>
          </a:blip>
          <a:stretch>
            <a:fillRect/>
          </a:stretch>
        </p:blipFill>
        <p:spPr>
          <a:xfrm>
            <a:off x="1259632" y="3933056"/>
            <a:ext cx="2582144" cy="2520280"/>
          </a:xfrm>
          <a:prstGeom prst="rect">
            <a:avLst/>
          </a:prstGeom>
        </p:spPr>
      </p:pic>
    </p:spTree>
    <p:extLst>
      <p:ext uri="{BB962C8B-B14F-4D97-AF65-F5344CB8AC3E}">
        <p14:creationId xmlns:p14="http://schemas.microsoft.com/office/powerpoint/2010/main" val="2391372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260648"/>
            <a:ext cx="7772400" cy="4572000"/>
          </a:xfrm>
        </p:spPr>
        <p:txBody>
          <a:bodyPr>
            <a:normAutofit/>
          </a:bodyPr>
          <a:lstStyle/>
          <a:p>
            <a:pPr marL="68580" indent="0">
              <a:buNone/>
            </a:pPr>
            <a:r>
              <a:rPr lang="ru-RU" sz="1200" dirty="0">
                <a:latin typeface="Times New Roman" panose="02020603050405020304" pitchFamily="18" charset="0"/>
                <a:cs typeface="Times New Roman" panose="02020603050405020304" pitchFamily="18" charset="0"/>
              </a:rPr>
              <a:t>7.Седьмой шаг </a:t>
            </a:r>
          </a:p>
          <a:p>
            <a:pPr marL="68580" indent="0">
              <a:buNone/>
            </a:pPr>
            <a:r>
              <a:rPr lang="ru-RU" sz="1200" dirty="0">
                <a:latin typeface="Times New Roman" panose="02020603050405020304" pitchFamily="18" charset="0"/>
                <a:cs typeface="Times New Roman" panose="02020603050405020304" pitchFamily="18" charset="0"/>
              </a:rPr>
              <a:t>Жарим блины из всего теста и складываем стопочкой.</a:t>
            </a:r>
          </a:p>
          <a:p>
            <a:pPr marL="68580" indent="0">
              <a:buNone/>
            </a:pPr>
            <a:endParaRPr lang="ru-RU" sz="1200"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87783FA7-9109-4701-B1F3-759745C5F9EE}" type="slidenum">
              <a:rPr lang="ru-RU" smtClean="0"/>
              <a:t>19</a:t>
            </a:fld>
            <a:endParaRPr lang="ru-RU"/>
          </a:p>
        </p:txBody>
      </p:sp>
      <p:pic>
        <p:nvPicPr>
          <p:cNvPr id="5" name="Рисунок 4"/>
          <p:cNvPicPr/>
          <p:nvPr/>
        </p:nvPicPr>
        <p:blipFill>
          <a:blip r:embed="rId2" cstate="print">
            <a:extLst>
              <a:ext uri="{28A0092B-C50C-407E-A947-70E740481C1C}">
                <a14:useLocalDpi xmlns:a14="http://schemas.microsoft.com/office/drawing/2010/main" val="0"/>
              </a:ext>
            </a:extLst>
          </a:blip>
          <a:stretch>
            <a:fillRect/>
          </a:stretch>
        </p:blipFill>
        <p:spPr>
          <a:xfrm>
            <a:off x="1547664" y="980728"/>
            <a:ext cx="3556992" cy="3412976"/>
          </a:xfrm>
          <a:prstGeom prst="rect">
            <a:avLst/>
          </a:prstGeom>
        </p:spPr>
      </p:pic>
    </p:spTree>
    <p:extLst>
      <p:ext uri="{BB962C8B-B14F-4D97-AF65-F5344CB8AC3E}">
        <p14:creationId xmlns:p14="http://schemas.microsoft.com/office/powerpoint/2010/main" val="2442890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600" dirty="0" smtClean="0">
                <a:latin typeface="Times New Roman" panose="02020603050405020304" pitchFamily="18" charset="0"/>
                <a:cs typeface="Times New Roman" panose="02020603050405020304" pitchFamily="18" charset="0"/>
              </a:rPr>
              <a:t>Содержание</a:t>
            </a:r>
            <a:endParaRPr lang="ru-RU"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r>
              <a:rPr lang="ru-RU" sz="1200" dirty="0">
                <a:latin typeface="Times New Roman" panose="02020603050405020304" pitchFamily="18" charset="0"/>
                <a:cs typeface="Times New Roman" panose="02020603050405020304" pitchFamily="18" charset="0"/>
              </a:rPr>
              <a:t>Содержание</a:t>
            </a:r>
          </a:p>
          <a:p>
            <a:r>
              <a:rPr lang="ru-RU" sz="1200" dirty="0">
                <a:latin typeface="Times New Roman" panose="02020603050405020304" pitchFamily="18" charset="0"/>
                <a:cs typeface="Times New Roman" panose="02020603050405020304" pitchFamily="18" charset="0"/>
              </a:rPr>
              <a:t>Актуальность и обоснование проблемы блинов ……………….3</a:t>
            </a:r>
          </a:p>
          <a:p>
            <a:r>
              <a:rPr lang="ru-RU" sz="1200" dirty="0">
                <a:latin typeface="Times New Roman" panose="02020603050405020304" pitchFamily="18" charset="0"/>
                <a:cs typeface="Times New Roman" panose="02020603050405020304" pitchFamily="18" charset="0"/>
              </a:rPr>
              <a:t>Историческая справка</a:t>
            </a:r>
            <a:r>
              <a:rPr lang="ru-RU" sz="1200" dirty="0" smtClean="0">
                <a:latin typeface="Times New Roman" panose="02020603050405020304" pitchFamily="18" charset="0"/>
                <a:cs typeface="Times New Roman" panose="02020603050405020304" pitchFamily="18" charset="0"/>
              </a:rPr>
              <a:t>……………………………………5</a:t>
            </a:r>
            <a:endParaRPr lang="ru-RU" sz="1200" dirty="0">
              <a:latin typeface="Times New Roman" panose="02020603050405020304" pitchFamily="18" charset="0"/>
              <a:cs typeface="Times New Roman" panose="02020603050405020304" pitchFamily="18" charset="0"/>
            </a:endParaRPr>
          </a:p>
          <a:p>
            <a:r>
              <a:rPr lang="ru-RU" sz="1200" dirty="0">
                <a:latin typeface="Times New Roman" panose="02020603050405020304" pitchFamily="18" charset="0"/>
                <a:cs typeface="Times New Roman" panose="02020603050405020304" pitchFamily="18" charset="0"/>
              </a:rPr>
              <a:t>Виды блинов</a:t>
            </a:r>
            <a:r>
              <a:rPr lang="ru-RU" sz="1200" dirty="0" smtClean="0">
                <a:latin typeface="Times New Roman" panose="02020603050405020304" pitchFamily="18" charset="0"/>
                <a:cs typeface="Times New Roman" panose="02020603050405020304" pitchFamily="18" charset="0"/>
              </a:rPr>
              <a:t>……………………………………………..10</a:t>
            </a:r>
            <a:endParaRPr lang="ru-RU" sz="1200" dirty="0">
              <a:latin typeface="Times New Roman" panose="02020603050405020304" pitchFamily="18" charset="0"/>
              <a:cs typeface="Times New Roman" panose="02020603050405020304" pitchFamily="18" charset="0"/>
            </a:endParaRPr>
          </a:p>
          <a:p>
            <a:r>
              <a:rPr lang="ru-RU" sz="1200" dirty="0">
                <a:latin typeface="Times New Roman" panose="02020603050405020304" pitchFamily="18" charset="0"/>
                <a:cs typeface="Times New Roman" panose="02020603050405020304" pitchFamily="18" charset="0"/>
              </a:rPr>
              <a:t>Первоначальные идеи</a:t>
            </a:r>
            <a:r>
              <a:rPr lang="ru-RU" sz="1200" dirty="0" smtClean="0">
                <a:latin typeface="Times New Roman" panose="02020603050405020304" pitchFamily="18" charset="0"/>
                <a:cs typeface="Times New Roman" panose="02020603050405020304" pitchFamily="18" charset="0"/>
              </a:rPr>
              <a:t>……………………………………12</a:t>
            </a:r>
            <a:endParaRPr lang="ru-RU" sz="1200" dirty="0">
              <a:latin typeface="Times New Roman" panose="02020603050405020304" pitchFamily="18" charset="0"/>
              <a:cs typeface="Times New Roman" panose="02020603050405020304" pitchFamily="18" charset="0"/>
            </a:endParaRPr>
          </a:p>
          <a:p>
            <a:r>
              <a:rPr lang="ru-RU" sz="1200" dirty="0">
                <a:latin typeface="Times New Roman" panose="02020603050405020304" pitchFamily="18" charset="0"/>
                <a:cs typeface="Times New Roman" panose="02020603050405020304" pitchFamily="18" charset="0"/>
              </a:rPr>
              <a:t>Выбор лучшей идеи</a:t>
            </a:r>
            <a:r>
              <a:rPr lang="ru-RU" sz="1200" dirty="0" smtClean="0">
                <a:latin typeface="Times New Roman" panose="02020603050405020304" pitchFamily="18" charset="0"/>
                <a:cs typeface="Times New Roman" panose="02020603050405020304" pitchFamily="18" charset="0"/>
              </a:rPr>
              <a:t>………………………………………15</a:t>
            </a:r>
            <a:endParaRPr lang="ru-RU" sz="1200" dirty="0">
              <a:latin typeface="Times New Roman" panose="02020603050405020304" pitchFamily="18" charset="0"/>
              <a:cs typeface="Times New Roman" panose="02020603050405020304" pitchFamily="18" charset="0"/>
            </a:endParaRPr>
          </a:p>
          <a:p>
            <a:r>
              <a:rPr lang="ru-RU" sz="1200" dirty="0">
                <a:latin typeface="Times New Roman" panose="02020603050405020304" pitchFamily="18" charset="0"/>
                <a:cs typeface="Times New Roman" panose="02020603050405020304" pitchFamily="18" charset="0"/>
              </a:rPr>
              <a:t>Приготовление салата ……………………………...........</a:t>
            </a:r>
            <a:r>
              <a:rPr lang="ru-RU" sz="1200" dirty="0" smtClean="0">
                <a:latin typeface="Times New Roman" panose="02020603050405020304" pitchFamily="18" charset="0"/>
                <a:cs typeface="Times New Roman" panose="02020603050405020304" pitchFamily="18" charset="0"/>
              </a:rPr>
              <a:t>16</a:t>
            </a:r>
            <a:endParaRPr lang="ru-RU" sz="1200" dirty="0">
              <a:latin typeface="Times New Roman" panose="02020603050405020304" pitchFamily="18" charset="0"/>
              <a:cs typeface="Times New Roman" panose="02020603050405020304" pitchFamily="18" charset="0"/>
            </a:endParaRPr>
          </a:p>
          <a:p>
            <a:r>
              <a:rPr lang="ru-RU" sz="1200" dirty="0">
                <a:latin typeface="Times New Roman" panose="02020603050405020304" pitchFamily="18" charset="0"/>
                <a:cs typeface="Times New Roman" panose="02020603050405020304" pitchFamily="18" charset="0"/>
              </a:rPr>
              <a:t>Охрана труда</a:t>
            </a:r>
            <a:r>
              <a:rPr lang="ru-RU" sz="1200" dirty="0" smtClean="0">
                <a:latin typeface="Times New Roman" panose="02020603050405020304" pitchFamily="18" charset="0"/>
                <a:cs typeface="Times New Roman" panose="02020603050405020304" pitchFamily="18" charset="0"/>
              </a:rPr>
              <a:t>………………………………………………20</a:t>
            </a:r>
            <a:endParaRPr lang="ru-RU" sz="1200" dirty="0">
              <a:latin typeface="Times New Roman" panose="02020603050405020304" pitchFamily="18" charset="0"/>
              <a:cs typeface="Times New Roman" panose="02020603050405020304" pitchFamily="18" charset="0"/>
            </a:endParaRPr>
          </a:p>
          <a:p>
            <a:r>
              <a:rPr lang="ru-RU" sz="1200" dirty="0">
                <a:latin typeface="Times New Roman" panose="02020603050405020304" pitchFamily="18" charset="0"/>
                <a:cs typeface="Times New Roman" panose="02020603050405020304" pitchFamily="18" charset="0"/>
              </a:rPr>
              <a:t>Экономическое обоснование</a:t>
            </a:r>
            <a:r>
              <a:rPr lang="ru-RU" sz="1200" dirty="0" smtClean="0">
                <a:latin typeface="Times New Roman" panose="02020603050405020304" pitchFamily="18" charset="0"/>
                <a:cs typeface="Times New Roman" panose="02020603050405020304" pitchFamily="18" charset="0"/>
              </a:rPr>
              <a:t>…………………….………21</a:t>
            </a:r>
            <a:endParaRPr lang="ru-RU" sz="1200" dirty="0">
              <a:latin typeface="Times New Roman" panose="02020603050405020304" pitchFamily="18" charset="0"/>
              <a:cs typeface="Times New Roman" panose="02020603050405020304" pitchFamily="18" charset="0"/>
            </a:endParaRPr>
          </a:p>
          <a:p>
            <a:r>
              <a:rPr lang="ru-RU" sz="1200" dirty="0">
                <a:latin typeface="Times New Roman" panose="02020603050405020304" pitchFamily="18" charset="0"/>
                <a:cs typeface="Times New Roman" panose="02020603050405020304" pitchFamily="18" charset="0"/>
              </a:rPr>
              <a:t>Самооценка и оценка проекта</a:t>
            </a:r>
            <a:r>
              <a:rPr lang="ru-RU" sz="1200" dirty="0" smtClean="0">
                <a:latin typeface="Times New Roman" panose="02020603050405020304" pitchFamily="18" charset="0"/>
                <a:cs typeface="Times New Roman" panose="02020603050405020304" pitchFamily="18" charset="0"/>
              </a:rPr>
              <a:t>……………………………22</a:t>
            </a:r>
            <a:endParaRPr lang="ru-RU" sz="1200" dirty="0">
              <a:latin typeface="Times New Roman" panose="02020603050405020304" pitchFamily="18" charset="0"/>
              <a:cs typeface="Times New Roman" panose="02020603050405020304" pitchFamily="18" charset="0"/>
            </a:endParaRPr>
          </a:p>
          <a:p>
            <a:r>
              <a:rPr lang="ru-RU" sz="1200" dirty="0">
                <a:latin typeface="Times New Roman" panose="02020603050405020304" pitchFamily="18" charset="0"/>
                <a:cs typeface="Times New Roman" panose="02020603050405020304" pitchFamily="18" charset="0"/>
              </a:rPr>
              <a:t>Интернет – ресурсы</a:t>
            </a:r>
            <a:r>
              <a:rPr lang="ru-RU" sz="1200" dirty="0" smtClean="0">
                <a:latin typeface="Times New Roman" panose="02020603050405020304" pitchFamily="18" charset="0"/>
                <a:cs typeface="Times New Roman" panose="02020603050405020304" pitchFamily="18" charset="0"/>
              </a:rPr>
              <a:t>……………………………………..…23</a:t>
            </a:r>
            <a:endParaRPr lang="ru-RU" sz="1200"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87783FA7-9109-4701-B1F3-759745C5F9EE}" type="slidenum">
              <a:rPr lang="ru-RU" smtClean="0"/>
              <a:t>2</a:t>
            </a:fld>
            <a:endParaRPr lang="ru-RU"/>
          </a:p>
        </p:txBody>
      </p:sp>
    </p:spTree>
    <p:extLst>
      <p:ext uri="{BB962C8B-B14F-4D97-AF65-F5344CB8AC3E}">
        <p14:creationId xmlns:p14="http://schemas.microsoft.com/office/powerpoint/2010/main" val="3009330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116632"/>
            <a:ext cx="7772400" cy="914400"/>
          </a:xfrm>
        </p:spPr>
        <p:txBody>
          <a:bodyPr/>
          <a:lstStyle/>
          <a:p>
            <a:pPr algn="ctr"/>
            <a:r>
              <a:rPr lang="ru-RU" sz="3600" b="1" dirty="0">
                <a:latin typeface="Times New Roman" panose="02020603050405020304" pitchFamily="18" charset="0"/>
                <a:cs typeface="Times New Roman" panose="02020603050405020304" pitchFamily="18" charset="0"/>
              </a:rPr>
              <a:t>Охрана труда.</a:t>
            </a:r>
            <a:r>
              <a:rPr lang="ru-RU" dirty="0"/>
              <a:t/>
            </a:r>
            <a:br>
              <a:rPr lang="ru-RU" dirty="0"/>
            </a:br>
            <a:r>
              <a:rPr lang="ru-RU" dirty="0"/>
              <a:t> </a:t>
            </a:r>
            <a:br>
              <a:rPr lang="ru-RU" dirty="0"/>
            </a:br>
            <a:endParaRPr lang="ru-RU" dirty="0"/>
          </a:p>
        </p:txBody>
      </p:sp>
      <p:sp>
        <p:nvSpPr>
          <p:cNvPr id="3" name="Объект 2"/>
          <p:cNvSpPr>
            <a:spLocks noGrp="1"/>
          </p:cNvSpPr>
          <p:nvPr>
            <p:ph idx="1"/>
          </p:nvPr>
        </p:nvSpPr>
        <p:spPr>
          <a:xfrm>
            <a:off x="899592" y="836712"/>
            <a:ext cx="7772400" cy="5544616"/>
          </a:xfrm>
        </p:spPr>
        <p:txBody>
          <a:bodyPr>
            <a:normAutofit/>
          </a:bodyPr>
          <a:lstStyle/>
          <a:p>
            <a:pPr marL="68580" indent="0">
              <a:buNone/>
            </a:pPr>
            <a:r>
              <a:rPr lang="ru-RU" sz="1200" dirty="0">
                <a:latin typeface="Times New Roman" panose="02020603050405020304" pitchFamily="18" charset="0"/>
                <a:cs typeface="Times New Roman" panose="02020603050405020304" pitchFamily="18" charset="0"/>
              </a:rPr>
              <a:t> При приготовлении салата «Минутка» необходимо соблюдать следующую технику безопасности:</a:t>
            </a:r>
          </a:p>
          <a:p>
            <a:pPr marL="68580" indent="0">
              <a:buNone/>
            </a:pPr>
            <a:r>
              <a:rPr lang="ru-RU" sz="1200" b="1" dirty="0">
                <a:latin typeface="Times New Roman" panose="02020603050405020304" pitchFamily="18" charset="0"/>
                <a:cs typeface="Times New Roman" panose="02020603050405020304" pitchFamily="18" charset="0"/>
              </a:rPr>
              <a:t>К лицу, приготавливающему пищу:</a:t>
            </a:r>
            <a:endParaRPr lang="ru-RU" sz="1200" dirty="0">
              <a:latin typeface="Times New Roman" panose="02020603050405020304" pitchFamily="18" charset="0"/>
              <a:cs typeface="Times New Roman" panose="02020603050405020304" pitchFamily="18" charset="0"/>
            </a:endParaRPr>
          </a:p>
          <a:p>
            <a:pPr marL="68580" indent="0">
              <a:buNone/>
            </a:pPr>
            <a:r>
              <a:rPr lang="ru-RU" sz="1200"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1.</a:t>
            </a:r>
            <a:r>
              <a:rPr lang="ru-RU" sz="1200" dirty="0" smtClean="0">
                <a:latin typeface="Times New Roman" panose="02020603050405020304" pitchFamily="18" charset="0"/>
                <a:cs typeface="Times New Roman" panose="02020603050405020304" pitchFamily="18" charset="0"/>
              </a:rPr>
              <a:t>Готовить </a:t>
            </a:r>
            <a:r>
              <a:rPr lang="ru-RU" sz="1200" dirty="0">
                <a:latin typeface="Times New Roman" panose="02020603050405020304" pitchFamily="18" charset="0"/>
                <a:cs typeface="Times New Roman" panose="02020603050405020304" pitchFamily="18" charset="0"/>
              </a:rPr>
              <a:t>пищу необходимо в специальной одежде.</a:t>
            </a:r>
          </a:p>
          <a:p>
            <a:pPr marL="68580" indent="0">
              <a:buNone/>
            </a:pPr>
            <a:r>
              <a:rPr lang="ru-RU" sz="1200" b="1" dirty="0">
                <a:latin typeface="Times New Roman" panose="02020603050405020304" pitchFamily="18" charset="0"/>
                <a:cs typeface="Times New Roman" panose="02020603050405020304" pitchFamily="18" charset="0"/>
              </a:rPr>
              <a:t>2</a:t>
            </a:r>
            <a:r>
              <a:rPr lang="ru-RU" sz="1200" dirty="0">
                <a:latin typeface="Times New Roman" panose="02020603050405020304" pitchFamily="18" charset="0"/>
                <a:cs typeface="Times New Roman" panose="02020603050405020304" pitchFamily="18" charset="0"/>
              </a:rPr>
              <a:t>.Приступая к приготовлению пищи, необходимо тщательно вымыть руки с мылом, убрать волосы под косынку (колпак). </a:t>
            </a:r>
          </a:p>
          <a:p>
            <a:pPr marL="68580" indent="0">
              <a:buNone/>
            </a:pPr>
            <a:r>
              <a:rPr lang="ru-RU" sz="1200" b="1" dirty="0" err="1">
                <a:latin typeface="Times New Roman" panose="02020603050405020304" pitchFamily="18" charset="0"/>
                <a:cs typeface="Times New Roman" panose="02020603050405020304" pitchFamily="18" charset="0"/>
              </a:rPr>
              <a:t>З</a:t>
            </a:r>
            <a:r>
              <a:rPr lang="ru-RU" sz="1200" dirty="0" err="1">
                <a:latin typeface="Times New Roman" panose="02020603050405020304" pitchFamily="18" charset="0"/>
                <a:cs typeface="Times New Roman" panose="02020603050405020304" pitchFamily="18" charset="0"/>
              </a:rPr>
              <a:t>.Ногти</a:t>
            </a:r>
            <a:r>
              <a:rPr lang="ru-RU" sz="1200" dirty="0">
                <a:latin typeface="Times New Roman" panose="02020603050405020304" pitchFamily="18" charset="0"/>
                <a:cs typeface="Times New Roman" panose="02020603050405020304" pitchFamily="18" charset="0"/>
              </a:rPr>
              <a:t> должны быть коротко подстрижены.</a:t>
            </a:r>
          </a:p>
          <a:p>
            <a:pPr marL="68580" indent="0">
              <a:buNone/>
            </a:pPr>
            <a:r>
              <a:rPr lang="ru-RU" sz="1200" b="1" dirty="0">
                <a:latin typeface="Times New Roman" panose="02020603050405020304" pitchFamily="18" charset="0"/>
                <a:cs typeface="Times New Roman" panose="02020603050405020304" pitchFamily="18" charset="0"/>
              </a:rPr>
              <a:t>4</a:t>
            </a:r>
            <a:r>
              <a:rPr lang="ru-RU" sz="1200" dirty="0">
                <a:latin typeface="Times New Roman" panose="02020603050405020304" pitchFamily="18" charset="0"/>
                <a:cs typeface="Times New Roman" panose="02020603050405020304" pitchFamily="18" charset="0"/>
              </a:rPr>
              <a:t>.Если есть на пальцах царапины, то эти места нужно перевязать бинтом или надеть резиновые перчатки.</a:t>
            </a:r>
          </a:p>
          <a:p>
            <a:pPr marL="68580" indent="0">
              <a:buNone/>
            </a:pPr>
            <a:r>
              <a:rPr lang="ru-RU" sz="1200" dirty="0">
                <a:latin typeface="Times New Roman" panose="02020603050405020304" pitchFamily="18" charset="0"/>
                <a:cs typeface="Times New Roman" panose="02020603050405020304" pitchFamily="18" charset="0"/>
              </a:rPr>
              <a:t> </a:t>
            </a:r>
          </a:p>
          <a:p>
            <a:pPr marL="68580" indent="0" algn="ctr">
              <a:buNone/>
            </a:pPr>
            <a:r>
              <a:rPr lang="ru-RU" sz="1200" b="1"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К </a:t>
            </a:r>
            <a:r>
              <a:rPr lang="ru-RU" sz="1200" b="1" dirty="0">
                <a:latin typeface="Times New Roman" panose="02020603050405020304" pitchFamily="18" charset="0"/>
                <a:cs typeface="Times New Roman" panose="02020603050405020304" pitchFamily="18" charset="0"/>
              </a:rPr>
              <a:t>приготовлению пищи:</a:t>
            </a:r>
            <a:endParaRPr lang="ru-RU" sz="1200" dirty="0">
              <a:latin typeface="Times New Roman" panose="02020603050405020304" pitchFamily="18" charset="0"/>
              <a:cs typeface="Times New Roman" panose="02020603050405020304" pitchFamily="18" charset="0"/>
            </a:endParaRPr>
          </a:p>
          <a:p>
            <a:pPr marL="68580" indent="0">
              <a:buNone/>
            </a:pPr>
            <a:r>
              <a:rPr lang="ru-RU" sz="1200"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1.</a:t>
            </a:r>
            <a:r>
              <a:rPr lang="ru-RU" sz="1200" dirty="0" smtClean="0">
                <a:latin typeface="Times New Roman" panose="02020603050405020304" pitchFamily="18" charset="0"/>
                <a:cs typeface="Times New Roman" panose="02020603050405020304" pitchFamily="18" charset="0"/>
              </a:rPr>
              <a:t>Перед </a:t>
            </a:r>
            <a:r>
              <a:rPr lang="ru-RU" sz="1200" dirty="0">
                <a:latin typeface="Times New Roman" panose="02020603050405020304" pitchFamily="18" charset="0"/>
                <a:cs typeface="Times New Roman" panose="02020603050405020304" pitchFamily="18" charset="0"/>
              </a:rPr>
              <a:t>приготовлением пищи все продукты должны быть вымыты.</a:t>
            </a:r>
          </a:p>
          <a:p>
            <a:pPr marL="68580" indent="0">
              <a:buNone/>
            </a:pPr>
            <a:r>
              <a:rPr lang="ru-RU" sz="1200" dirty="0">
                <a:latin typeface="Times New Roman" panose="02020603050405020304" pitchFamily="18" charset="0"/>
                <a:cs typeface="Times New Roman" panose="02020603050405020304" pitchFamily="18" charset="0"/>
              </a:rPr>
              <a:t> </a:t>
            </a:r>
            <a:r>
              <a:rPr lang="ru-RU" sz="1200" b="1" dirty="0">
                <a:latin typeface="Times New Roman" panose="02020603050405020304" pitchFamily="18" charset="0"/>
                <a:cs typeface="Times New Roman" panose="02020603050405020304" pitchFamily="18" charset="0"/>
              </a:rPr>
              <a:t>2</a:t>
            </a:r>
            <a:r>
              <a:rPr lang="ru-RU" sz="1200" dirty="0">
                <a:latin typeface="Times New Roman" panose="02020603050405020304" pitchFamily="18" charset="0"/>
                <a:cs typeface="Times New Roman" panose="02020603050405020304" pitchFamily="18" charset="0"/>
              </a:rPr>
              <a:t>.Различные виды продуктов обрабатывать на разных разделочных досках с соответствующей маркировкой.</a:t>
            </a:r>
          </a:p>
          <a:p>
            <a:pPr marL="68580" indent="0" algn="ctr">
              <a:buNone/>
            </a:pPr>
            <a:r>
              <a:rPr lang="ru-RU" sz="1200" dirty="0">
                <a:latin typeface="Times New Roman" panose="02020603050405020304" pitchFamily="18" charset="0"/>
                <a:cs typeface="Times New Roman" panose="02020603050405020304" pitchFamily="18" charset="0"/>
              </a:rPr>
              <a:t> </a:t>
            </a:r>
            <a:r>
              <a:rPr lang="ru-RU" sz="1200" b="1" dirty="0">
                <a:latin typeface="Times New Roman" panose="02020603050405020304" pitchFamily="18" charset="0"/>
                <a:cs typeface="Times New Roman" panose="02020603050405020304" pitchFamily="18" charset="0"/>
              </a:rPr>
              <a:t>К хранению продуктов:</a:t>
            </a:r>
            <a:endParaRPr lang="ru-RU" sz="1200" dirty="0">
              <a:latin typeface="Times New Roman" panose="02020603050405020304" pitchFamily="18" charset="0"/>
              <a:cs typeface="Times New Roman" panose="02020603050405020304" pitchFamily="18" charset="0"/>
            </a:endParaRPr>
          </a:p>
          <a:p>
            <a:pPr marL="68580" indent="0">
              <a:buNone/>
            </a:pPr>
            <a:r>
              <a:rPr lang="ru-RU" sz="1200"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1.</a:t>
            </a:r>
            <a:r>
              <a:rPr lang="ru-RU" sz="1200" dirty="0" smtClean="0">
                <a:latin typeface="Times New Roman" panose="02020603050405020304" pitchFamily="18" charset="0"/>
                <a:cs typeface="Times New Roman" panose="02020603050405020304" pitchFamily="18" charset="0"/>
              </a:rPr>
              <a:t>Продукты </a:t>
            </a:r>
            <a:r>
              <a:rPr lang="ru-RU" sz="1200" dirty="0">
                <a:latin typeface="Times New Roman" panose="02020603050405020304" pitchFamily="18" charset="0"/>
                <a:cs typeface="Times New Roman" panose="02020603050405020304" pitchFamily="18" charset="0"/>
              </a:rPr>
              <a:t>хранить в холодильнике.</a:t>
            </a:r>
          </a:p>
          <a:p>
            <a:pPr marL="68580" indent="0">
              <a:buNone/>
            </a:pPr>
            <a:r>
              <a:rPr lang="ru-RU" sz="1200" b="1" dirty="0">
                <a:latin typeface="Times New Roman" panose="02020603050405020304" pitchFamily="18" charset="0"/>
                <a:cs typeface="Times New Roman" panose="02020603050405020304" pitchFamily="18" charset="0"/>
              </a:rPr>
              <a:t>2. </a:t>
            </a:r>
            <a:r>
              <a:rPr lang="ru-RU" sz="1200" dirty="0">
                <a:latin typeface="Times New Roman" panose="02020603050405020304" pitchFamily="18" charset="0"/>
                <a:cs typeface="Times New Roman" panose="02020603050405020304" pitchFamily="18" charset="0"/>
              </a:rPr>
              <a:t>Различные продукты требуют различной температуры хранения, поэтому в холодильнике их помещают на соответствующие места.</a:t>
            </a:r>
          </a:p>
          <a:p>
            <a:pPr marL="68580" indent="0">
              <a:buNone/>
            </a:pPr>
            <a:endParaRPr lang="ru-RU" sz="1200"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87783FA7-9109-4701-B1F3-759745C5F9EE}" type="slidenum">
              <a:rPr lang="ru-RU" smtClean="0"/>
              <a:t>20</a:t>
            </a:fld>
            <a:endParaRPr lang="ru-RU"/>
          </a:p>
        </p:txBody>
      </p:sp>
    </p:spTree>
    <p:extLst>
      <p:ext uri="{BB962C8B-B14F-4D97-AF65-F5344CB8AC3E}">
        <p14:creationId xmlns:p14="http://schemas.microsoft.com/office/powerpoint/2010/main" val="559916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88640"/>
            <a:ext cx="7772400" cy="914400"/>
          </a:xfrm>
        </p:spPr>
        <p:txBody>
          <a:bodyPr/>
          <a:lstStyle/>
          <a:p>
            <a:pPr algn="ctr"/>
            <a:r>
              <a:rPr lang="ru-RU" sz="3600" dirty="0">
                <a:latin typeface="Times New Roman" panose="02020603050405020304" pitchFamily="18" charset="0"/>
                <a:cs typeface="Times New Roman" panose="02020603050405020304" pitchFamily="18" charset="0"/>
              </a:rPr>
              <a:t>Экономическое обоснование</a:t>
            </a:r>
            <a:r>
              <a:rPr lang="ru-RU" dirty="0"/>
              <a:t/>
            </a:r>
            <a:br>
              <a:rPr lang="ru-RU" dirty="0"/>
            </a:b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4182682031"/>
              </p:ext>
            </p:extLst>
          </p:nvPr>
        </p:nvGraphicFramePr>
        <p:xfrm>
          <a:off x="1759400" y="1268760"/>
          <a:ext cx="6077585" cy="1969058"/>
        </p:xfrm>
        <a:graphic>
          <a:graphicData uri="http://schemas.openxmlformats.org/drawingml/2006/table">
            <a:tbl>
              <a:tblPr firstRow="1" firstCol="1" bandRow="1">
                <a:tableStyleId>{5C22544A-7EE6-4342-B048-85BDC9FD1C3A}</a:tableStyleId>
              </a:tblPr>
              <a:tblGrid>
                <a:gridCol w="3038475"/>
                <a:gridCol w="3039110"/>
              </a:tblGrid>
              <a:tr h="385114">
                <a:tc>
                  <a:txBody>
                    <a:bodyPr/>
                    <a:lstStyle/>
                    <a:p>
                      <a:pPr>
                        <a:lnSpc>
                          <a:spcPct val="115000"/>
                        </a:lnSpc>
                        <a:spcBef>
                          <a:spcPts val="1000"/>
                        </a:spcBef>
                        <a:spcAft>
                          <a:spcPts val="0"/>
                        </a:spcAft>
                      </a:pPr>
                      <a:r>
                        <a:rPr lang="ru-RU" sz="1200" dirty="0">
                          <a:effectLst/>
                        </a:rPr>
                        <a:t>Продукт</a:t>
                      </a:r>
                      <a:endParaRPr lang="ru-RU" sz="1000" dirty="0">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ru-RU" sz="1200">
                          <a:effectLst/>
                        </a:rPr>
                        <a:t>Цена</a:t>
                      </a:r>
                      <a:endParaRPr lang="ru-RU" sz="1000">
                        <a:effectLst/>
                        <a:latin typeface="Calibri"/>
                        <a:ea typeface="Times New Roman"/>
                        <a:cs typeface="Times New Roman"/>
                      </a:endParaRPr>
                    </a:p>
                  </a:txBody>
                  <a:tcPr marL="68580" marR="68580" marT="0" marB="0"/>
                </a:tc>
              </a:tr>
              <a:tr h="0">
                <a:tc>
                  <a:txBody>
                    <a:bodyPr/>
                    <a:lstStyle/>
                    <a:p>
                      <a:pPr>
                        <a:lnSpc>
                          <a:spcPct val="115000"/>
                        </a:lnSpc>
                        <a:spcBef>
                          <a:spcPts val="1000"/>
                        </a:spcBef>
                        <a:spcAft>
                          <a:spcPts val="0"/>
                        </a:spcAft>
                      </a:pPr>
                      <a:r>
                        <a:rPr lang="ru-RU" sz="1200">
                          <a:effectLst/>
                        </a:rPr>
                        <a:t>Молоко </a:t>
                      </a:r>
                      <a:endParaRPr lang="ru-RU" sz="1000">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ru-RU" sz="1200">
                          <a:effectLst/>
                        </a:rPr>
                        <a:t>60 руб.</a:t>
                      </a:r>
                      <a:endParaRPr lang="ru-RU" sz="1000">
                        <a:effectLst/>
                        <a:latin typeface="Calibri"/>
                        <a:ea typeface="Times New Roman"/>
                        <a:cs typeface="Times New Roman"/>
                      </a:endParaRPr>
                    </a:p>
                  </a:txBody>
                  <a:tcPr marL="68580" marR="68580" marT="0" marB="0"/>
                </a:tc>
              </a:tr>
              <a:tr h="0">
                <a:tc>
                  <a:txBody>
                    <a:bodyPr/>
                    <a:lstStyle/>
                    <a:p>
                      <a:pPr>
                        <a:lnSpc>
                          <a:spcPct val="115000"/>
                        </a:lnSpc>
                        <a:spcBef>
                          <a:spcPts val="1000"/>
                        </a:spcBef>
                        <a:spcAft>
                          <a:spcPts val="0"/>
                        </a:spcAft>
                      </a:pPr>
                      <a:r>
                        <a:rPr lang="ru-RU" sz="1200">
                          <a:effectLst/>
                        </a:rPr>
                        <a:t>Растительное масло </a:t>
                      </a:r>
                      <a:endParaRPr lang="ru-RU" sz="1000">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ru-RU" sz="1200">
                          <a:effectLst/>
                        </a:rPr>
                        <a:t>50 руб.</a:t>
                      </a:r>
                      <a:endParaRPr lang="ru-RU" sz="1000">
                        <a:effectLst/>
                        <a:latin typeface="Calibri"/>
                        <a:ea typeface="Times New Roman"/>
                        <a:cs typeface="Times New Roman"/>
                      </a:endParaRPr>
                    </a:p>
                  </a:txBody>
                  <a:tcPr marL="68580" marR="68580" marT="0" marB="0"/>
                </a:tc>
              </a:tr>
              <a:tr h="0">
                <a:tc>
                  <a:txBody>
                    <a:bodyPr/>
                    <a:lstStyle/>
                    <a:p>
                      <a:pPr>
                        <a:lnSpc>
                          <a:spcPct val="115000"/>
                        </a:lnSpc>
                        <a:spcBef>
                          <a:spcPts val="1000"/>
                        </a:spcBef>
                        <a:spcAft>
                          <a:spcPts val="0"/>
                        </a:spcAft>
                      </a:pPr>
                      <a:r>
                        <a:rPr lang="ru-RU" sz="1200" dirty="0">
                          <a:effectLst/>
                        </a:rPr>
                        <a:t>Сливочное масло </a:t>
                      </a:r>
                      <a:endParaRPr lang="ru-RU" sz="1000" dirty="0">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ru-RU" sz="1200" dirty="0">
                          <a:effectLst/>
                        </a:rPr>
                        <a:t>60 руб.</a:t>
                      </a:r>
                      <a:endParaRPr lang="ru-RU" sz="1000" dirty="0">
                        <a:effectLst/>
                        <a:latin typeface="Calibri"/>
                        <a:ea typeface="Times New Roman"/>
                        <a:cs typeface="Times New Roman"/>
                      </a:endParaRPr>
                    </a:p>
                  </a:txBody>
                  <a:tcPr marL="68580" marR="68580" marT="0" marB="0"/>
                </a:tc>
              </a:tr>
              <a:tr h="29019">
                <a:tc>
                  <a:txBody>
                    <a:bodyPr/>
                    <a:lstStyle/>
                    <a:p>
                      <a:pPr>
                        <a:lnSpc>
                          <a:spcPct val="115000"/>
                        </a:lnSpc>
                        <a:spcBef>
                          <a:spcPts val="1000"/>
                        </a:spcBef>
                        <a:spcAft>
                          <a:spcPts val="0"/>
                        </a:spcAft>
                      </a:pPr>
                      <a:r>
                        <a:rPr lang="ru-RU" sz="1200">
                          <a:effectLst/>
                        </a:rPr>
                        <a:t>Сахар</a:t>
                      </a:r>
                      <a:endParaRPr lang="ru-RU" sz="1000">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ru-RU" sz="1200">
                          <a:effectLst/>
                        </a:rPr>
                        <a:t>Есть дома </a:t>
                      </a:r>
                      <a:endParaRPr lang="ru-RU" sz="1000">
                        <a:effectLst/>
                        <a:latin typeface="Calibri"/>
                        <a:ea typeface="Times New Roman"/>
                        <a:cs typeface="Times New Roman"/>
                      </a:endParaRPr>
                    </a:p>
                  </a:txBody>
                  <a:tcPr marL="68580" marR="68580" marT="0" marB="0"/>
                </a:tc>
              </a:tr>
              <a:tr h="0">
                <a:tc>
                  <a:txBody>
                    <a:bodyPr/>
                    <a:lstStyle/>
                    <a:p>
                      <a:pPr>
                        <a:lnSpc>
                          <a:spcPct val="115000"/>
                        </a:lnSpc>
                        <a:spcBef>
                          <a:spcPts val="1000"/>
                        </a:spcBef>
                        <a:spcAft>
                          <a:spcPts val="0"/>
                        </a:spcAft>
                      </a:pPr>
                      <a:r>
                        <a:rPr lang="ru-RU" sz="1200">
                          <a:effectLst/>
                        </a:rPr>
                        <a:t>Соль </a:t>
                      </a:r>
                      <a:endParaRPr lang="ru-RU" sz="1000">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ru-RU" sz="1200">
                          <a:effectLst/>
                        </a:rPr>
                        <a:t>Есть дома</a:t>
                      </a:r>
                      <a:endParaRPr lang="ru-RU" sz="1000">
                        <a:effectLst/>
                        <a:latin typeface="Calibri"/>
                        <a:ea typeface="Times New Roman"/>
                        <a:cs typeface="Times New Roman"/>
                      </a:endParaRPr>
                    </a:p>
                  </a:txBody>
                  <a:tcPr marL="68580" marR="68580" marT="0" marB="0"/>
                </a:tc>
              </a:tr>
              <a:tr h="0">
                <a:tc>
                  <a:txBody>
                    <a:bodyPr/>
                    <a:lstStyle/>
                    <a:p>
                      <a:pPr>
                        <a:lnSpc>
                          <a:spcPct val="115000"/>
                        </a:lnSpc>
                        <a:spcBef>
                          <a:spcPts val="1000"/>
                        </a:spcBef>
                        <a:spcAft>
                          <a:spcPts val="0"/>
                        </a:spcAft>
                      </a:pPr>
                      <a:r>
                        <a:rPr lang="ru-RU" sz="1200">
                          <a:effectLst/>
                        </a:rPr>
                        <a:t>Яйца</a:t>
                      </a:r>
                      <a:endParaRPr lang="ru-RU" sz="1000">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ru-RU" sz="1200">
                          <a:effectLst/>
                        </a:rPr>
                        <a:t>Есть дома</a:t>
                      </a:r>
                      <a:endParaRPr lang="ru-RU" sz="1000">
                        <a:effectLst/>
                        <a:latin typeface="Calibri"/>
                        <a:ea typeface="Times New Roman"/>
                        <a:cs typeface="Times New Roman"/>
                      </a:endParaRPr>
                    </a:p>
                  </a:txBody>
                  <a:tcPr marL="68580" marR="68580" marT="0" marB="0"/>
                </a:tc>
              </a:tr>
              <a:tr h="0">
                <a:tc>
                  <a:txBody>
                    <a:bodyPr/>
                    <a:lstStyle/>
                    <a:p>
                      <a:pPr>
                        <a:lnSpc>
                          <a:spcPct val="115000"/>
                        </a:lnSpc>
                        <a:spcBef>
                          <a:spcPts val="1000"/>
                        </a:spcBef>
                        <a:spcAft>
                          <a:spcPts val="0"/>
                        </a:spcAft>
                      </a:pPr>
                      <a:r>
                        <a:rPr lang="ru-RU" sz="1200">
                          <a:effectLst/>
                        </a:rPr>
                        <a:t>Мука </a:t>
                      </a:r>
                      <a:endParaRPr lang="ru-RU" sz="1000">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ru-RU" sz="1200">
                          <a:effectLst/>
                        </a:rPr>
                        <a:t>60 руб. </a:t>
                      </a:r>
                      <a:endParaRPr lang="ru-RU" sz="1000">
                        <a:effectLst/>
                        <a:latin typeface="Calibri"/>
                        <a:ea typeface="Times New Roman"/>
                        <a:cs typeface="Times New Roman"/>
                      </a:endParaRPr>
                    </a:p>
                  </a:txBody>
                  <a:tcPr marL="68580" marR="68580" marT="0" marB="0"/>
                </a:tc>
              </a:tr>
              <a:tr h="0">
                <a:tc>
                  <a:txBody>
                    <a:bodyPr/>
                    <a:lstStyle/>
                    <a:p>
                      <a:pPr>
                        <a:lnSpc>
                          <a:spcPct val="115000"/>
                        </a:lnSpc>
                        <a:spcBef>
                          <a:spcPts val="1000"/>
                        </a:spcBef>
                        <a:spcAft>
                          <a:spcPts val="0"/>
                        </a:spcAft>
                      </a:pPr>
                      <a:r>
                        <a:rPr lang="ru-RU" sz="1200" dirty="0">
                          <a:effectLst/>
                        </a:rPr>
                        <a:t>Итог</a:t>
                      </a:r>
                      <a:endParaRPr lang="ru-RU" sz="1000" dirty="0">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ru-RU" sz="1200" dirty="0">
                          <a:effectLst/>
                        </a:rPr>
                        <a:t>230 руб.</a:t>
                      </a:r>
                      <a:endParaRPr lang="ru-RU" sz="1000" dirty="0">
                        <a:effectLst/>
                        <a:latin typeface="Calibri"/>
                        <a:ea typeface="Times New Roman"/>
                        <a:cs typeface="Times New Roman"/>
                      </a:endParaRPr>
                    </a:p>
                  </a:txBody>
                  <a:tcPr marL="68580" marR="68580" marT="0" marB="0"/>
                </a:tc>
              </a:tr>
            </a:tbl>
          </a:graphicData>
        </a:graphic>
      </p:graphicFrame>
      <p:sp>
        <p:nvSpPr>
          <p:cNvPr id="4" name="Номер слайда 3"/>
          <p:cNvSpPr>
            <a:spLocks noGrp="1"/>
          </p:cNvSpPr>
          <p:nvPr>
            <p:ph type="sldNum" sz="quarter" idx="12"/>
          </p:nvPr>
        </p:nvSpPr>
        <p:spPr/>
        <p:txBody>
          <a:bodyPr/>
          <a:lstStyle/>
          <a:p>
            <a:fld id="{87783FA7-9109-4701-B1F3-759745C5F9EE}" type="slidenum">
              <a:rPr lang="ru-RU" smtClean="0"/>
              <a:t>21</a:t>
            </a:fld>
            <a:endParaRPr lang="ru-RU"/>
          </a:p>
        </p:txBody>
      </p:sp>
      <p:sp>
        <p:nvSpPr>
          <p:cNvPr id="6" name="Rectangle 1"/>
          <p:cNvSpPr>
            <a:spLocks noChangeArrowheads="1"/>
          </p:cNvSpPr>
          <p:nvPr/>
        </p:nvSpPr>
        <p:spPr bwMode="auto">
          <a:xfrm>
            <a:off x="1759400" y="2608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56740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88640"/>
            <a:ext cx="7772400" cy="914400"/>
          </a:xfrm>
        </p:spPr>
        <p:txBody>
          <a:bodyPr/>
          <a:lstStyle/>
          <a:p>
            <a:pPr algn="ctr"/>
            <a:r>
              <a:rPr lang="ru-RU" sz="3600" b="1" dirty="0"/>
              <a:t>Самооценка и оценка проекта</a:t>
            </a:r>
            <a:endParaRPr lang="ru-RU" sz="3600" dirty="0"/>
          </a:p>
        </p:txBody>
      </p:sp>
      <p:sp>
        <p:nvSpPr>
          <p:cNvPr id="3" name="Объект 2"/>
          <p:cNvSpPr>
            <a:spLocks noGrp="1"/>
          </p:cNvSpPr>
          <p:nvPr>
            <p:ph idx="1"/>
          </p:nvPr>
        </p:nvSpPr>
        <p:spPr>
          <a:xfrm>
            <a:off x="899592" y="1052736"/>
            <a:ext cx="7772400" cy="5544616"/>
          </a:xfrm>
        </p:spPr>
        <p:txBody>
          <a:bodyPr>
            <a:normAutofit/>
          </a:bodyPr>
          <a:lstStyle/>
          <a:p>
            <a:pPr marL="68580" indent="0">
              <a:buNone/>
            </a:pPr>
            <a:r>
              <a:rPr lang="ru-RU" sz="1200" dirty="0">
                <a:latin typeface="Times New Roman" panose="02020603050405020304" pitchFamily="18" charset="0"/>
                <a:cs typeface="Times New Roman" panose="02020603050405020304" pitchFamily="18" charset="0"/>
              </a:rPr>
              <a:t> Моей семье очень понравился приготовленный мной блины, они даже попросили приготовить их на ближайший праздник.</a:t>
            </a:r>
          </a:p>
          <a:p>
            <a:pPr marL="68580" indent="0">
              <a:buNone/>
            </a:pPr>
            <a:r>
              <a:rPr lang="ru-RU" sz="1200" dirty="0">
                <a:latin typeface="Times New Roman" panose="02020603050405020304" pitchFamily="18" charset="0"/>
                <a:cs typeface="Times New Roman" panose="02020603050405020304" pitchFamily="18" charset="0"/>
              </a:rPr>
              <a:t>            Мне блины  очень понравились, они получились такими, как я и задумывала: вкусные, полезные, не дорогие, быстрые в приготовлении. </a:t>
            </a:r>
            <a:endParaRPr lang="ru-RU" sz="1200"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87783FA7-9109-4701-B1F3-759745C5F9EE}" type="slidenum">
              <a:rPr lang="ru-RU" smtClean="0"/>
              <a:t>22</a:t>
            </a:fld>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val="2383366572"/>
              </p:ext>
            </p:extLst>
          </p:nvPr>
        </p:nvGraphicFramePr>
        <p:xfrm>
          <a:off x="1619672" y="2060848"/>
          <a:ext cx="6077585" cy="4354957"/>
        </p:xfrm>
        <a:graphic>
          <a:graphicData uri="http://schemas.openxmlformats.org/drawingml/2006/table">
            <a:tbl>
              <a:tblPr firstRow="1" firstCol="1" bandRow="1">
                <a:tableStyleId>{5C22544A-7EE6-4342-B048-85BDC9FD1C3A}</a:tableStyleId>
              </a:tblPr>
              <a:tblGrid>
                <a:gridCol w="1518920"/>
                <a:gridCol w="1519555"/>
                <a:gridCol w="1519555"/>
                <a:gridCol w="1519555"/>
              </a:tblGrid>
              <a:tr h="549910">
                <a:tc>
                  <a:txBody>
                    <a:bodyPr/>
                    <a:lstStyle/>
                    <a:p>
                      <a:pPr algn="just">
                        <a:lnSpc>
                          <a:spcPct val="115000"/>
                        </a:lnSpc>
                        <a:spcBef>
                          <a:spcPts val="1000"/>
                        </a:spcBef>
                        <a:spcAft>
                          <a:spcPts val="0"/>
                        </a:spcAft>
                      </a:pPr>
                      <a:r>
                        <a:rPr lang="ru-RU" sz="1200">
                          <a:effectLst/>
                        </a:rPr>
                        <a:t>Наименования показателя качества </a:t>
                      </a:r>
                      <a:endParaRPr lang="ru-RU" sz="1000">
                        <a:effectLst/>
                        <a:latin typeface="Calibri"/>
                        <a:ea typeface="Times New Roman"/>
                        <a:cs typeface="Times New Roman"/>
                      </a:endParaRPr>
                    </a:p>
                  </a:txBody>
                  <a:tcPr marL="68580" marR="68580" marT="0" marB="0"/>
                </a:tc>
                <a:tc>
                  <a:txBody>
                    <a:bodyPr/>
                    <a:lstStyle/>
                    <a:p>
                      <a:pPr algn="just">
                        <a:lnSpc>
                          <a:spcPct val="115000"/>
                        </a:lnSpc>
                        <a:spcBef>
                          <a:spcPts val="1000"/>
                        </a:spcBef>
                        <a:spcAft>
                          <a:spcPts val="0"/>
                        </a:spcAft>
                      </a:pPr>
                      <a:r>
                        <a:rPr lang="ru-RU" sz="1200">
                          <a:effectLst/>
                        </a:rPr>
                        <a:t>Характеристика показателя качества</a:t>
                      </a:r>
                      <a:endParaRPr lang="ru-RU" sz="1000">
                        <a:effectLst/>
                        <a:latin typeface="Calibri"/>
                        <a:ea typeface="Times New Roman"/>
                        <a:cs typeface="Times New Roman"/>
                      </a:endParaRPr>
                    </a:p>
                  </a:txBody>
                  <a:tcPr marL="68580" marR="68580" marT="0" marB="0"/>
                </a:tc>
                <a:tc>
                  <a:txBody>
                    <a:bodyPr/>
                    <a:lstStyle/>
                    <a:p>
                      <a:pPr algn="just">
                        <a:lnSpc>
                          <a:spcPct val="115000"/>
                        </a:lnSpc>
                        <a:spcBef>
                          <a:spcPts val="1000"/>
                        </a:spcBef>
                        <a:spcAft>
                          <a:spcPts val="0"/>
                        </a:spcAft>
                      </a:pPr>
                      <a:r>
                        <a:rPr lang="ru-RU" sz="1200">
                          <a:effectLst/>
                        </a:rPr>
                        <a:t>Характеристика приготовленного блюда</a:t>
                      </a:r>
                      <a:endParaRPr lang="ru-RU" sz="1000">
                        <a:effectLst/>
                        <a:latin typeface="Calibri"/>
                        <a:ea typeface="Times New Roman"/>
                        <a:cs typeface="Times New Roman"/>
                      </a:endParaRPr>
                    </a:p>
                  </a:txBody>
                  <a:tcPr marL="68580" marR="68580" marT="0" marB="0"/>
                </a:tc>
                <a:tc>
                  <a:txBody>
                    <a:bodyPr/>
                    <a:lstStyle/>
                    <a:p>
                      <a:pPr algn="just">
                        <a:lnSpc>
                          <a:spcPct val="115000"/>
                        </a:lnSpc>
                        <a:spcBef>
                          <a:spcPts val="1000"/>
                        </a:spcBef>
                        <a:spcAft>
                          <a:spcPts val="0"/>
                        </a:spcAft>
                      </a:pPr>
                      <a:r>
                        <a:rPr lang="ru-RU" sz="1200">
                          <a:effectLst/>
                        </a:rPr>
                        <a:t>Заключение</a:t>
                      </a:r>
                      <a:endParaRPr lang="ru-RU" sz="1000">
                        <a:effectLst/>
                        <a:latin typeface="Calibri"/>
                        <a:ea typeface="Times New Roman"/>
                        <a:cs typeface="Times New Roman"/>
                      </a:endParaRPr>
                    </a:p>
                  </a:txBody>
                  <a:tcPr marL="68580" marR="68580" marT="0" marB="0"/>
                </a:tc>
              </a:tr>
              <a:tr h="0">
                <a:tc>
                  <a:txBody>
                    <a:bodyPr/>
                    <a:lstStyle/>
                    <a:p>
                      <a:pPr algn="just">
                        <a:lnSpc>
                          <a:spcPct val="115000"/>
                        </a:lnSpc>
                        <a:spcBef>
                          <a:spcPts val="1000"/>
                        </a:spcBef>
                        <a:spcAft>
                          <a:spcPts val="0"/>
                        </a:spcAft>
                      </a:pPr>
                      <a:r>
                        <a:rPr lang="ru-RU" sz="1200">
                          <a:effectLst/>
                        </a:rPr>
                        <a:t>Вкус</a:t>
                      </a:r>
                      <a:endParaRPr lang="ru-RU" sz="1000">
                        <a:effectLst/>
                        <a:latin typeface="Calibri"/>
                        <a:ea typeface="Times New Roman"/>
                        <a:cs typeface="Times New Roman"/>
                      </a:endParaRPr>
                    </a:p>
                  </a:txBody>
                  <a:tcPr marL="68580" marR="68580" marT="0" marB="0"/>
                </a:tc>
                <a:tc>
                  <a:txBody>
                    <a:bodyPr/>
                    <a:lstStyle/>
                    <a:p>
                      <a:pPr algn="just">
                        <a:lnSpc>
                          <a:spcPct val="115000"/>
                        </a:lnSpc>
                        <a:spcBef>
                          <a:spcPts val="1000"/>
                        </a:spcBef>
                        <a:spcAft>
                          <a:spcPts val="0"/>
                        </a:spcAft>
                      </a:pPr>
                      <a:r>
                        <a:rPr lang="ru-RU" sz="1200">
                          <a:effectLst/>
                        </a:rPr>
                        <a:t>Вкус должен соответствовать вкусу входящих в блюдо продуктов.</a:t>
                      </a:r>
                      <a:endParaRPr lang="ru-RU" sz="1000">
                        <a:effectLst/>
                        <a:latin typeface="Calibri"/>
                        <a:ea typeface="Times New Roman"/>
                        <a:cs typeface="Times New Roman"/>
                      </a:endParaRPr>
                    </a:p>
                  </a:txBody>
                  <a:tcPr marL="68580" marR="68580" marT="0" marB="0"/>
                </a:tc>
                <a:tc>
                  <a:txBody>
                    <a:bodyPr/>
                    <a:lstStyle/>
                    <a:p>
                      <a:pPr algn="just">
                        <a:lnSpc>
                          <a:spcPct val="115000"/>
                        </a:lnSpc>
                        <a:spcBef>
                          <a:spcPts val="1000"/>
                        </a:spcBef>
                        <a:spcAft>
                          <a:spcPts val="0"/>
                        </a:spcAft>
                      </a:pPr>
                      <a:r>
                        <a:rPr lang="ru-RU" sz="1200">
                          <a:effectLst/>
                        </a:rPr>
                        <a:t>Вкус необычный.</a:t>
                      </a:r>
                      <a:endParaRPr lang="ru-RU" sz="1000">
                        <a:effectLst/>
                        <a:latin typeface="Calibri"/>
                        <a:ea typeface="Times New Roman"/>
                        <a:cs typeface="Times New Roman"/>
                      </a:endParaRPr>
                    </a:p>
                  </a:txBody>
                  <a:tcPr marL="68580" marR="68580" marT="0" marB="0"/>
                </a:tc>
                <a:tc>
                  <a:txBody>
                    <a:bodyPr/>
                    <a:lstStyle/>
                    <a:p>
                      <a:pPr algn="just">
                        <a:lnSpc>
                          <a:spcPct val="115000"/>
                        </a:lnSpc>
                        <a:spcBef>
                          <a:spcPts val="1000"/>
                        </a:spcBef>
                        <a:spcAft>
                          <a:spcPts val="0"/>
                        </a:spcAft>
                      </a:pPr>
                      <a:r>
                        <a:rPr lang="ru-RU" sz="1200">
                          <a:effectLst/>
                        </a:rPr>
                        <a:t>Соответствует требованиям.</a:t>
                      </a:r>
                      <a:endParaRPr lang="ru-RU" sz="1000">
                        <a:effectLst/>
                        <a:latin typeface="Calibri"/>
                        <a:ea typeface="Times New Roman"/>
                        <a:cs typeface="Times New Roman"/>
                      </a:endParaRPr>
                    </a:p>
                  </a:txBody>
                  <a:tcPr marL="68580" marR="68580" marT="0" marB="0"/>
                </a:tc>
              </a:tr>
              <a:tr h="0">
                <a:tc>
                  <a:txBody>
                    <a:bodyPr/>
                    <a:lstStyle/>
                    <a:p>
                      <a:pPr algn="just">
                        <a:lnSpc>
                          <a:spcPct val="115000"/>
                        </a:lnSpc>
                        <a:spcBef>
                          <a:spcPts val="1000"/>
                        </a:spcBef>
                        <a:spcAft>
                          <a:spcPts val="0"/>
                        </a:spcAft>
                      </a:pPr>
                      <a:r>
                        <a:rPr lang="ru-RU" sz="1200">
                          <a:effectLst/>
                        </a:rPr>
                        <a:t>Цвет</a:t>
                      </a:r>
                      <a:endParaRPr lang="ru-RU" sz="1000">
                        <a:effectLst/>
                        <a:latin typeface="Calibri"/>
                        <a:ea typeface="Times New Roman"/>
                        <a:cs typeface="Times New Roman"/>
                      </a:endParaRPr>
                    </a:p>
                  </a:txBody>
                  <a:tcPr marL="68580" marR="68580" marT="0" marB="0"/>
                </a:tc>
                <a:tc>
                  <a:txBody>
                    <a:bodyPr/>
                    <a:lstStyle/>
                    <a:p>
                      <a:pPr algn="just">
                        <a:lnSpc>
                          <a:spcPct val="115000"/>
                        </a:lnSpc>
                        <a:spcBef>
                          <a:spcPts val="1000"/>
                        </a:spcBef>
                        <a:spcAft>
                          <a:spcPts val="0"/>
                        </a:spcAft>
                      </a:pPr>
                      <a:r>
                        <a:rPr lang="ru-RU" sz="1200">
                          <a:effectLst/>
                        </a:rPr>
                        <a:t>Продукты, входящие в состав блинов должны быть окрашены другими продуктами </a:t>
                      </a:r>
                      <a:endParaRPr lang="ru-RU" sz="1000">
                        <a:effectLst/>
                        <a:latin typeface="Calibri"/>
                        <a:ea typeface="Times New Roman"/>
                        <a:cs typeface="Times New Roman"/>
                      </a:endParaRPr>
                    </a:p>
                  </a:txBody>
                  <a:tcPr marL="68580" marR="68580" marT="0" marB="0"/>
                </a:tc>
                <a:tc>
                  <a:txBody>
                    <a:bodyPr/>
                    <a:lstStyle/>
                    <a:p>
                      <a:pPr algn="just">
                        <a:lnSpc>
                          <a:spcPct val="115000"/>
                        </a:lnSpc>
                        <a:spcBef>
                          <a:spcPts val="1000"/>
                        </a:spcBef>
                        <a:spcAft>
                          <a:spcPts val="0"/>
                        </a:spcAft>
                      </a:pPr>
                      <a:r>
                        <a:rPr lang="ru-RU" sz="1200">
                          <a:effectLst/>
                        </a:rPr>
                        <a:t>Цвет продуктов, входящих в состав блинов, соответствует своему цвету </a:t>
                      </a:r>
                      <a:endParaRPr lang="ru-RU" sz="1000">
                        <a:effectLst/>
                        <a:latin typeface="Calibri"/>
                        <a:ea typeface="Times New Roman"/>
                        <a:cs typeface="Times New Roman"/>
                      </a:endParaRPr>
                    </a:p>
                  </a:txBody>
                  <a:tcPr marL="68580" marR="68580" marT="0" marB="0"/>
                </a:tc>
                <a:tc>
                  <a:txBody>
                    <a:bodyPr/>
                    <a:lstStyle/>
                    <a:p>
                      <a:pPr algn="just">
                        <a:lnSpc>
                          <a:spcPct val="115000"/>
                        </a:lnSpc>
                        <a:spcBef>
                          <a:spcPts val="1000"/>
                        </a:spcBef>
                        <a:spcAft>
                          <a:spcPts val="0"/>
                        </a:spcAft>
                      </a:pPr>
                      <a:r>
                        <a:rPr lang="ru-RU" sz="1200">
                          <a:effectLst/>
                        </a:rPr>
                        <a:t>Соответствует требованиям.</a:t>
                      </a:r>
                      <a:endParaRPr lang="ru-RU" sz="1000">
                        <a:effectLst/>
                        <a:latin typeface="Calibri"/>
                        <a:ea typeface="Times New Roman"/>
                        <a:cs typeface="Times New Roman"/>
                      </a:endParaRPr>
                    </a:p>
                  </a:txBody>
                  <a:tcPr marL="68580" marR="68580" marT="0" marB="0"/>
                </a:tc>
              </a:tr>
              <a:tr h="0">
                <a:tc>
                  <a:txBody>
                    <a:bodyPr/>
                    <a:lstStyle/>
                    <a:p>
                      <a:pPr>
                        <a:lnSpc>
                          <a:spcPct val="115000"/>
                        </a:lnSpc>
                        <a:spcBef>
                          <a:spcPts val="1000"/>
                        </a:spcBef>
                        <a:spcAft>
                          <a:spcPts val="0"/>
                        </a:spcAft>
                      </a:pPr>
                      <a:r>
                        <a:rPr lang="ru-RU" sz="1200">
                          <a:effectLst/>
                        </a:rPr>
                        <a:t>Запах </a:t>
                      </a:r>
                      <a:endParaRPr lang="ru-RU" sz="1000">
                        <a:effectLst/>
                        <a:latin typeface="Calibri"/>
                        <a:ea typeface="Times New Roman"/>
                        <a:cs typeface="Times New Roman"/>
                      </a:endParaRPr>
                    </a:p>
                  </a:txBody>
                  <a:tcPr marL="68580" marR="68580" marT="0" marB="0"/>
                </a:tc>
                <a:tc>
                  <a:txBody>
                    <a:bodyPr/>
                    <a:lstStyle/>
                    <a:p>
                      <a:pPr algn="just">
                        <a:lnSpc>
                          <a:spcPct val="115000"/>
                        </a:lnSpc>
                        <a:spcBef>
                          <a:spcPts val="1000"/>
                        </a:spcBef>
                        <a:spcAft>
                          <a:spcPts val="0"/>
                        </a:spcAft>
                      </a:pPr>
                      <a:r>
                        <a:rPr lang="ru-RU" sz="1200">
                          <a:effectLst/>
                        </a:rPr>
                        <a:t>Должен Соответствовать запаху, свойственному продуктам, из которых оно было приготовлено </a:t>
                      </a:r>
                      <a:endParaRPr lang="ru-RU" sz="1000">
                        <a:effectLst/>
                        <a:latin typeface="Calibri"/>
                        <a:ea typeface="Times New Roman"/>
                        <a:cs typeface="Times New Roman"/>
                      </a:endParaRPr>
                    </a:p>
                  </a:txBody>
                  <a:tcPr marL="68580" marR="68580" marT="0" marB="0"/>
                </a:tc>
                <a:tc>
                  <a:txBody>
                    <a:bodyPr/>
                    <a:lstStyle/>
                    <a:p>
                      <a:pPr algn="just">
                        <a:lnSpc>
                          <a:spcPct val="115000"/>
                        </a:lnSpc>
                        <a:spcBef>
                          <a:spcPts val="1000"/>
                        </a:spcBef>
                        <a:spcAft>
                          <a:spcPts val="0"/>
                        </a:spcAft>
                      </a:pPr>
                      <a:r>
                        <a:rPr lang="ru-RU" sz="1200">
                          <a:effectLst/>
                        </a:rPr>
                        <a:t>Запах свойственный продуктам.</a:t>
                      </a:r>
                      <a:endParaRPr lang="ru-RU" sz="1000">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ru-RU" sz="1200">
                          <a:effectLst/>
                        </a:rPr>
                        <a:t>Соответствует требованиям.</a:t>
                      </a:r>
                      <a:endParaRPr lang="ru-RU" sz="1000">
                        <a:effectLst/>
                        <a:latin typeface="Calibri"/>
                        <a:ea typeface="Times New Roman"/>
                        <a:cs typeface="Times New Roman"/>
                      </a:endParaRPr>
                    </a:p>
                  </a:txBody>
                  <a:tcPr marL="68580" marR="68580" marT="0" marB="0"/>
                </a:tc>
              </a:tr>
              <a:tr h="0">
                <a:tc>
                  <a:txBody>
                    <a:bodyPr/>
                    <a:lstStyle/>
                    <a:p>
                      <a:pPr>
                        <a:lnSpc>
                          <a:spcPct val="115000"/>
                        </a:lnSpc>
                        <a:spcBef>
                          <a:spcPts val="1000"/>
                        </a:spcBef>
                        <a:spcAft>
                          <a:spcPts val="0"/>
                        </a:spcAft>
                      </a:pPr>
                      <a:r>
                        <a:rPr lang="ru-RU" sz="1200">
                          <a:effectLst/>
                        </a:rPr>
                        <a:t>Внешний вид </a:t>
                      </a:r>
                      <a:endParaRPr lang="ru-RU" sz="1000">
                        <a:effectLst/>
                        <a:latin typeface="Calibri"/>
                        <a:ea typeface="Times New Roman"/>
                        <a:cs typeface="Times New Roman"/>
                      </a:endParaRPr>
                    </a:p>
                  </a:txBody>
                  <a:tcPr marL="68580" marR="68580" marT="0" marB="0"/>
                </a:tc>
                <a:tc>
                  <a:txBody>
                    <a:bodyPr/>
                    <a:lstStyle/>
                    <a:p>
                      <a:pPr algn="just">
                        <a:lnSpc>
                          <a:spcPct val="115000"/>
                        </a:lnSpc>
                        <a:spcBef>
                          <a:spcPts val="1000"/>
                        </a:spcBef>
                        <a:spcAft>
                          <a:spcPts val="0"/>
                        </a:spcAft>
                      </a:pPr>
                      <a:r>
                        <a:rPr lang="ru-RU" sz="1200">
                          <a:effectLst/>
                        </a:rPr>
                        <a:t>Выглядит аппетитно.</a:t>
                      </a:r>
                      <a:endParaRPr lang="ru-RU" sz="1000">
                        <a:effectLst/>
                        <a:latin typeface="Calibri"/>
                        <a:ea typeface="Times New Roman"/>
                        <a:cs typeface="Times New Roman"/>
                      </a:endParaRPr>
                    </a:p>
                  </a:txBody>
                  <a:tcPr marL="68580" marR="68580" marT="0" marB="0"/>
                </a:tc>
                <a:tc>
                  <a:txBody>
                    <a:bodyPr/>
                    <a:lstStyle/>
                    <a:p>
                      <a:pPr algn="just">
                        <a:lnSpc>
                          <a:spcPct val="115000"/>
                        </a:lnSpc>
                        <a:spcBef>
                          <a:spcPts val="1000"/>
                        </a:spcBef>
                        <a:spcAft>
                          <a:spcPts val="0"/>
                        </a:spcAft>
                      </a:pPr>
                      <a:r>
                        <a:rPr lang="ru-RU" sz="1200">
                          <a:effectLst/>
                        </a:rPr>
                        <a:t>Вид красивый, аппетитный.</a:t>
                      </a:r>
                      <a:endParaRPr lang="ru-RU" sz="1000">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ru-RU" sz="1200" dirty="0">
                          <a:effectLst/>
                        </a:rPr>
                        <a:t>Соответствует требованиям.</a:t>
                      </a:r>
                      <a:endParaRPr lang="ru-RU" sz="10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886170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188640"/>
            <a:ext cx="7772400" cy="914400"/>
          </a:xfrm>
        </p:spPr>
        <p:txBody>
          <a:bodyPr/>
          <a:lstStyle/>
          <a:p>
            <a:pPr algn="ctr"/>
            <a:r>
              <a:rPr lang="ru-RU" sz="3600" b="1" dirty="0">
                <a:latin typeface="Times New Roman" panose="02020603050405020304" pitchFamily="18" charset="0"/>
                <a:cs typeface="Times New Roman" panose="02020603050405020304" pitchFamily="18" charset="0"/>
              </a:rPr>
              <a:t>Интернет – ресурсы:</a:t>
            </a:r>
            <a:r>
              <a:rPr lang="ru-RU" dirty="0"/>
              <a:t/>
            </a:r>
            <a:br>
              <a:rPr lang="ru-RU" dirty="0"/>
            </a:br>
            <a:endParaRPr lang="ru-RU" dirty="0"/>
          </a:p>
        </p:txBody>
      </p:sp>
      <p:sp>
        <p:nvSpPr>
          <p:cNvPr id="3" name="Объект 2"/>
          <p:cNvSpPr>
            <a:spLocks noGrp="1"/>
          </p:cNvSpPr>
          <p:nvPr>
            <p:ph idx="1"/>
          </p:nvPr>
        </p:nvSpPr>
        <p:spPr>
          <a:xfrm>
            <a:off x="899592" y="1052736"/>
            <a:ext cx="7772400" cy="4572000"/>
          </a:xfrm>
        </p:spPr>
        <p:txBody>
          <a:bodyPr>
            <a:normAutofit/>
          </a:bodyPr>
          <a:lstStyle/>
          <a:p>
            <a:pPr marL="68580" indent="0">
              <a:buNone/>
            </a:pPr>
            <a:r>
              <a:rPr lang="ru-RU" sz="1200" b="1" u="sng" dirty="0">
                <a:latin typeface="Times New Roman" panose="02020603050405020304" pitchFamily="18" charset="0"/>
                <a:cs typeface="Times New Roman" panose="02020603050405020304" pitchFamily="18" charset="0"/>
                <a:hlinkClick r:id="rId2"/>
              </a:rPr>
              <a:t>https://www.russianfood.com/recipes/bytype/?fid=921</a:t>
            </a:r>
            <a:endParaRPr lang="ru-RU" sz="1200" dirty="0">
              <a:latin typeface="Times New Roman" panose="02020603050405020304" pitchFamily="18" charset="0"/>
              <a:cs typeface="Times New Roman" panose="02020603050405020304" pitchFamily="18" charset="0"/>
            </a:endParaRPr>
          </a:p>
          <a:p>
            <a:pPr marL="68580" indent="0">
              <a:buNone/>
            </a:pPr>
            <a:r>
              <a:rPr lang="ru-RU" sz="1200" b="1" u="sng" dirty="0">
                <a:latin typeface="Times New Roman" panose="02020603050405020304" pitchFamily="18" charset="0"/>
                <a:cs typeface="Times New Roman" panose="02020603050405020304" pitchFamily="18" charset="0"/>
                <a:hlinkClick r:id="rId3"/>
              </a:rPr>
              <a:t>https://www.russianfood.com/recipes/recipe.php?rid=130028</a:t>
            </a:r>
            <a:endParaRPr lang="ru-RU" sz="1200" dirty="0">
              <a:latin typeface="Times New Roman" panose="02020603050405020304" pitchFamily="18" charset="0"/>
              <a:cs typeface="Times New Roman" panose="02020603050405020304" pitchFamily="18" charset="0"/>
            </a:endParaRPr>
          </a:p>
          <a:p>
            <a:pPr marL="68580" indent="0">
              <a:buNone/>
            </a:pPr>
            <a:r>
              <a:rPr lang="ru-RU" sz="1200" b="1" u="sng" dirty="0">
                <a:latin typeface="Times New Roman" panose="02020603050405020304" pitchFamily="18" charset="0"/>
                <a:cs typeface="Times New Roman" panose="02020603050405020304" pitchFamily="18" charset="0"/>
                <a:hlinkClick r:id="rId4"/>
              </a:rPr>
              <a:t>https://www.russianfood.com/recipes/recipe.php?rid=125563</a:t>
            </a:r>
            <a:endParaRPr lang="ru-RU" sz="1200" dirty="0">
              <a:latin typeface="Times New Roman" panose="02020603050405020304" pitchFamily="18" charset="0"/>
              <a:cs typeface="Times New Roman" panose="02020603050405020304" pitchFamily="18" charset="0"/>
            </a:endParaRPr>
          </a:p>
          <a:p>
            <a:pPr marL="68580" indent="0">
              <a:buNone/>
            </a:pPr>
            <a:r>
              <a:rPr lang="ru-RU" sz="1200" b="1" u="sng" dirty="0">
                <a:latin typeface="Times New Roman" panose="02020603050405020304" pitchFamily="18" charset="0"/>
                <a:cs typeface="Times New Roman" panose="02020603050405020304" pitchFamily="18" charset="0"/>
                <a:hlinkClick r:id="rId5"/>
              </a:rPr>
              <a:t>https://kedem.ru/chtoprigotovit/50-nachinok-dlya-blinov/</a:t>
            </a:r>
            <a:endParaRPr lang="ru-RU" sz="1200"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87783FA7-9109-4701-B1F3-759745C5F9EE}" type="slidenum">
              <a:rPr lang="ru-RU" smtClean="0"/>
              <a:t>23</a:t>
            </a:fld>
            <a:endParaRPr lang="ru-RU"/>
          </a:p>
        </p:txBody>
      </p:sp>
    </p:spTree>
    <p:extLst>
      <p:ext uri="{BB962C8B-B14F-4D97-AF65-F5344CB8AC3E}">
        <p14:creationId xmlns:p14="http://schemas.microsoft.com/office/powerpoint/2010/main" val="458213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260648"/>
            <a:ext cx="7772400" cy="1116736"/>
          </a:xfrm>
        </p:spPr>
        <p:txBody>
          <a:bodyPr/>
          <a:lstStyle/>
          <a:p>
            <a:pPr algn="ctr"/>
            <a:r>
              <a:rPr lang="ru-RU" sz="3600" b="1" dirty="0">
                <a:latin typeface="Times New Roman" panose="02020603050405020304" pitchFamily="18" charset="0"/>
                <a:cs typeface="Times New Roman" panose="02020603050405020304" pitchFamily="18" charset="0"/>
              </a:rPr>
              <a:t>Актуальность и обоснование проблемы</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971600" y="1484784"/>
            <a:ext cx="7772400" cy="5184576"/>
          </a:xfrm>
        </p:spPr>
        <p:txBody>
          <a:bodyPr>
            <a:normAutofit/>
          </a:bodyPr>
          <a:lstStyle/>
          <a:p>
            <a:pPr marL="68580" indent="0">
              <a:buNone/>
            </a:pPr>
            <a:r>
              <a:rPr lang="ru-RU" sz="1200" dirty="0">
                <a:latin typeface="Times New Roman" panose="02020603050405020304" pitchFamily="18" charset="0"/>
                <a:cs typeface="Times New Roman" panose="02020603050405020304" pitchFamily="18" charset="0"/>
              </a:rPr>
              <a:t> Кулинарное искусство вечно, как и любое другое искусство. Но что его отличает от других? Во-первых, плоды его творчества дают нам не только духовную пищу для тела, которая так необходима всем людям. Многие хотели бы овладеть этим мастерством по настоящему, чтобы, например, суметь превратить обычный обед или ужин в праздник, неожиданный и вдвойне приятен.</a:t>
            </a:r>
          </a:p>
          <a:p>
            <a:pPr marL="68580" indent="0">
              <a:buNone/>
            </a:pPr>
            <a:r>
              <a:rPr lang="ru-RU" sz="1200" dirty="0">
                <a:latin typeface="Times New Roman" panose="02020603050405020304" pitchFamily="18" charset="0"/>
                <a:cs typeface="Times New Roman" panose="02020603050405020304" pitchFamily="18" charset="0"/>
              </a:rPr>
              <a:t>Сегодня в мире инноваций, компьютерных технологий мы с интересом изучаем наше прошлое. Ведь без прошлого нет настоящего, нет будущего. Окунуться в атмосферу того времени, заглянуть в своё прошлое - это большое, интересное дело. Кто мы есть и откуда мы пошли? Ответить на этот вопрос помогает и старая фотография, и старинная песня, и забытый костюм, и национальная кухня. Русская национальная кухня помогает понять характер русского народа, его историческое прошлое. Сегодня в некоторых домах нет русской печки, но на наших столах сохранились те блюда, которые готовились сотни лет тому назад. Все эти традиции, обычаи, ритуалы - не просто </a:t>
            </a:r>
            <a:r>
              <a:rPr lang="ru-RU" sz="1200" dirty="0" smtClean="0">
                <a:latin typeface="Times New Roman" panose="02020603050405020304" pitchFamily="18" charset="0"/>
                <a:cs typeface="Times New Roman" panose="02020603050405020304" pitchFamily="18" charset="0"/>
              </a:rPr>
              <a:t>вкусная </a:t>
            </a:r>
            <a:r>
              <a:rPr lang="ru-RU" sz="1200" dirty="0">
                <a:latin typeface="Times New Roman" panose="02020603050405020304" pitchFamily="18" charset="0"/>
                <a:cs typeface="Times New Roman" panose="02020603050405020304" pitchFamily="18" charset="0"/>
              </a:rPr>
              <a:t>еда, но и большая радость для детей и взрослых. Эту радость хочется вернуть</a:t>
            </a:r>
            <a:r>
              <a:rPr lang="ru-RU" sz="1200" dirty="0" smtClean="0">
                <a:latin typeface="Times New Roman" panose="02020603050405020304" pitchFamily="18" charset="0"/>
                <a:cs typeface="Times New Roman" panose="02020603050405020304" pitchFamily="18" charset="0"/>
              </a:rPr>
              <a:t>…</a:t>
            </a:r>
          </a:p>
          <a:p>
            <a:pPr marL="68580" indent="0">
              <a:buNone/>
            </a:pPr>
            <a:r>
              <a:rPr lang="ru-RU" sz="1200" dirty="0">
                <a:latin typeface="Times New Roman" panose="02020603050405020304" pitchFamily="18" charset="0"/>
                <a:cs typeface="Times New Roman" panose="02020603050405020304" pitchFamily="18" charset="0"/>
              </a:rPr>
              <a:t>Ежегодно в нашей стране отмечается Масленица. Этот праздник не обходится без блинов, так как </a:t>
            </a:r>
            <a:r>
              <a:rPr lang="ru-RU" sz="1200" dirty="0" smtClean="0">
                <a:latin typeface="Times New Roman" panose="02020603050405020304" pitchFamily="18" charset="0"/>
                <a:cs typeface="Times New Roman" panose="02020603050405020304" pitchFamily="18" charset="0"/>
              </a:rPr>
              <a:t>блины являются </a:t>
            </a:r>
            <a:r>
              <a:rPr lang="ru-RU" sz="1200" dirty="0">
                <a:latin typeface="Times New Roman" panose="02020603050405020304" pitchFamily="18" charset="0"/>
                <a:cs typeface="Times New Roman" panose="02020603050405020304" pitchFamily="18" charset="0"/>
              </a:rPr>
              <a:t>его символом. В каждой стране свои рецепты традиционных блинов. У нас широкое распространение получили « классические блины». Собственно их мы и выбрали для приготовления, так как они требуют минимальных затрат и очень просты в изготовлении.</a:t>
            </a:r>
            <a:r>
              <a:rPr lang="ru-RU" sz="1200" b="1" dirty="0">
                <a:latin typeface="Times New Roman" panose="02020603050405020304" pitchFamily="18" charset="0"/>
                <a:cs typeface="Times New Roman" panose="02020603050405020304" pitchFamily="18" charset="0"/>
              </a:rPr>
              <a:t>	</a:t>
            </a:r>
            <a:endParaRPr lang="ru-RU" sz="1200" dirty="0">
              <a:latin typeface="Times New Roman" panose="02020603050405020304" pitchFamily="18" charset="0"/>
              <a:cs typeface="Times New Roman" panose="02020603050405020304" pitchFamily="18" charset="0"/>
            </a:endParaRPr>
          </a:p>
          <a:p>
            <a:pPr marL="68580" indent="0">
              <a:buNone/>
            </a:pPr>
            <a:r>
              <a:rPr lang="ru-RU" sz="1200" dirty="0">
                <a:latin typeface="Times New Roman" panose="02020603050405020304" pitchFamily="18" charset="0"/>
                <a:cs typeface="Times New Roman" panose="02020603050405020304" pitchFamily="18" charset="0"/>
              </a:rPr>
              <a:t>Блины – мучное блюдо из жидкого пресного или дрожжевого теста, обжаренное с двух сторон на сковороде с добавлением жира. Традиционные блины круглые, в виде тонких лепёшек, неоднородной окраски. Толщина, вкус, размер, форма (встречаются квадратные блины) и цвет целиком зависит от исходных ингредиентов, привычек и фантазии хозяйки. Ажурные дрожжевые блинчики, гладкие блины с использованием соды или пекарского порошка – любимые кулинарные изделия многих поколений</a:t>
            </a:r>
            <a:r>
              <a:rPr lang="ru-RU" sz="1200" dirty="0" smtClean="0">
                <a:latin typeface="Times New Roman" panose="02020603050405020304" pitchFamily="18" charset="0"/>
                <a:cs typeface="Times New Roman" panose="02020603050405020304" pitchFamily="18" charset="0"/>
              </a:rPr>
              <a:t>.</a:t>
            </a:r>
          </a:p>
          <a:p>
            <a:pPr marL="68580" indent="0">
              <a:buNone/>
            </a:pPr>
            <a:r>
              <a:rPr lang="ru-RU" sz="1200" dirty="0">
                <a:latin typeface="Times New Roman" panose="02020603050405020304" pitchFamily="18" charset="0"/>
                <a:cs typeface="Times New Roman" panose="02020603050405020304" pitchFamily="18" charset="0"/>
              </a:rPr>
              <a:t>Блины – мучное блюдо из жидкого пресного или дрожжевого теста, обжаренное с двух сторон на сковороде с добавлением жира. Традиционные блины круглые, в виде тонких лепёшек, неоднородной окраски. Толщина, вкус, размер, форма (встречаются квадратные блины) и цвет целиком зависит от исходных ингредиентов, привычек и фантазии хозяйки. Ажурные дрожжевые блинчики, гладкие блины с использованием соды или пекарского порошка – любимые кулинарные изделия многих поколений.</a:t>
            </a:r>
          </a:p>
          <a:p>
            <a:pPr marL="68580" indent="0">
              <a:buNone/>
            </a:pPr>
            <a:endParaRPr lang="ru-RU" sz="1200" dirty="0" smtClean="0">
              <a:latin typeface="Times New Roman" panose="02020603050405020304" pitchFamily="18" charset="0"/>
              <a:cs typeface="Times New Roman" panose="02020603050405020304" pitchFamily="18" charset="0"/>
            </a:endParaRPr>
          </a:p>
          <a:p>
            <a:pPr marL="68580" indent="0">
              <a:buNone/>
            </a:pPr>
            <a:endParaRPr lang="ru-RU" sz="1200" dirty="0"/>
          </a:p>
          <a:p>
            <a:pPr marL="68580" indent="0">
              <a:buNone/>
            </a:pPr>
            <a:endParaRPr lang="ru-RU" sz="1200" dirty="0"/>
          </a:p>
        </p:txBody>
      </p:sp>
      <p:sp>
        <p:nvSpPr>
          <p:cNvPr id="4" name="Номер слайда 3"/>
          <p:cNvSpPr>
            <a:spLocks noGrp="1"/>
          </p:cNvSpPr>
          <p:nvPr>
            <p:ph type="sldNum" sz="quarter" idx="12"/>
          </p:nvPr>
        </p:nvSpPr>
        <p:spPr/>
        <p:txBody>
          <a:bodyPr/>
          <a:lstStyle/>
          <a:p>
            <a:fld id="{87783FA7-9109-4701-B1F3-759745C5F9EE}" type="slidenum">
              <a:rPr lang="ru-RU" smtClean="0"/>
              <a:t>3</a:t>
            </a:fld>
            <a:endParaRPr lang="ru-RU"/>
          </a:p>
        </p:txBody>
      </p:sp>
    </p:spTree>
    <p:extLst>
      <p:ext uri="{BB962C8B-B14F-4D97-AF65-F5344CB8AC3E}">
        <p14:creationId xmlns:p14="http://schemas.microsoft.com/office/powerpoint/2010/main" val="30554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332656"/>
            <a:ext cx="7772400" cy="5832648"/>
          </a:xfrm>
        </p:spPr>
        <p:txBody>
          <a:bodyPr>
            <a:normAutofit/>
          </a:bodyPr>
          <a:lstStyle/>
          <a:p>
            <a:pPr marL="68580" indent="0">
              <a:buNone/>
            </a:pPr>
            <a:r>
              <a:rPr lang="ru-RU" sz="1200" dirty="0" smtClean="0">
                <a:latin typeface="Times New Roman" panose="02020603050405020304" pitchFamily="18" charset="0"/>
                <a:cs typeface="Times New Roman" panose="02020603050405020304" pitchFamily="18" charset="0"/>
              </a:rPr>
              <a:t>Летом </a:t>
            </a:r>
            <a:r>
              <a:rPr lang="ru-RU" sz="1200" dirty="0">
                <a:latin typeface="Times New Roman" panose="02020603050405020304" pitchFamily="18" charset="0"/>
                <a:cs typeface="Times New Roman" panose="02020603050405020304" pitchFamily="18" charset="0"/>
              </a:rPr>
              <a:t>же все наоборот. Слишком жарко, куда еще и сковородку, когда сам не знаешь, куда деться от жары. Летом хочется прохладных напитков и еды. Калорий и энергии достаточно от солнца, поэтому летом блины как-то "не идут", хотя готовить их безусловно можно.</a:t>
            </a:r>
          </a:p>
          <a:p>
            <a:pPr marL="68580" indent="0">
              <a:buNone/>
            </a:pPr>
            <a:r>
              <a:rPr lang="ru-RU" sz="1200" dirty="0">
                <a:latin typeface="Times New Roman" panose="02020603050405020304" pitchFamily="18" charset="0"/>
                <a:cs typeface="Times New Roman" panose="02020603050405020304" pitchFamily="18" charset="0"/>
              </a:rPr>
              <a:t>Калорийность блинов очень сильно зависит от ингредиентов. В среднем, калорийность составляет 233 ккал на 100 грамм продукта.</a:t>
            </a:r>
          </a:p>
          <a:p>
            <a:pPr marL="68580" indent="0">
              <a:buNone/>
            </a:pPr>
            <a:r>
              <a:rPr lang="ru-RU" sz="1200" dirty="0">
                <a:latin typeface="Times New Roman" panose="02020603050405020304" pitchFamily="18" charset="0"/>
                <a:cs typeface="Times New Roman" panose="02020603050405020304" pitchFamily="18" charset="0"/>
              </a:rPr>
              <a:t>Блины содержат простые углеводы, быстро насыщающие организм и требующие дальнейшего пополнения энергетического запаса. Уменьшить калорийность блинов можно, используя несколько хитростей – не увлекаться сладкими начинками, не смазывать каждый блин, снятый со сковородки, сливочным маслом и более того, промокнуть уже имеющийся жир бумажным полотенцем</a:t>
            </a:r>
            <a:r>
              <a:rPr lang="ru-RU" sz="1200" dirty="0" smtClean="0">
                <a:latin typeface="Times New Roman" panose="02020603050405020304" pitchFamily="18" charset="0"/>
                <a:cs typeface="Times New Roman" panose="02020603050405020304" pitchFamily="18" charset="0"/>
              </a:rPr>
              <a:t>.</a:t>
            </a:r>
          </a:p>
          <a:p>
            <a:pPr marL="68580" indent="0">
              <a:buNone/>
            </a:pPr>
            <a:r>
              <a:rPr lang="ru-RU" sz="1200" b="1" i="1" dirty="0">
                <a:latin typeface="Times New Roman" panose="02020603050405020304" pitchFamily="18" charset="0"/>
                <a:cs typeface="Times New Roman" panose="02020603050405020304" pitchFamily="18" charset="0"/>
              </a:rPr>
              <a:t>Цели проекта: </a:t>
            </a:r>
            <a:r>
              <a:rPr lang="ru-RU" sz="1200" dirty="0">
                <a:latin typeface="Times New Roman" panose="02020603050405020304" pitchFamily="18" charset="0"/>
                <a:cs typeface="Times New Roman" panose="02020603050405020304" pitchFamily="18" charset="0"/>
              </a:rPr>
              <a:t>приготовить вкусные блины для всей семьи.</a:t>
            </a:r>
          </a:p>
          <a:p>
            <a:pPr marL="68580" indent="0">
              <a:buNone/>
            </a:pPr>
            <a:r>
              <a:rPr lang="ru-RU" sz="1200" dirty="0">
                <a:latin typeface="Times New Roman" panose="02020603050405020304" pitchFamily="18" charset="0"/>
                <a:cs typeface="Times New Roman" panose="02020603050405020304" pitchFamily="18" charset="0"/>
              </a:rPr>
              <a:t>Задачи:</a:t>
            </a:r>
          </a:p>
          <a:p>
            <a:pPr marL="68580" lvl="0" indent="0">
              <a:buNone/>
            </a:pPr>
            <a:r>
              <a:rPr lang="ru-RU" sz="1200" dirty="0">
                <a:latin typeface="Times New Roman" panose="02020603050405020304" pitchFamily="18" charset="0"/>
                <a:cs typeface="Times New Roman" panose="02020603050405020304" pitchFamily="18" charset="0"/>
              </a:rPr>
              <a:t>1.Оценить свои возможности в творческой деятельности.</a:t>
            </a:r>
          </a:p>
          <a:p>
            <a:pPr marL="68580" lvl="0" indent="0">
              <a:buNone/>
            </a:pPr>
            <a:r>
              <a:rPr lang="ru-RU" sz="1200" dirty="0">
                <a:latin typeface="Times New Roman" panose="02020603050405020304" pitchFamily="18" charset="0"/>
                <a:cs typeface="Times New Roman" panose="02020603050405020304" pitchFamily="18" charset="0"/>
              </a:rPr>
              <a:t>2.Разработать проект, то есть довести возникшую идею до реальных результатов: выполнить изделие.</a:t>
            </a:r>
          </a:p>
          <a:p>
            <a:pPr marL="68580" lvl="0" indent="0">
              <a:buNone/>
            </a:pPr>
            <a:r>
              <a:rPr lang="ru-RU" sz="1200" dirty="0">
                <a:latin typeface="Times New Roman" panose="02020603050405020304" pitchFamily="18" charset="0"/>
                <a:cs typeface="Times New Roman" panose="02020603050405020304" pitchFamily="18" charset="0"/>
              </a:rPr>
              <a:t>3.Применить приготовленное блинов   на практике.</a:t>
            </a:r>
          </a:p>
          <a:p>
            <a:pPr marL="68580" lvl="0" indent="0">
              <a:buNone/>
            </a:pPr>
            <a:r>
              <a:rPr lang="ru-RU" sz="1200" dirty="0">
                <a:latin typeface="Times New Roman" panose="02020603050405020304" pitchFamily="18" charset="0"/>
                <a:cs typeface="Times New Roman" panose="02020603050405020304" pitchFamily="18" charset="0"/>
              </a:rPr>
              <a:t>4.Оценить проделанную работу</a:t>
            </a:r>
          </a:p>
          <a:p>
            <a:pPr marL="68580" indent="0">
              <a:buNone/>
            </a:pPr>
            <a:r>
              <a:rPr lang="ru-RU" sz="1400" dirty="0">
                <a:latin typeface="Times New Roman" panose="02020603050405020304" pitchFamily="18" charset="0"/>
                <a:cs typeface="Times New Roman" panose="02020603050405020304" pitchFamily="18" charset="0"/>
              </a:rPr>
              <a:t> </a:t>
            </a:r>
          </a:p>
          <a:p>
            <a:pPr marL="68580" indent="0">
              <a:buNone/>
            </a:pPr>
            <a:endParaRPr lang="ru-RU" sz="1200" dirty="0"/>
          </a:p>
          <a:p>
            <a:pPr marL="68580" indent="0">
              <a:buNone/>
            </a:pPr>
            <a:endParaRPr lang="ru-RU" dirty="0"/>
          </a:p>
        </p:txBody>
      </p:sp>
      <p:sp>
        <p:nvSpPr>
          <p:cNvPr id="4" name="Номер слайда 3"/>
          <p:cNvSpPr>
            <a:spLocks noGrp="1"/>
          </p:cNvSpPr>
          <p:nvPr>
            <p:ph type="sldNum" sz="quarter" idx="12"/>
          </p:nvPr>
        </p:nvSpPr>
        <p:spPr/>
        <p:txBody>
          <a:bodyPr/>
          <a:lstStyle/>
          <a:p>
            <a:fld id="{87783FA7-9109-4701-B1F3-759745C5F9EE}" type="slidenum">
              <a:rPr lang="ru-RU" smtClean="0"/>
              <a:t>4</a:t>
            </a:fld>
            <a:endParaRPr lang="ru-RU"/>
          </a:p>
        </p:txBody>
      </p:sp>
    </p:spTree>
    <p:extLst>
      <p:ext uri="{BB962C8B-B14F-4D97-AF65-F5344CB8AC3E}">
        <p14:creationId xmlns:p14="http://schemas.microsoft.com/office/powerpoint/2010/main" val="111493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600" b="1" dirty="0"/>
              <a:t>Исторические сведения</a:t>
            </a:r>
            <a:r>
              <a:rPr lang="ru-RU" dirty="0"/>
              <a:t/>
            </a:r>
            <a:br>
              <a:rPr lang="ru-RU" dirty="0"/>
            </a:br>
            <a:endParaRPr lang="ru-RU" dirty="0"/>
          </a:p>
        </p:txBody>
      </p:sp>
      <p:sp>
        <p:nvSpPr>
          <p:cNvPr id="3" name="Объект 2"/>
          <p:cNvSpPr>
            <a:spLocks noGrp="1"/>
          </p:cNvSpPr>
          <p:nvPr>
            <p:ph idx="1"/>
          </p:nvPr>
        </p:nvSpPr>
        <p:spPr/>
        <p:txBody>
          <a:bodyPr>
            <a:normAutofit/>
          </a:bodyPr>
          <a:lstStyle/>
          <a:p>
            <a:pPr marL="68580" indent="0">
              <a:buNone/>
            </a:pPr>
            <a:r>
              <a:rPr lang="ru-RU" sz="1200" dirty="0">
                <a:latin typeface="Times New Roman" panose="02020603050405020304" pitchFamily="18" charset="0"/>
                <a:cs typeface="Times New Roman" panose="02020603050405020304" pitchFamily="18" charset="0"/>
              </a:rPr>
              <a:t>Что такое блины в историческом словаре?</a:t>
            </a:r>
          </a:p>
          <a:p>
            <a:pPr marL="68580" indent="0">
              <a:buNone/>
            </a:pPr>
            <a:r>
              <a:rPr lang="ru-RU" sz="1200" dirty="0">
                <a:latin typeface="Times New Roman" panose="02020603050405020304" pitchFamily="18" charset="0"/>
                <a:cs typeface="Times New Roman" panose="02020603050405020304" pitchFamily="18" charset="0"/>
              </a:rPr>
              <a:t>Блины </a:t>
            </a:r>
            <a:r>
              <a:rPr lang="ru-RU" sz="1200" dirty="0" smtClean="0">
                <a:latin typeface="Times New Roman" panose="02020603050405020304" pitchFamily="18" charset="0"/>
                <a:cs typeface="Times New Roman" panose="02020603050405020304" pitchFamily="18" charset="0"/>
              </a:rPr>
              <a:t>– древняя русская</a:t>
            </a:r>
            <a:r>
              <a:rPr lang="ru-RU" sz="1200" dirty="0">
                <a:latin typeface="Times New Roman" panose="02020603050405020304" pitchFamily="18" charset="0"/>
                <a:cs typeface="Times New Roman" panose="02020603050405020304" pitchFamily="18" charset="0"/>
              </a:rPr>
              <a:t>  пища, </a:t>
            </a:r>
            <a:r>
              <a:rPr lang="ru-RU" sz="1200" dirty="0" smtClean="0">
                <a:latin typeface="Times New Roman" panose="02020603050405020304" pitchFamily="18" charset="0"/>
                <a:cs typeface="Times New Roman" panose="02020603050405020304" pitchFamily="18" charset="0"/>
              </a:rPr>
              <a:t>приготовление </a:t>
            </a: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и употребление</a:t>
            </a:r>
            <a:r>
              <a:rPr lang="ru-RU" sz="1200" dirty="0">
                <a:latin typeface="Times New Roman" panose="02020603050405020304" pitchFamily="18" charset="0"/>
                <a:cs typeface="Times New Roman" panose="02020603050405020304" pitchFamily="18" charset="0"/>
              </a:rPr>
              <a:t> которой нередко </a:t>
            </a:r>
            <a:r>
              <a:rPr lang="ru-RU" sz="1200" dirty="0" smtClean="0">
                <a:latin typeface="Times New Roman" panose="02020603050405020304" pitchFamily="18" charset="0"/>
                <a:cs typeface="Times New Roman" panose="02020603050405020304" pitchFamily="18" charset="0"/>
              </a:rPr>
              <a:t>носило ритуальный характер</a:t>
            </a:r>
            <a:r>
              <a:rPr lang="ru-RU" sz="1200" dirty="0">
                <a:latin typeface="Times New Roman" panose="02020603050405020304" pitchFamily="18" charset="0"/>
                <a:cs typeface="Times New Roman" panose="02020603050405020304" pitchFamily="18" charset="0"/>
              </a:rPr>
              <a:t> , особенно на </a:t>
            </a:r>
            <a:r>
              <a:rPr lang="ru-RU" sz="1200" dirty="0" smtClean="0">
                <a:latin typeface="Times New Roman" panose="02020603050405020304" pitchFamily="18" charset="0"/>
                <a:cs typeface="Times New Roman" panose="02020603050405020304" pitchFamily="18" charset="0"/>
              </a:rPr>
              <a:t>поминках</a:t>
            </a:r>
            <a:r>
              <a:rPr lang="ru-RU" sz="1200" dirty="0">
                <a:latin typeface="Times New Roman" panose="02020603050405020304" pitchFamily="18" charset="0"/>
                <a:cs typeface="Times New Roman" panose="02020603050405020304" pitchFamily="18" charset="0"/>
              </a:rPr>
              <a:t> и </a:t>
            </a:r>
            <a:r>
              <a:rPr lang="ru-RU" sz="1200" dirty="0" smtClean="0">
                <a:latin typeface="Times New Roman" panose="02020603050405020304" pitchFamily="18" charset="0"/>
                <a:cs typeface="Times New Roman" panose="02020603050405020304" pitchFamily="18" charset="0"/>
              </a:rPr>
              <a:t>свадьбах </a:t>
            </a:r>
            <a:r>
              <a:rPr lang="ru-RU" sz="1200" dirty="0">
                <a:latin typeface="Times New Roman" panose="02020603050405020304" pitchFamily="18" charset="0"/>
                <a:cs typeface="Times New Roman" panose="02020603050405020304" pitchFamily="18" charset="0"/>
              </a:rPr>
              <a:t> . </a:t>
            </a:r>
            <a:r>
              <a:rPr lang="ru-RU" sz="1200" dirty="0" smtClean="0">
                <a:latin typeface="Times New Roman" panose="02020603050405020304" pitchFamily="18" charset="0"/>
                <a:cs typeface="Times New Roman" panose="02020603050405020304" pitchFamily="18" charset="0"/>
              </a:rPr>
              <a:t>Языческая символика </a:t>
            </a:r>
            <a:r>
              <a:rPr lang="ru-RU" sz="1200" dirty="0">
                <a:latin typeface="Times New Roman" panose="02020603050405020304" pitchFamily="18" charset="0"/>
                <a:cs typeface="Times New Roman" panose="02020603050405020304" pitchFamily="18" charset="0"/>
              </a:rPr>
              <a:t> блинов отражала </a:t>
            </a:r>
            <a:r>
              <a:rPr lang="ru-RU" sz="1200" dirty="0" smtClean="0">
                <a:latin typeface="Times New Roman" panose="02020603050405020304" pitchFamily="18" charset="0"/>
                <a:cs typeface="Times New Roman" panose="02020603050405020304" pitchFamily="18" charset="0"/>
              </a:rPr>
              <a:t>ритуал связи человека с небом,</a:t>
            </a: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солнцем</a:t>
            </a:r>
            <a:r>
              <a:rPr lang="ru-RU" sz="1200" dirty="0">
                <a:latin typeface="Times New Roman" panose="02020603050405020304" pitchFamily="18" charset="0"/>
                <a:cs typeface="Times New Roman" panose="02020603050405020304" pitchFamily="18" charset="0"/>
              </a:rPr>
              <a:t> и </a:t>
            </a:r>
            <a:r>
              <a:rPr lang="ru-RU" sz="1200" dirty="0" smtClean="0">
                <a:latin typeface="Times New Roman" panose="02020603050405020304" pitchFamily="18" charset="0"/>
                <a:cs typeface="Times New Roman" panose="02020603050405020304" pitchFamily="18" charset="0"/>
              </a:rPr>
              <a:t>загробным миром </a:t>
            </a:r>
            <a:r>
              <a:rPr lang="ru-RU" sz="1200" dirty="0">
                <a:latin typeface="Times New Roman" panose="02020603050405020304" pitchFamily="18" charset="0"/>
                <a:cs typeface="Times New Roman" panose="02020603050405020304" pitchFamily="18" charset="0"/>
              </a:rPr>
              <a:t> . </a:t>
            </a:r>
            <a:r>
              <a:rPr lang="ru-RU" sz="1200" dirty="0" smtClean="0">
                <a:latin typeface="Times New Roman" panose="02020603050405020304" pitchFamily="18" charset="0"/>
                <a:cs typeface="Times New Roman" panose="02020603050405020304" pitchFamily="18" charset="0"/>
              </a:rPr>
              <a:t>По материалам</a:t>
            </a:r>
            <a:r>
              <a:rPr lang="ru-RU" sz="1200" dirty="0">
                <a:latin typeface="Times New Roman" panose="02020603050405020304" pitchFamily="18" charset="0"/>
                <a:cs typeface="Times New Roman" panose="02020603050405020304" pitchFamily="18" charset="0"/>
              </a:rPr>
              <a:t>  А.В. </a:t>
            </a:r>
            <a:r>
              <a:rPr lang="ru-RU" sz="1200" dirty="0" err="1">
                <a:latin typeface="Times New Roman" panose="02020603050405020304" pitchFamily="18" charset="0"/>
                <a:cs typeface="Times New Roman" panose="02020603050405020304" pitchFamily="18" charset="0"/>
              </a:rPr>
              <a:t>Гура</a:t>
            </a:r>
            <a:r>
              <a:rPr lang="ru-RU" sz="1200" dirty="0">
                <a:latin typeface="Times New Roman" panose="02020603050405020304" pitchFamily="18" charset="0"/>
                <a:cs typeface="Times New Roman" panose="02020603050405020304" pitchFamily="18" charset="0"/>
              </a:rPr>
              <a:t>, на </a:t>
            </a:r>
            <a:r>
              <a:rPr lang="ru-RU" sz="1200" dirty="0" smtClean="0">
                <a:latin typeface="Times New Roman" panose="02020603050405020304" pitchFamily="18" charset="0"/>
                <a:cs typeface="Times New Roman" panose="02020603050405020304" pitchFamily="18" charset="0"/>
              </a:rPr>
              <a:t> похороны </a:t>
            </a:r>
            <a:r>
              <a:rPr lang="ru-RU" sz="1200" dirty="0">
                <a:latin typeface="Times New Roman" panose="02020603050405020304" pitchFamily="18" charset="0"/>
                <a:cs typeface="Times New Roman" panose="02020603050405020304" pitchFamily="18" charset="0"/>
              </a:rPr>
              <a:t> и поминки </a:t>
            </a:r>
            <a:r>
              <a:rPr lang="ru-RU" sz="1200" dirty="0" smtClean="0">
                <a:latin typeface="Times New Roman" panose="02020603050405020304" pitchFamily="18" charset="0"/>
                <a:cs typeface="Times New Roman" panose="02020603050405020304" pitchFamily="18" charset="0"/>
              </a:rPr>
              <a:t>блины</a:t>
            </a:r>
            <a:r>
              <a:rPr lang="ru-RU" sz="1200" dirty="0">
                <a:latin typeface="Times New Roman" panose="02020603050405020304" pitchFamily="18" charset="0"/>
                <a:cs typeface="Times New Roman" panose="02020603050405020304" pitchFamily="18" charset="0"/>
              </a:rPr>
              <a:t> пекли </a:t>
            </a:r>
            <a:r>
              <a:rPr lang="ru-RU" sz="1200" dirty="0" smtClean="0">
                <a:latin typeface="Times New Roman" panose="02020603050405020304" pitchFamily="18" charset="0"/>
                <a:cs typeface="Times New Roman" panose="02020603050405020304" pitchFamily="18" charset="0"/>
              </a:rPr>
              <a:t>как поминальное блюдо</a:t>
            </a: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посвящаемое умершим. В день </a:t>
            </a:r>
            <a:r>
              <a:rPr lang="ru-RU" sz="1200" dirty="0" smtClean="0">
                <a:latin typeface="Times New Roman" panose="02020603050405020304" pitchFamily="18" charset="0"/>
                <a:cs typeface="Times New Roman" panose="02020603050405020304" pitchFamily="18" charset="0"/>
              </a:rPr>
              <a:t>погребения</a:t>
            </a:r>
            <a:r>
              <a:rPr lang="ru-RU" sz="1200" dirty="0">
                <a:latin typeface="Times New Roman" panose="02020603050405020304" pitchFamily="18" charset="0"/>
                <a:cs typeface="Times New Roman" panose="02020603050405020304" pitchFamily="18" charset="0"/>
              </a:rPr>
              <a:t> на стол ставили кипу блинов, и </a:t>
            </a:r>
            <a:r>
              <a:rPr lang="ru-RU" sz="1200" dirty="0" smtClean="0">
                <a:latin typeface="Times New Roman" panose="02020603050405020304" pitchFamily="18" charset="0"/>
                <a:cs typeface="Times New Roman" panose="02020603050405020304" pitchFamily="18" charset="0"/>
              </a:rPr>
              <a:t>старший </a:t>
            </a:r>
            <a:r>
              <a:rPr lang="ru-RU" sz="1200" dirty="0">
                <a:latin typeface="Times New Roman" panose="02020603050405020304" pitchFamily="18" charset="0"/>
                <a:cs typeface="Times New Roman" panose="02020603050405020304" pitchFamily="18" charset="0"/>
              </a:rPr>
              <a:t> из </a:t>
            </a:r>
            <a:r>
              <a:rPr lang="ru-RU" sz="1200" dirty="0" smtClean="0">
                <a:latin typeface="Times New Roman" panose="02020603050405020304" pitchFamily="18" charset="0"/>
                <a:cs typeface="Times New Roman" panose="02020603050405020304" pitchFamily="18" charset="0"/>
              </a:rPr>
              <a:t>присутствующих мужчин </a:t>
            </a:r>
            <a:r>
              <a:rPr lang="ru-RU" sz="1200" dirty="0">
                <a:latin typeface="Times New Roman" panose="02020603050405020304" pitchFamily="18" charset="0"/>
                <a:cs typeface="Times New Roman" panose="02020603050405020304" pitchFamily="18" charset="0"/>
              </a:rPr>
              <a:t> разламывал первый блин и клал на окно для </a:t>
            </a:r>
            <a:r>
              <a:rPr lang="ru-RU" sz="1200" dirty="0" smtClean="0">
                <a:latin typeface="Times New Roman" panose="02020603050405020304" pitchFamily="18" charset="0"/>
                <a:cs typeface="Times New Roman" panose="02020603050405020304" pitchFamily="18" charset="0"/>
              </a:rPr>
              <a:t> покойника. </a:t>
            </a:r>
            <a:r>
              <a:rPr lang="ru-RU" sz="1200" dirty="0">
                <a:latin typeface="Times New Roman" panose="02020603050405020304" pitchFamily="18" charset="0"/>
                <a:cs typeface="Times New Roman" panose="02020603050405020304" pitchFamily="18" charset="0"/>
              </a:rPr>
              <a:t>На похоронах и поминках первый </a:t>
            </a:r>
            <a:r>
              <a:rPr lang="ru-RU" sz="1200" dirty="0" smtClean="0">
                <a:latin typeface="Times New Roman" panose="02020603050405020304" pitchFamily="18" charset="0"/>
                <a:cs typeface="Times New Roman" panose="02020603050405020304" pitchFamily="18" charset="0"/>
              </a:rPr>
              <a:t>горячий блин</a:t>
            </a:r>
            <a:r>
              <a:rPr lang="ru-RU" sz="1200" dirty="0">
                <a:latin typeface="Times New Roman" panose="02020603050405020304" pitchFamily="18" charset="0"/>
                <a:cs typeface="Times New Roman" panose="02020603050405020304" pitchFamily="18" charset="0"/>
              </a:rPr>
              <a:t>, как и хлеб, не резали, а рвали на </a:t>
            </a:r>
            <a:r>
              <a:rPr lang="ru-RU" sz="1200" dirty="0" smtClean="0">
                <a:latin typeface="Times New Roman" panose="02020603050405020304" pitchFamily="18" charset="0"/>
                <a:cs typeface="Times New Roman" panose="02020603050405020304" pitchFamily="18" charset="0"/>
              </a:rPr>
              <a:t>части</a:t>
            </a:r>
            <a:r>
              <a:rPr lang="ru-RU" sz="1200" dirty="0">
                <a:latin typeface="Times New Roman" panose="02020603050405020304" pitchFamily="18" charset="0"/>
                <a:cs typeface="Times New Roman" panose="02020603050405020304" pitchFamily="18" charset="0"/>
              </a:rPr>
              <a:t> и раскладывали на </a:t>
            </a:r>
            <a:r>
              <a:rPr lang="ru-RU" sz="1200" dirty="0" smtClean="0">
                <a:latin typeface="Times New Roman" panose="02020603050405020304" pitchFamily="18" charset="0"/>
                <a:cs typeface="Times New Roman" panose="02020603050405020304" pitchFamily="18" charset="0"/>
              </a:rPr>
              <a:t>окнах , </a:t>
            </a:r>
            <a:r>
              <a:rPr lang="ru-RU" sz="1200" dirty="0">
                <a:latin typeface="Times New Roman" panose="02020603050405020304" pitchFamily="18" charset="0"/>
                <a:cs typeface="Times New Roman" panose="02020603050405020304" pitchFamily="18" charset="0"/>
              </a:rPr>
              <a:t>чтобы </a:t>
            </a:r>
            <a:r>
              <a:rPr lang="ru-RU" sz="1200" dirty="0" smtClean="0">
                <a:latin typeface="Times New Roman" panose="02020603050405020304" pitchFamily="18" charset="0"/>
                <a:cs typeface="Times New Roman" panose="02020603050405020304" pitchFamily="18" charset="0"/>
              </a:rPr>
              <a:t>паром</a:t>
            </a:r>
            <a:r>
              <a:rPr lang="ru-RU" sz="1200" dirty="0">
                <a:latin typeface="Times New Roman" panose="02020603050405020304" pitchFamily="18" charset="0"/>
                <a:cs typeface="Times New Roman" panose="02020603050405020304" pitchFamily="18" charset="0"/>
              </a:rPr>
              <a:t> от него питалась душа умершего. Блины иногда клали на </a:t>
            </a:r>
            <a:r>
              <a:rPr lang="ru-RU" sz="1200" dirty="0" smtClean="0">
                <a:latin typeface="Times New Roman" panose="02020603050405020304" pitchFamily="18" charset="0"/>
                <a:cs typeface="Times New Roman" panose="02020603050405020304" pitchFamily="18" charset="0"/>
              </a:rPr>
              <a:t>грудь </a:t>
            </a:r>
            <a:r>
              <a:rPr lang="ru-RU" sz="1200" dirty="0">
                <a:latin typeface="Times New Roman" panose="02020603050405020304" pitchFamily="18" charset="0"/>
                <a:cs typeface="Times New Roman" panose="02020603050405020304" pitchFamily="18" charset="0"/>
              </a:rPr>
              <a:t> умершему, в гроб, на могилу. На </a:t>
            </a:r>
            <a:r>
              <a:rPr lang="ru-RU" sz="1200" dirty="0" smtClean="0">
                <a:latin typeface="Times New Roman" panose="02020603050405020304" pitchFamily="18" charset="0"/>
                <a:cs typeface="Times New Roman" panose="02020603050405020304" pitchFamily="18" charset="0"/>
              </a:rPr>
              <a:t>следующий </a:t>
            </a:r>
            <a:r>
              <a:rPr lang="ru-RU" sz="1200" dirty="0">
                <a:latin typeface="Times New Roman" panose="02020603050405020304" pitchFamily="18" charset="0"/>
                <a:cs typeface="Times New Roman" panose="02020603050405020304" pitchFamily="18" charset="0"/>
              </a:rPr>
              <a:t> день </a:t>
            </a:r>
            <a:r>
              <a:rPr lang="ru-RU" sz="1200" dirty="0" smtClean="0">
                <a:latin typeface="Times New Roman" panose="02020603050405020304" pitchFamily="18" charset="0"/>
                <a:cs typeface="Times New Roman" panose="02020603050405020304" pitchFamily="18" charset="0"/>
              </a:rPr>
              <a:t>носили завтрак покойному , </a:t>
            </a:r>
            <a:r>
              <a:rPr lang="ru-RU" sz="1200" dirty="0">
                <a:latin typeface="Times New Roman" panose="02020603050405020304" pitchFamily="18" charset="0"/>
                <a:cs typeface="Times New Roman" panose="02020603050405020304" pitchFamily="18" charset="0"/>
              </a:rPr>
              <a:t>тоже оставляя блины на могиле. Блины пекли на девятый, сороковой день и в </a:t>
            </a:r>
            <a:r>
              <a:rPr lang="ru-RU" sz="1200" dirty="0" smtClean="0">
                <a:latin typeface="Times New Roman" panose="02020603050405020304" pitchFamily="18" charset="0"/>
                <a:cs typeface="Times New Roman" panose="02020603050405020304" pitchFamily="18" charset="0"/>
              </a:rPr>
              <a:t>последующие поминальные </a:t>
            </a:r>
            <a:r>
              <a:rPr lang="ru-RU" sz="1200" dirty="0">
                <a:latin typeface="Times New Roman" panose="02020603050405020304" pitchFamily="18" charset="0"/>
                <a:cs typeface="Times New Roman" panose="02020603050405020304" pitchFamily="18" charset="0"/>
              </a:rPr>
              <a:t> дни, а также в </a:t>
            </a:r>
            <a:r>
              <a:rPr lang="ru-RU" sz="1200" dirty="0" smtClean="0">
                <a:latin typeface="Times New Roman" panose="02020603050405020304" pitchFamily="18" charset="0"/>
                <a:cs typeface="Times New Roman" panose="02020603050405020304" pitchFamily="18" charset="0"/>
              </a:rPr>
              <a:t>календарные</a:t>
            </a:r>
            <a:r>
              <a:rPr lang="ru-RU" sz="1200" dirty="0">
                <a:latin typeface="Times New Roman" panose="02020603050405020304" pitchFamily="18" charset="0"/>
                <a:cs typeface="Times New Roman" panose="02020603050405020304" pitchFamily="18" charset="0"/>
              </a:rPr>
              <a:t> поминальные </a:t>
            </a:r>
            <a:r>
              <a:rPr lang="ru-RU" sz="1200" dirty="0" smtClean="0">
                <a:latin typeface="Times New Roman" panose="02020603050405020304" pitchFamily="18" charset="0"/>
                <a:cs typeface="Times New Roman" panose="02020603050405020304" pitchFamily="18" charset="0"/>
              </a:rPr>
              <a:t>(«родительские ")</a:t>
            </a: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праздники. </a:t>
            </a:r>
            <a:r>
              <a:rPr lang="ru-RU" sz="1200" dirty="0">
                <a:latin typeface="Times New Roman" panose="02020603050405020304" pitchFamily="18" charset="0"/>
                <a:cs typeface="Times New Roman" panose="02020603050405020304" pitchFamily="18" charset="0"/>
              </a:rPr>
              <a:t>Поминальные блины разносили по </a:t>
            </a:r>
            <a:r>
              <a:rPr lang="ru-RU" sz="1200" dirty="0">
                <a:latin typeface="Times New Roman" panose="02020603050405020304" pitchFamily="18" charset="0"/>
                <a:cs typeface="Times New Roman" panose="02020603050405020304" pitchFamily="18" charset="0"/>
              </a:rPr>
              <a:t>д</a:t>
            </a:r>
            <a:r>
              <a:rPr lang="ru-RU" sz="1200" dirty="0" smtClean="0">
                <a:latin typeface="Times New Roman" panose="02020603050405020304" pitchFamily="18" charset="0"/>
                <a:cs typeface="Times New Roman" panose="02020603050405020304" pitchFamily="18" charset="0"/>
              </a:rPr>
              <a:t>омам, </a:t>
            </a:r>
            <a:r>
              <a:rPr lang="ru-RU" sz="1200" dirty="0">
                <a:latin typeface="Times New Roman" panose="02020603050405020304" pitchFamily="18" charset="0"/>
                <a:cs typeface="Times New Roman" panose="02020603050405020304" pitchFamily="18" charset="0"/>
              </a:rPr>
              <a:t>приносили на могилу, в </a:t>
            </a:r>
            <a:r>
              <a:rPr lang="ru-RU" sz="1200" dirty="0" smtClean="0">
                <a:latin typeface="Times New Roman" panose="02020603050405020304" pitchFamily="18" charset="0"/>
                <a:cs typeface="Times New Roman" panose="02020603050405020304" pitchFamily="18" charset="0"/>
              </a:rPr>
              <a:t>церковь</a:t>
            </a:r>
            <a:r>
              <a:rPr lang="ru-RU" sz="1200" dirty="0">
                <a:latin typeface="Times New Roman" panose="02020603050405020304" pitchFamily="18" charset="0"/>
                <a:cs typeface="Times New Roman" panose="02020603050405020304" pitchFamily="18" charset="0"/>
              </a:rPr>
              <a:t> , раздавали нищим. Первый блин посвящался </a:t>
            </a:r>
            <a:r>
              <a:rPr lang="ru-RU" sz="1200" dirty="0" err="1">
                <a:latin typeface="Times New Roman" panose="02020603050405020304" pitchFamily="18" charset="0"/>
                <a:cs typeface="Times New Roman" panose="02020603050405020304" pitchFamily="18" charset="0"/>
              </a:rPr>
              <a:t>Власию</a:t>
            </a:r>
            <a:r>
              <a:rPr lang="ru-RU" sz="1200" dirty="0">
                <a:latin typeface="Times New Roman" panose="02020603050405020304" pitchFamily="18" charset="0"/>
                <a:cs typeface="Times New Roman" panose="02020603050405020304" pitchFamily="18" charset="0"/>
              </a:rPr>
              <a:t> или умершим. В </a:t>
            </a:r>
            <a:r>
              <a:rPr lang="ru-RU" sz="1200" dirty="0" smtClean="0">
                <a:latin typeface="Times New Roman" panose="02020603050405020304" pitchFamily="18" charset="0"/>
                <a:cs typeface="Times New Roman" panose="02020603050405020304" pitchFamily="18" charset="0"/>
              </a:rPr>
              <a:t>обряде </a:t>
            </a:r>
            <a:r>
              <a:rPr lang="ru-RU" sz="1200" dirty="0">
                <a:latin typeface="Times New Roman" panose="02020603050405020304" pitchFamily="18" charset="0"/>
                <a:cs typeface="Times New Roman" panose="02020603050405020304" pitchFamily="18" charset="0"/>
              </a:rPr>
              <a:t> похорон Масленицы блин давали в руки </a:t>
            </a:r>
            <a:r>
              <a:rPr lang="ru-RU" sz="1200" dirty="0" smtClean="0">
                <a:latin typeface="Times New Roman" panose="02020603050405020304" pitchFamily="18" charset="0"/>
                <a:cs typeface="Times New Roman" panose="02020603050405020304" pitchFamily="18" charset="0"/>
              </a:rPr>
              <a:t>чучелу </a:t>
            </a:r>
            <a:r>
              <a:rPr lang="ru-RU" sz="1200" dirty="0">
                <a:latin typeface="Times New Roman" panose="02020603050405020304" pitchFamily="18" charset="0"/>
                <a:cs typeface="Times New Roman" panose="02020603050405020304" pitchFamily="18" charset="0"/>
              </a:rPr>
              <a:t> Масленицы. Их пекли на счастье , брали с собой в поле . Наряду с другими </a:t>
            </a:r>
            <a:r>
              <a:rPr lang="ru-RU" sz="1200" dirty="0" smtClean="0">
                <a:latin typeface="Times New Roman" panose="02020603050405020304" pitchFamily="18" charset="0"/>
                <a:cs typeface="Times New Roman" panose="02020603050405020304" pitchFamily="18" charset="0"/>
              </a:rPr>
              <a:t>видами хлеба</a:t>
            </a:r>
            <a:r>
              <a:rPr lang="ru-RU" sz="1200" dirty="0">
                <a:latin typeface="Times New Roman" panose="02020603050405020304" pitchFamily="18" charset="0"/>
                <a:cs typeface="Times New Roman" panose="02020603050405020304" pitchFamily="18" charset="0"/>
              </a:rPr>
              <a:t> блины пекли на Рождество. Первый блин в </a:t>
            </a:r>
            <a:r>
              <a:rPr lang="ru-RU" sz="1200" dirty="0" smtClean="0">
                <a:latin typeface="Times New Roman" panose="02020603050405020304" pitchFamily="18" charset="0"/>
                <a:cs typeface="Times New Roman" panose="02020603050405020304" pitchFamily="18" charset="0"/>
              </a:rPr>
              <a:t>Сочельник</a:t>
            </a: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давали овцам</a:t>
            </a:r>
            <a:r>
              <a:rPr lang="ru-RU" sz="1200" dirty="0">
                <a:latin typeface="Times New Roman" panose="02020603050405020304" pitchFamily="18" charset="0"/>
                <a:cs typeface="Times New Roman" panose="02020603050405020304" pitchFamily="18" charset="0"/>
              </a:rPr>
              <a:t>  - от мора, </a:t>
            </a:r>
            <a:r>
              <a:rPr lang="ru-RU" sz="1200" dirty="0" smtClean="0">
                <a:latin typeface="Times New Roman" panose="02020603050405020304" pitchFamily="18" charset="0"/>
                <a:cs typeface="Times New Roman" panose="02020603050405020304" pitchFamily="18" charset="0"/>
              </a:rPr>
              <a:t>скоту </a:t>
            </a:r>
            <a:r>
              <a:rPr lang="ru-RU" sz="1200" dirty="0">
                <a:latin typeface="Times New Roman" panose="02020603050405020304" pitchFamily="18" charset="0"/>
                <a:cs typeface="Times New Roman" panose="02020603050405020304" pitchFamily="18" charset="0"/>
              </a:rPr>
              <a:t> отдавали остатки блинов и </a:t>
            </a:r>
            <a:r>
              <a:rPr lang="ru-RU" sz="1200" dirty="0" smtClean="0">
                <a:latin typeface="Times New Roman" panose="02020603050405020304" pitchFamily="18" charset="0"/>
                <a:cs typeface="Times New Roman" panose="02020603050405020304" pitchFamily="18" charset="0"/>
              </a:rPr>
              <a:t>рождественской </a:t>
            </a:r>
            <a:r>
              <a:rPr lang="ru-RU" sz="1200" dirty="0">
                <a:latin typeface="Times New Roman" panose="02020603050405020304" pitchFamily="18" charset="0"/>
                <a:cs typeface="Times New Roman" panose="02020603050405020304" pitchFamily="18" charset="0"/>
              </a:rPr>
              <a:t> кутьи.  Блины также специально пеклись для </a:t>
            </a:r>
            <a:r>
              <a:rPr lang="ru-RU" sz="1200" dirty="0" err="1">
                <a:latin typeface="Times New Roman" panose="02020603050405020304" pitchFamily="18" charset="0"/>
                <a:cs typeface="Times New Roman" panose="02020603050405020304" pitchFamily="18" charset="0"/>
              </a:rPr>
              <a:t>колядников</a:t>
            </a:r>
            <a:r>
              <a:rPr lang="ru-RU" sz="1200" dirty="0">
                <a:latin typeface="Times New Roman" panose="02020603050405020304" pitchFamily="18" charset="0"/>
                <a:cs typeface="Times New Roman" panose="02020603050405020304" pitchFamily="18" charset="0"/>
              </a:rPr>
              <a:t>. Блины были </a:t>
            </a:r>
            <a:r>
              <a:rPr lang="ru-RU" sz="1200" dirty="0" smtClean="0">
                <a:latin typeface="Times New Roman" panose="02020603050405020304" pitchFamily="18" charset="0"/>
                <a:cs typeface="Times New Roman" panose="02020603050405020304" pitchFamily="18" charset="0"/>
              </a:rPr>
              <a:t>составной </a:t>
            </a:r>
            <a:r>
              <a:rPr lang="ru-RU" sz="1200" dirty="0">
                <a:latin typeface="Times New Roman" panose="02020603050405020304" pitchFamily="18" charset="0"/>
                <a:cs typeface="Times New Roman" panose="02020603050405020304" pitchFamily="18" charset="0"/>
              </a:rPr>
              <a:t> частью </a:t>
            </a:r>
            <a:r>
              <a:rPr lang="ru-RU" sz="1200" dirty="0" smtClean="0">
                <a:latin typeface="Times New Roman" panose="02020603050405020304" pitchFamily="18" charset="0"/>
                <a:cs typeface="Times New Roman" panose="02020603050405020304" pitchFamily="18" charset="0"/>
              </a:rPr>
              <a:t> угощения </a:t>
            </a:r>
            <a:r>
              <a:rPr lang="ru-RU" sz="1200" dirty="0">
                <a:latin typeface="Times New Roman" panose="02020603050405020304" pitchFamily="18" charset="0"/>
                <a:cs typeface="Times New Roman" panose="02020603050405020304" pitchFamily="18" charset="0"/>
              </a:rPr>
              <a:t> на </a:t>
            </a:r>
            <a:r>
              <a:rPr lang="ru-RU" sz="1200" dirty="0" smtClean="0">
                <a:latin typeface="Times New Roman" panose="02020603050405020304" pitchFamily="18" charset="0"/>
                <a:cs typeface="Times New Roman" panose="02020603050405020304" pitchFamily="18" charset="0"/>
              </a:rPr>
              <a:t> дожинках </a:t>
            </a:r>
            <a:r>
              <a:rPr lang="ru-RU" sz="1200" dirty="0">
                <a:latin typeface="Times New Roman" panose="02020603050405020304" pitchFamily="18" charset="0"/>
                <a:cs typeface="Times New Roman" panose="02020603050405020304" pitchFamily="18" charset="0"/>
              </a:rPr>
              <a:t> и в </a:t>
            </a:r>
            <a:r>
              <a:rPr lang="ru-RU" sz="1200" dirty="0" smtClean="0">
                <a:latin typeface="Times New Roman" panose="02020603050405020304" pitchFamily="18" charset="0"/>
                <a:cs typeface="Times New Roman" panose="02020603050405020304" pitchFamily="18" charset="0"/>
              </a:rPr>
              <a:t>начале жатвы. </a:t>
            </a:r>
            <a:r>
              <a:rPr lang="ru-RU" sz="1200" dirty="0">
                <a:latin typeface="Times New Roman" panose="02020603050405020304" pitchFamily="18" charset="0"/>
                <a:cs typeface="Times New Roman" panose="02020603050405020304" pitchFamily="18" charset="0"/>
              </a:rPr>
              <a:t>В северо-восточной России блины использовали в </a:t>
            </a:r>
            <a:r>
              <a:rPr lang="ru-RU" sz="1200" dirty="0" smtClean="0">
                <a:latin typeface="Times New Roman" panose="02020603050405020304" pitchFamily="18" charset="0"/>
                <a:cs typeface="Times New Roman" panose="02020603050405020304" pitchFamily="18" charset="0"/>
              </a:rPr>
              <a:t>свадебных </a:t>
            </a:r>
            <a:r>
              <a:rPr lang="ru-RU" sz="1200" dirty="0">
                <a:latin typeface="Times New Roman" panose="02020603050405020304" pitchFamily="18" charset="0"/>
                <a:cs typeface="Times New Roman" panose="02020603050405020304" pitchFamily="18" charset="0"/>
              </a:rPr>
              <a:t> обрядах. Угощение блинами сопровождалось в некоторых </a:t>
            </a:r>
            <a:r>
              <a:rPr lang="ru-RU" sz="1200" dirty="0" smtClean="0">
                <a:latin typeface="Times New Roman" panose="02020603050405020304" pitchFamily="18" charset="0"/>
                <a:cs typeface="Times New Roman" panose="02020603050405020304" pitchFamily="18" charset="0"/>
              </a:rPr>
              <a:t>местах символическими </a:t>
            </a: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похоронами« невесты</a:t>
            </a:r>
            <a:r>
              <a:rPr lang="ru-RU" sz="1200" dirty="0">
                <a:latin typeface="Times New Roman" panose="02020603050405020304" pitchFamily="18" charset="0"/>
                <a:cs typeface="Times New Roman" panose="02020603050405020304" pitchFamily="18" charset="0"/>
              </a:rPr>
              <a:t>  или </a:t>
            </a:r>
            <a:r>
              <a:rPr lang="ru-RU" sz="1200" dirty="0" smtClean="0">
                <a:latin typeface="Times New Roman" panose="02020603050405020304" pitchFamily="18" charset="0"/>
                <a:cs typeface="Times New Roman" panose="02020603050405020304" pitchFamily="18" charset="0"/>
              </a:rPr>
              <a:t>упоминанием </a:t>
            </a:r>
            <a:r>
              <a:rPr lang="ru-RU" sz="1200" dirty="0">
                <a:latin typeface="Times New Roman" panose="02020603050405020304" pitchFamily="18" charset="0"/>
                <a:cs typeface="Times New Roman" panose="02020603050405020304" pitchFamily="18" charset="0"/>
              </a:rPr>
              <a:t> покойника. После </a:t>
            </a:r>
            <a:r>
              <a:rPr lang="ru-RU" sz="1200" dirty="0" smtClean="0">
                <a:latin typeface="Times New Roman" panose="02020603050405020304" pitchFamily="18" charset="0"/>
                <a:cs typeface="Times New Roman" panose="02020603050405020304" pitchFamily="18" charset="0"/>
              </a:rPr>
              <a:t>брачной </a:t>
            </a:r>
            <a:r>
              <a:rPr lang="ru-RU" sz="1200" dirty="0">
                <a:latin typeface="Times New Roman" panose="02020603050405020304" pitchFamily="18" charset="0"/>
                <a:cs typeface="Times New Roman" panose="02020603050405020304" pitchFamily="18" charset="0"/>
              </a:rPr>
              <a:t> ночи </a:t>
            </a:r>
            <a:r>
              <a:rPr lang="ru-RU" sz="1200" dirty="0" smtClean="0">
                <a:latin typeface="Times New Roman" panose="02020603050405020304" pitchFamily="18" charset="0"/>
                <a:cs typeface="Times New Roman" panose="02020603050405020304" pitchFamily="18" charset="0"/>
              </a:rPr>
              <a:t>молодых </a:t>
            </a:r>
            <a:r>
              <a:rPr lang="ru-RU" sz="1200" dirty="0">
                <a:latin typeface="Times New Roman" panose="02020603050405020304" pitchFamily="18" charset="0"/>
                <a:cs typeface="Times New Roman" panose="02020603050405020304" pitchFamily="18" charset="0"/>
              </a:rPr>
              <a:t> кормили блинами, совершали шуточный обряд "блин </a:t>
            </a:r>
            <a:r>
              <a:rPr lang="ru-RU" sz="1200" dirty="0" smtClean="0">
                <a:latin typeface="Times New Roman" panose="02020603050405020304" pitchFamily="18" charset="0"/>
                <a:cs typeface="Times New Roman" panose="02020603050405020304" pitchFamily="18" charset="0"/>
              </a:rPr>
              <a:t>продолбить ", </a:t>
            </a:r>
            <a:r>
              <a:rPr lang="ru-RU" sz="1200" dirty="0">
                <a:latin typeface="Times New Roman" panose="02020603050405020304" pitchFamily="18" charset="0"/>
                <a:cs typeface="Times New Roman" panose="02020603050405020304" pitchFamily="18" charset="0"/>
              </a:rPr>
              <a:t>устраивали </a:t>
            </a:r>
            <a:r>
              <a:rPr lang="ru-RU" sz="1200" dirty="0" smtClean="0">
                <a:latin typeface="Times New Roman" panose="02020603050405020304" pitchFamily="18" charset="0"/>
                <a:cs typeface="Times New Roman" panose="02020603050405020304" pitchFamily="18" charset="0"/>
              </a:rPr>
              <a:t>« блинный</a:t>
            </a:r>
            <a:r>
              <a:rPr lang="ru-RU" sz="1200" dirty="0">
                <a:latin typeface="Times New Roman" panose="02020603050405020304" pitchFamily="18" charset="0"/>
                <a:cs typeface="Times New Roman" panose="02020603050405020304" pitchFamily="18" charset="0"/>
              </a:rPr>
              <a:t> стол", мать невесты присылала блины к </a:t>
            </a:r>
            <a:r>
              <a:rPr lang="ru-RU" sz="1200" dirty="0" smtClean="0">
                <a:latin typeface="Times New Roman" panose="02020603050405020304" pitchFamily="18" charset="0"/>
                <a:cs typeface="Times New Roman" panose="02020603050405020304" pitchFamily="18" charset="0"/>
              </a:rPr>
              <a:t>выходу </a:t>
            </a:r>
            <a:r>
              <a:rPr lang="ru-RU" sz="1200" dirty="0">
                <a:latin typeface="Times New Roman" panose="02020603050405020304" pitchFamily="18" charset="0"/>
                <a:cs typeface="Times New Roman" panose="02020603050405020304" pitchFamily="18" charset="0"/>
              </a:rPr>
              <a:t> молодых из бани. Повсеместно у русских теща угощала зятя блинами в </a:t>
            </a:r>
            <a:r>
              <a:rPr lang="ru-RU" sz="1200" dirty="0" smtClean="0">
                <a:latin typeface="Times New Roman" panose="02020603050405020304" pitchFamily="18" charset="0"/>
                <a:cs typeface="Times New Roman" panose="02020603050405020304" pitchFamily="18" charset="0"/>
              </a:rPr>
              <a:t>конце </a:t>
            </a:r>
            <a:r>
              <a:rPr lang="ru-RU" sz="1200" dirty="0">
                <a:latin typeface="Times New Roman" panose="02020603050405020304" pitchFamily="18" charset="0"/>
                <a:cs typeface="Times New Roman" panose="02020603050405020304" pitchFamily="18" charset="0"/>
              </a:rPr>
              <a:t> свадьбы. Во время угощения невеста старалась </a:t>
            </a:r>
            <a:r>
              <a:rPr lang="ru-RU" sz="1200" dirty="0" smtClean="0">
                <a:latin typeface="Times New Roman" panose="02020603050405020304" pitchFamily="18" charset="0"/>
                <a:cs typeface="Times New Roman" panose="02020603050405020304" pitchFamily="18" charset="0"/>
              </a:rPr>
              <a:t>вырвать у жениха </a:t>
            </a:r>
            <a:r>
              <a:rPr lang="ru-RU" sz="1200" dirty="0">
                <a:latin typeface="Times New Roman" panose="02020603050405020304" pitchFamily="18" charset="0"/>
                <a:cs typeface="Times New Roman" panose="02020603050405020304" pitchFamily="18" charset="0"/>
              </a:rPr>
              <a:t> первый блин, чтобы </a:t>
            </a:r>
            <a:r>
              <a:rPr lang="ru-RU" sz="1200" dirty="0" smtClean="0">
                <a:latin typeface="Times New Roman" panose="02020603050405020304" pitchFamily="18" charset="0"/>
                <a:cs typeface="Times New Roman" panose="02020603050405020304" pitchFamily="18" charset="0"/>
              </a:rPr>
              <a:t>получить власть над мужем.</a:t>
            </a:r>
            <a:endParaRPr lang="ru-RU" sz="1200"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87783FA7-9109-4701-B1F3-759745C5F9EE}" type="slidenum">
              <a:rPr lang="ru-RU" smtClean="0"/>
              <a:t>5</a:t>
            </a:fld>
            <a:endParaRPr lang="ru-RU"/>
          </a:p>
        </p:txBody>
      </p:sp>
    </p:spTree>
    <p:extLst>
      <p:ext uri="{BB962C8B-B14F-4D97-AF65-F5344CB8AC3E}">
        <p14:creationId xmlns:p14="http://schemas.microsoft.com/office/powerpoint/2010/main" val="340414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88640"/>
            <a:ext cx="7772400" cy="1116736"/>
          </a:xfrm>
        </p:spPr>
        <p:txBody>
          <a:bodyPr/>
          <a:lstStyle/>
          <a:p>
            <a:pPr algn="ctr"/>
            <a:r>
              <a:rPr lang="ru-RU" sz="3600" dirty="0">
                <a:latin typeface="Times New Roman" panose="02020603050405020304" pitchFamily="18" charset="0"/>
                <a:cs typeface="Times New Roman" panose="02020603050405020304" pitchFamily="18" charset="0"/>
              </a:rPr>
              <a:t>Блинные традиции разных стран мира</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99592" y="1556792"/>
            <a:ext cx="7772400" cy="5112568"/>
          </a:xfrm>
        </p:spPr>
        <p:txBody>
          <a:bodyPr>
            <a:normAutofit lnSpcReduction="10000"/>
          </a:bodyPr>
          <a:lstStyle/>
          <a:p>
            <a:pPr marL="68580" indent="0">
              <a:buNone/>
            </a:pPr>
            <a:r>
              <a:rPr lang="ru-RU" sz="1200" dirty="0"/>
              <a:t>Первый блин</a:t>
            </a:r>
          </a:p>
          <a:p>
            <a:pPr marL="68580" indent="0">
              <a:buNone/>
            </a:pPr>
            <a:r>
              <a:rPr lang="ru-RU" sz="1200" dirty="0"/>
              <a:t>Сказать однозначно, где возникли блины, трудно. Лепешки из муки готовили еще в Древнем Египте. Древние греки добавляли к муке кислое молоко, мед и оливковое масло и называли получавшееся блюдо «</a:t>
            </a:r>
            <a:r>
              <a:rPr lang="ru-RU" sz="1200" dirty="0" err="1"/>
              <a:t>тагенитас</a:t>
            </a:r>
            <a:r>
              <a:rPr lang="ru-RU" sz="1200" dirty="0"/>
              <a:t>» (от греческого сковорода). Упоминания об этом ястве можно найти в произведениях древних поэтов, датируемых без малого </a:t>
            </a:r>
            <a:r>
              <a:rPr lang="en-US" sz="1200" dirty="0"/>
              <a:t>V </a:t>
            </a:r>
            <a:r>
              <a:rPr lang="ru-RU" sz="1200" dirty="0"/>
              <a:t>веком до нашей эры! Получается, блины появились раньше, чем заквашенный хлеб и по популярности всегда занимали ведущие позиции среди мучных изделий.</a:t>
            </a:r>
          </a:p>
          <a:p>
            <a:pPr marL="68580" indent="0" algn="ctr">
              <a:buNone/>
            </a:pPr>
            <a:r>
              <a:rPr lang="ru-RU" sz="1200" dirty="0"/>
              <a:t>Россия</a:t>
            </a:r>
          </a:p>
          <a:p>
            <a:pPr marL="68580" indent="0">
              <a:buNone/>
            </a:pPr>
            <a:r>
              <a:rPr lang="ru-RU" sz="1200" dirty="0"/>
              <a:t>В России блины пекут с незапамятных времен. Еще до Крещения они служили жертвенным хлебом, который приносили в дар языческим божествам. Блин был символом солнца, им провожали зиму и приветствовали наступление весны.</a:t>
            </a:r>
          </a:p>
          <a:p>
            <a:pPr marL="68580" indent="0">
              <a:buNone/>
            </a:pPr>
            <a:r>
              <a:rPr lang="ru-RU" sz="1200" dirty="0"/>
              <a:t>Пекли блины круглый год, и только с </a:t>
            </a:r>
            <a:r>
              <a:rPr lang="en-US" sz="1200" dirty="0"/>
              <a:t>XIX </a:t>
            </a:r>
            <a:r>
              <a:rPr lang="ru-RU" sz="1200" dirty="0"/>
              <a:t>века они стали главным атрибутом Масленичной недели перед Великим Постом. Приготовление блинов всегда было особым ритуалом, семейные рецепты передавали из поколения в поколение, а на тесте гадали.</a:t>
            </a:r>
          </a:p>
          <a:p>
            <a:pPr marL="68580" indent="0">
              <a:buNone/>
            </a:pPr>
            <a:r>
              <a:rPr lang="ru-RU" sz="1200" dirty="0"/>
              <a:t>Блинное разнообразие в нашей стране никогда не знало границ: блины могли быть ржаными, овсяными, гречневыми, дрожжевыми. Подавали их со всевозможными начинками, сладкими и несладкими: с икрой, сметаной, медом, творогом, грибами, рыбой и мясом.</a:t>
            </a:r>
          </a:p>
          <a:p>
            <a:pPr marL="68580" indent="0">
              <a:buNone/>
            </a:pPr>
            <a:r>
              <a:rPr lang="ru-RU" sz="1200" dirty="0"/>
              <a:t>В этом отношении примечательны мордовские блины или </a:t>
            </a:r>
            <a:r>
              <a:rPr lang="ru-RU" sz="1200" dirty="0" err="1"/>
              <a:t>пачат</a:t>
            </a:r>
            <a:r>
              <a:rPr lang="ru-RU" sz="1200" dirty="0"/>
              <a:t>, которые готовятся из смеси муки разных сортов: пшенной, гречневой, пшеничной, гороховой. Помимо этого </a:t>
            </a:r>
            <a:r>
              <a:rPr lang="ru-RU" sz="1200" dirty="0" err="1"/>
              <a:t>пачат</a:t>
            </a:r>
            <a:r>
              <a:rPr lang="ru-RU" sz="1200" dirty="0"/>
              <a:t> отличает большое количество яиц и использование дрожжей. За счет этого они получаются толстыми и пышными.</a:t>
            </a:r>
          </a:p>
          <a:p>
            <a:pPr marL="68580" indent="0">
              <a:buNone/>
            </a:pPr>
            <a:r>
              <a:rPr lang="ru-RU" sz="1200" dirty="0"/>
              <a:t>Заслуживают внимания и блины с припеком. Пекут их по-разному: сначала обжаривают припек и заливают сверху тестом или выкладывают припек на подрумянившийся с одной стороны блин и добавляют еще теста. В любом случае получается вкусно и сытно.</a:t>
            </a:r>
          </a:p>
          <a:p>
            <a:pPr marL="68580" indent="0">
              <a:buNone/>
            </a:pPr>
            <a:r>
              <a:rPr lang="ru-RU" sz="1200" dirty="0"/>
              <a:t>Едят блины руками неспроста: в старину тех, кто резал блины, били палками. Считалось, что если проткнешь блин – символ солнца – жди беды. А на Масленицу съесть блинов нужно как можно больше: по старинному поверью, это напрямую связано с удачей в этом году.</a:t>
            </a:r>
          </a:p>
          <a:p>
            <a:pPr marL="68580" indent="0">
              <a:buNone/>
            </a:pPr>
            <a:endParaRPr lang="ru-RU" sz="1200" dirty="0"/>
          </a:p>
        </p:txBody>
      </p:sp>
      <p:sp>
        <p:nvSpPr>
          <p:cNvPr id="4" name="Номер слайда 3"/>
          <p:cNvSpPr>
            <a:spLocks noGrp="1"/>
          </p:cNvSpPr>
          <p:nvPr>
            <p:ph type="sldNum" sz="quarter" idx="12"/>
          </p:nvPr>
        </p:nvSpPr>
        <p:spPr/>
        <p:txBody>
          <a:bodyPr/>
          <a:lstStyle/>
          <a:p>
            <a:fld id="{87783FA7-9109-4701-B1F3-759745C5F9EE}" type="slidenum">
              <a:rPr lang="ru-RU" smtClean="0"/>
              <a:t>6</a:t>
            </a:fld>
            <a:endParaRPr lang="ru-RU"/>
          </a:p>
        </p:txBody>
      </p:sp>
    </p:spTree>
    <p:extLst>
      <p:ext uri="{BB962C8B-B14F-4D97-AF65-F5344CB8AC3E}">
        <p14:creationId xmlns:p14="http://schemas.microsoft.com/office/powerpoint/2010/main" val="3935297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28800" y="4005064"/>
            <a:ext cx="1234480" cy="612680"/>
          </a:xfrm>
        </p:spPr>
        <p:txBody>
          <a:bodyPr/>
          <a:lstStyle/>
          <a:p>
            <a:endParaRPr lang="ru-RU" dirty="0"/>
          </a:p>
        </p:txBody>
      </p:sp>
      <p:sp>
        <p:nvSpPr>
          <p:cNvPr id="3" name="Объект 2"/>
          <p:cNvSpPr>
            <a:spLocks noGrp="1"/>
          </p:cNvSpPr>
          <p:nvPr>
            <p:ph idx="1"/>
          </p:nvPr>
        </p:nvSpPr>
        <p:spPr>
          <a:xfrm>
            <a:off x="899592" y="116632"/>
            <a:ext cx="7844408" cy="6480720"/>
          </a:xfrm>
        </p:spPr>
        <p:txBody>
          <a:bodyPr>
            <a:normAutofit fontScale="40000" lnSpcReduction="20000"/>
          </a:bodyPr>
          <a:lstStyle/>
          <a:p>
            <a:pPr marL="68580" indent="0" algn="ctr">
              <a:buNone/>
            </a:pPr>
            <a:r>
              <a:rPr lang="ru-RU" dirty="0">
                <a:latin typeface="Times New Roman" panose="02020603050405020304" pitchFamily="18" charset="0"/>
                <a:cs typeface="Times New Roman" panose="02020603050405020304" pitchFamily="18" charset="0"/>
              </a:rPr>
              <a:t>Англия</a:t>
            </a:r>
          </a:p>
          <a:p>
            <a:pPr marL="68580" indent="0">
              <a:buNone/>
            </a:pPr>
            <a:r>
              <a:rPr lang="ru-RU" dirty="0">
                <a:latin typeface="Times New Roman" panose="02020603050405020304" pitchFamily="18" charset="0"/>
                <a:cs typeface="Times New Roman" panose="02020603050405020304" pitchFamily="18" charset="0"/>
              </a:rPr>
              <a:t>Основные ингредиенты для блинов в Соединенном Королевстве – мука, яйцо и молоко. Помимо этого англичане часто добавляют в тесто эль и солодовую муку, из-за чего в нем образуются пузырьки, которые лопаются при жарке.</a:t>
            </a:r>
          </a:p>
          <a:p>
            <a:pPr marL="68580" indent="0">
              <a:buNone/>
            </a:pPr>
            <a:r>
              <a:rPr lang="ru-RU" dirty="0">
                <a:latin typeface="Times New Roman" panose="02020603050405020304" pitchFamily="18" charset="0"/>
                <a:cs typeface="Times New Roman" panose="02020603050405020304" pitchFamily="18" charset="0"/>
              </a:rPr>
              <a:t>Самый старый английский рецепт блинов датируется </a:t>
            </a:r>
            <a:r>
              <a:rPr lang="en-US" dirty="0">
                <a:latin typeface="Times New Roman" panose="02020603050405020304" pitchFamily="18" charset="0"/>
                <a:cs typeface="Times New Roman" panose="02020603050405020304" pitchFamily="18" charset="0"/>
              </a:rPr>
              <a:t>XV</a:t>
            </a:r>
            <a:r>
              <a:rPr lang="ru-RU" dirty="0">
                <a:latin typeface="Times New Roman" panose="02020603050405020304" pitchFamily="18" charset="0"/>
                <a:cs typeface="Times New Roman" panose="02020603050405020304" pitchFamily="18" charset="0"/>
              </a:rPr>
              <a:t> веком. Интересно, что знаменитый Йоркширский пудинг тоже готовят из блинного теста. Только для него тесто запекают в духовке, а не обжаривают на сковороде. Блины же англичане любят есть с сахаром и лимонным соком в качестве десерта, или с разными начинками как основное блюдо. Последний день британской Масленицы – «Грешный вторник». В этот день неизменным атрибутом гуляний становятся различные состязания, так или иначе связанные с блинами. Одно из самых популярных – «блинные гонки», участники которых должны на бегу подбрасывать блины на сковороде.</a:t>
            </a:r>
          </a:p>
          <a:p>
            <a:pPr marL="68580" indent="0">
              <a:buNone/>
            </a:pPr>
            <a:r>
              <a:rPr lang="ru-RU" dirty="0">
                <a:latin typeface="Times New Roman" panose="02020603050405020304" pitchFamily="18" charset="0"/>
                <a:cs typeface="Times New Roman" panose="02020603050405020304" pitchFamily="18" charset="0"/>
              </a:rPr>
              <a:t>Шотландия, формально хоть и часть Соединенного Королевства, но блинные традиции здесь свои. Дословно название шотландских блинов можно перевести как упавшие или опустившиеся булочки (</a:t>
            </a:r>
            <a:r>
              <a:rPr lang="en-US" dirty="0">
                <a:latin typeface="Times New Roman" panose="02020603050405020304" pitchFamily="18" charset="0"/>
                <a:cs typeface="Times New Roman" panose="02020603050405020304" pitchFamily="18" charset="0"/>
              </a:rPr>
              <a:t>drop scones</a:t>
            </a:r>
            <a:r>
              <a:rPr lang="ru-RU" dirty="0">
                <a:latin typeface="Times New Roman" panose="02020603050405020304" pitchFamily="18" charset="0"/>
                <a:cs typeface="Times New Roman" panose="02020603050405020304" pitchFamily="18" charset="0"/>
              </a:rPr>
              <a:t>). Внешне они очень напоминают привычные нам оладьи. Блины шотландцы назвали так видимо потому, что тесто на сковородку они не выливают, а выкладывают, как бы стряхивая с ложки. Подают блины в Шотландии со сливками, вареньем или просто маслом. Некоторые исследователи, кстати, считают, что именно переселенцы из Шотландии завезли рецепт этого блюда в Америку, дав толчок развитию блинной культуры и в этой части света.</a:t>
            </a:r>
          </a:p>
          <a:p>
            <a:pPr marL="68580" indent="0" algn="ctr">
              <a:buNone/>
            </a:pPr>
            <a:r>
              <a:rPr lang="ru-RU" dirty="0">
                <a:latin typeface="Times New Roman" panose="02020603050405020304" pitchFamily="18" charset="0"/>
                <a:cs typeface="Times New Roman" panose="02020603050405020304" pitchFamily="18" charset="0"/>
              </a:rPr>
              <a:t>Франция</a:t>
            </a:r>
          </a:p>
          <a:p>
            <a:pPr marL="68580" indent="0">
              <a:buNone/>
            </a:pPr>
            <a:r>
              <a:rPr lang="ru-RU" dirty="0">
                <a:latin typeface="Times New Roman" panose="02020603050405020304" pitchFamily="18" charset="0"/>
                <a:cs typeface="Times New Roman" panose="02020603050405020304" pitchFamily="18" charset="0"/>
              </a:rPr>
              <a:t>Тонкие кружевные блинчики – безусловно, достояние французской кухни. Их название – крепы – произошло от наименования большой сковороды, </a:t>
            </a:r>
            <a:r>
              <a:rPr lang="ru-RU" dirty="0" err="1">
                <a:latin typeface="Times New Roman" panose="02020603050405020304" pitchFamily="18" charset="0"/>
                <a:cs typeface="Times New Roman" panose="02020603050405020304" pitchFamily="18" charset="0"/>
              </a:rPr>
              <a:t>крепницы</a:t>
            </a:r>
            <a:r>
              <a:rPr lang="ru-RU" dirty="0">
                <a:latin typeface="Times New Roman" panose="02020603050405020304" pitchFamily="18" charset="0"/>
                <a:cs typeface="Times New Roman" panose="02020603050405020304" pitchFamily="18" charset="0"/>
              </a:rPr>
              <a:t>, на которой их и выпекают. Внешне очень похожие на русские блины, крепы более воздушны, так как для их приготовления не используют дрожжи. Из пшеничной муки французы готовят сладкие крепы, а для несладких используют гречневую или каштановую муку. Начинкой для крепов могут служить фрукты, мороженое, крем и даже мясной фарш. Разновидностей французских блинов сейчас великое множество, но наибольшую популярность снискали крепы с цитрусовым соусом, которые получили название «Креп-</a:t>
            </a:r>
            <a:r>
              <a:rPr lang="ru-RU" dirty="0" err="1">
                <a:latin typeface="Times New Roman" panose="02020603050405020304" pitchFamily="18" charset="0"/>
                <a:cs typeface="Times New Roman" panose="02020603050405020304" pitchFamily="18" charset="0"/>
              </a:rPr>
              <a:t>сюзетт</a:t>
            </a:r>
            <a:r>
              <a:rPr lang="ru-RU" dirty="0">
                <a:latin typeface="Times New Roman" panose="02020603050405020304" pitchFamily="18" charset="0"/>
                <a:cs typeface="Times New Roman" panose="02020603050405020304" pitchFamily="18" charset="0"/>
              </a:rPr>
              <a:t>». Одна из легенд гласит, что блюдо появилось на свет благодаря роману английского короля Эдуарда </a:t>
            </a:r>
            <a:r>
              <a:rPr lang="en-US" dirty="0">
                <a:latin typeface="Times New Roman" panose="02020603050405020304" pitchFamily="18" charset="0"/>
                <a:cs typeface="Times New Roman" panose="02020603050405020304" pitchFamily="18" charset="0"/>
              </a:rPr>
              <a:t>VII</a:t>
            </a:r>
            <a:r>
              <a:rPr lang="ru-RU" dirty="0">
                <a:latin typeface="Times New Roman" panose="02020603050405020304" pitchFamily="18" charset="0"/>
                <a:cs typeface="Times New Roman" panose="02020603050405020304" pitchFamily="18" charset="0"/>
              </a:rPr>
              <a:t> и французской актрисы Сюзанны. Не влюбиться в блинчики «Креп-</a:t>
            </a:r>
            <a:r>
              <a:rPr lang="ru-RU" dirty="0" err="1">
                <a:latin typeface="Times New Roman" panose="02020603050405020304" pitchFamily="18" charset="0"/>
                <a:cs typeface="Times New Roman" panose="02020603050405020304" pitchFamily="18" charset="0"/>
              </a:rPr>
              <a:t>Сюзетт</a:t>
            </a:r>
            <a:r>
              <a:rPr lang="ru-RU" dirty="0">
                <a:latin typeface="Times New Roman" panose="02020603050405020304" pitchFamily="18" charset="0"/>
                <a:cs typeface="Times New Roman" panose="02020603050405020304" pitchFamily="18" charset="0"/>
              </a:rPr>
              <a:t>» просто невозможно, особенно если приготовить их самому.</a:t>
            </a:r>
          </a:p>
          <a:p>
            <a:pPr marL="68580" indent="0">
              <a:buNone/>
            </a:pPr>
            <a:r>
              <a:rPr lang="ru-RU" dirty="0">
                <a:latin typeface="Times New Roman" panose="02020603050405020304" pitchFamily="18" charset="0"/>
                <a:cs typeface="Times New Roman" panose="02020603050405020304" pitchFamily="18" charset="0"/>
              </a:rPr>
              <a:t>Французские крепы популярны практически во всем мире. Они прижились даже в странах Восточной Азии, Японии и Китае. Однако, там тесто делают очень крутым и добавляют много репчатого лука. А в северных частях Франции, Нормандии и </a:t>
            </a:r>
            <a:r>
              <a:rPr lang="ru-RU" dirty="0" err="1">
                <a:latin typeface="Times New Roman" panose="02020603050405020304" pitchFamily="18" charset="0"/>
                <a:cs typeface="Times New Roman" panose="02020603050405020304" pitchFamily="18" charset="0"/>
              </a:rPr>
              <a:t>Бретании</a:t>
            </a:r>
            <a:r>
              <a:rPr lang="ru-RU" dirty="0">
                <a:latin typeface="Times New Roman" panose="02020603050405020304" pitchFamily="18" charset="0"/>
                <a:cs typeface="Times New Roman" panose="02020603050405020304" pitchFamily="18" charset="0"/>
              </a:rPr>
              <a:t>, большой популярностью пользуются так называемые бретонские галеты, еще одна блинная разновидность. Тесто для галет делают из гречневой муки, выпекают только с одной стороны и подают с начинкой из яиц, ветчины и сыра.</a:t>
            </a:r>
          </a:p>
          <a:p>
            <a:pPr marL="68580" indent="0" algn="ctr">
              <a:buNone/>
            </a:pPr>
            <a:r>
              <a:rPr lang="ru-RU" dirty="0">
                <a:latin typeface="Times New Roman" panose="02020603050405020304" pitchFamily="18" charset="0"/>
                <a:cs typeface="Times New Roman" panose="02020603050405020304" pitchFamily="18" charset="0"/>
              </a:rPr>
              <a:t>Германия</a:t>
            </a:r>
          </a:p>
          <a:p>
            <a:pPr marL="68580" indent="0">
              <a:buNone/>
            </a:pPr>
            <a:r>
              <a:rPr lang="ru-RU" dirty="0">
                <a:latin typeface="Times New Roman" panose="02020603050405020304" pitchFamily="18" charset="0"/>
                <a:cs typeface="Times New Roman" panose="02020603050405020304" pitchFamily="18" charset="0"/>
              </a:rPr>
              <a:t>Блины в Германии могут быть толстыми и тонкими, но неизменно очень сытными. Обычно их готовят из молока, яиц, муки, жирных сливок и козьего сыра. Называются они </a:t>
            </a:r>
            <a:r>
              <a:rPr lang="ru-RU" dirty="0" err="1">
                <a:latin typeface="Times New Roman" panose="02020603050405020304" pitchFamily="18" charset="0"/>
                <a:cs typeface="Times New Roman" panose="02020603050405020304" pitchFamily="18" charset="0"/>
              </a:rPr>
              <a:t>пфанкухен</a:t>
            </a:r>
            <a:r>
              <a:rPr lang="ru-RU" dirty="0">
                <a:latin typeface="Times New Roman" panose="02020603050405020304" pitchFamily="18" charset="0"/>
                <a:cs typeface="Times New Roman" panose="02020603050405020304" pitchFamily="18" charset="0"/>
              </a:rPr>
              <a:t> (от немецких слов </a:t>
            </a:r>
            <a:r>
              <a:rPr lang="ru-RU" dirty="0" err="1">
                <a:latin typeface="Times New Roman" panose="02020603050405020304" pitchFamily="18" charset="0"/>
                <a:cs typeface="Times New Roman" panose="02020603050405020304" pitchFamily="18" charset="0"/>
              </a:rPr>
              <a:t>скоровода</a:t>
            </a:r>
            <a:r>
              <a:rPr lang="ru-RU" dirty="0">
                <a:latin typeface="Times New Roman" panose="02020603050405020304" pitchFamily="18" charset="0"/>
                <a:cs typeface="Times New Roman" panose="02020603050405020304" pitchFamily="18" charset="0"/>
              </a:rPr>
              <a:t> и пирог), а в некоторых регионах </a:t>
            </a:r>
            <a:r>
              <a:rPr lang="ru-RU" dirty="0" err="1">
                <a:latin typeface="Times New Roman" panose="02020603050405020304" pitchFamily="18" charset="0"/>
                <a:cs typeface="Times New Roman" panose="02020603050405020304" pitchFamily="18" charset="0"/>
              </a:rPr>
              <a:t>айеркухен</a:t>
            </a:r>
            <a:r>
              <a:rPr lang="ru-RU" dirty="0">
                <a:latin typeface="Times New Roman" panose="02020603050405020304" pitchFamily="18" charset="0"/>
                <a:cs typeface="Times New Roman" panose="02020603050405020304" pitchFamily="18" charset="0"/>
              </a:rPr>
              <a:t>, а едят их с сахаром и лимоном.</a:t>
            </a:r>
          </a:p>
          <a:p>
            <a:pPr marL="68580" indent="0">
              <a:buNone/>
            </a:pPr>
            <a:r>
              <a:rPr lang="ru-RU" dirty="0">
                <a:latin typeface="Times New Roman" panose="02020603050405020304" pitchFamily="18" charset="0"/>
                <a:cs typeface="Times New Roman" panose="02020603050405020304" pitchFamily="18" charset="0"/>
              </a:rPr>
              <a:t>В Швабии существует еще одна разновидность блинов – </a:t>
            </a:r>
            <a:r>
              <a:rPr lang="ru-RU" dirty="0" err="1">
                <a:latin typeface="Times New Roman" panose="02020603050405020304" pitchFamily="18" charset="0"/>
                <a:cs typeface="Times New Roman" panose="02020603050405020304" pitchFamily="18" charset="0"/>
              </a:rPr>
              <a:t>флёдли</a:t>
            </a:r>
            <a:r>
              <a:rPr lang="ru-RU" dirty="0">
                <a:latin typeface="Times New Roman" panose="02020603050405020304" pitchFamily="18" charset="0"/>
                <a:cs typeface="Times New Roman" panose="02020603050405020304" pitchFamily="18" charset="0"/>
              </a:rPr>
              <a:t>. Это пряные лепешки с различными травами, которые нарезают полосками и подают в супе. В Баварии же традиционно готовят </a:t>
            </a:r>
            <a:r>
              <a:rPr lang="ru-RU" dirty="0" err="1">
                <a:latin typeface="Times New Roman" panose="02020603050405020304" pitchFamily="18" charset="0"/>
                <a:cs typeface="Times New Roman" panose="02020603050405020304" pitchFamily="18" charset="0"/>
              </a:rPr>
              <a:t>кайзершмаррн</a:t>
            </a:r>
            <a:r>
              <a:rPr lang="ru-RU" dirty="0">
                <a:latin typeface="Times New Roman" panose="02020603050405020304" pitchFamily="18" charset="0"/>
                <a:cs typeface="Times New Roman" panose="02020603050405020304" pitchFamily="18" charset="0"/>
              </a:rPr>
              <a:t> – блин поделенный на части и украшенный фруктами, орехами и сахарной пудрой.</a:t>
            </a:r>
          </a:p>
          <a:p>
            <a:pPr marL="68580" indent="0">
              <a:buNone/>
            </a:pPr>
            <a:endParaRPr lang="ru-RU" dirty="0"/>
          </a:p>
        </p:txBody>
      </p:sp>
      <p:sp>
        <p:nvSpPr>
          <p:cNvPr id="4" name="Номер слайда 3"/>
          <p:cNvSpPr>
            <a:spLocks noGrp="1"/>
          </p:cNvSpPr>
          <p:nvPr>
            <p:ph type="sldNum" sz="quarter" idx="12"/>
          </p:nvPr>
        </p:nvSpPr>
        <p:spPr/>
        <p:txBody>
          <a:bodyPr/>
          <a:lstStyle/>
          <a:p>
            <a:fld id="{87783FA7-9109-4701-B1F3-759745C5F9EE}" type="slidenum">
              <a:rPr lang="ru-RU" smtClean="0"/>
              <a:t>7</a:t>
            </a:fld>
            <a:endParaRPr lang="ru-RU"/>
          </a:p>
        </p:txBody>
      </p:sp>
    </p:spTree>
    <p:extLst>
      <p:ext uri="{BB962C8B-B14F-4D97-AF65-F5344CB8AC3E}">
        <p14:creationId xmlns:p14="http://schemas.microsoft.com/office/powerpoint/2010/main" val="28986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260648"/>
            <a:ext cx="7772400" cy="6094912"/>
          </a:xfrm>
        </p:spPr>
        <p:txBody>
          <a:bodyPr>
            <a:normAutofit lnSpcReduction="10000"/>
          </a:bodyPr>
          <a:lstStyle/>
          <a:p>
            <a:pPr marL="68580" indent="0" algn="ctr">
              <a:buNone/>
            </a:pPr>
            <a:r>
              <a:rPr lang="ru-RU" sz="1200" dirty="0">
                <a:latin typeface="Times New Roman" panose="02020603050405020304" pitchFamily="18" charset="0"/>
                <a:cs typeface="Times New Roman" panose="02020603050405020304" pitchFamily="18" charset="0"/>
              </a:rPr>
              <a:t>Другие страны</a:t>
            </a:r>
          </a:p>
          <a:p>
            <a:pPr marL="68580" indent="0">
              <a:buNone/>
            </a:pPr>
            <a:r>
              <a:rPr lang="ru-RU" sz="1200" dirty="0">
                <a:latin typeface="Times New Roman" panose="02020603050405020304" pitchFamily="18" charset="0"/>
                <a:cs typeface="Times New Roman" panose="02020603050405020304" pitchFamily="18" charset="0"/>
              </a:rPr>
              <a:t>В скандинавских странах блины обычно подают с вареньем, как десерт. Однако, к примеру в Швеции в тесто могут добавить свинину и запечь блин в духовке, а в Норвегии сделать тесто из картофеля или овощей. В Чехии, Словакии, Словении, Сербии, Хорватии и других славянских странах блинчики традиционно начиняются творогом, поливаются йогуртом и запекаются в духовке.</a:t>
            </a:r>
          </a:p>
          <a:p>
            <a:pPr marL="68580" indent="0">
              <a:buNone/>
            </a:pPr>
            <a:r>
              <a:rPr lang="ru-RU" sz="1200" dirty="0">
                <a:latin typeface="Times New Roman" panose="02020603050405020304" pitchFamily="18" charset="0"/>
                <a:cs typeface="Times New Roman" panose="02020603050405020304" pitchFamily="18" charset="0"/>
              </a:rPr>
              <a:t>В Индии блины готовят из смеси рисовой муки и гороха. Их называют </a:t>
            </a:r>
            <a:r>
              <a:rPr lang="ru-RU" sz="1200" dirty="0" err="1">
                <a:latin typeface="Times New Roman" panose="02020603050405020304" pitchFamily="18" charset="0"/>
                <a:cs typeface="Times New Roman" panose="02020603050405020304" pitchFamily="18" charset="0"/>
              </a:rPr>
              <a:t>доса</a:t>
            </a:r>
            <a:r>
              <a:rPr lang="ru-RU" sz="1200" dirty="0">
                <a:latin typeface="Times New Roman" panose="02020603050405020304" pitchFamily="18" charset="0"/>
                <a:cs typeface="Times New Roman" panose="02020603050405020304" pitchFamily="18" charset="0"/>
              </a:rPr>
              <a:t>, и они являются одним из популярных и основных блюд, наряду с рыбой, рисом и овощами. </a:t>
            </a:r>
            <a:r>
              <a:rPr lang="ru-RU" sz="1200" dirty="0" err="1">
                <a:latin typeface="Times New Roman" panose="02020603050405020304" pitchFamily="18" charset="0"/>
                <a:cs typeface="Times New Roman" panose="02020603050405020304" pitchFamily="18" charset="0"/>
              </a:rPr>
              <a:t>Доса</a:t>
            </a:r>
            <a:r>
              <a:rPr lang="ru-RU" sz="1200" dirty="0">
                <a:latin typeface="Times New Roman" panose="02020603050405020304" pitchFamily="18" charset="0"/>
                <a:cs typeface="Times New Roman" panose="02020603050405020304" pitchFamily="18" charset="0"/>
              </a:rPr>
              <a:t> подается с различными соусами и начинками на любой вкус и расценивается как индийский фаст-фуд</a:t>
            </a:r>
            <a:r>
              <a:rPr lang="ru-RU" sz="1200" dirty="0" smtClean="0">
                <a:latin typeface="Times New Roman" panose="02020603050405020304" pitchFamily="18" charset="0"/>
                <a:cs typeface="Times New Roman" panose="02020603050405020304" pitchFamily="18" charset="0"/>
              </a:rPr>
              <a:t>.</a:t>
            </a:r>
            <a:r>
              <a:rPr lang="ru-RU" sz="1200" dirty="0">
                <a:latin typeface="Times New Roman" panose="02020603050405020304" pitchFamily="18" charset="0"/>
                <a:cs typeface="Times New Roman" panose="02020603050405020304" pitchFamily="18" charset="0"/>
              </a:rPr>
              <a:t> Арабской кухне блинные традиции также не чужды. Один из самых любимых десертов Востока – </a:t>
            </a:r>
            <a:r>
              <a:rPr lang="ru-RU" sz="1200" dirty="0" err="1">
                <a:latin typeface="Times New Roman" panose="02020603050405020304" pitchFamily="18" charset="0"/>
                <a:cs typeface="Times New Roman" panose="02020603050405020304" pitchFamily="18" charset="0"/>
              </a:rPr>
              <a:t>катаеф</a:t>
            </a:r>
            <a:r>
              <a:rPr lang="ru-RU" sz="1200" dirty="0">
                <a:latin typeface="Times New Roman" panose="02020603050405020304" pitchFamily="18" charset="0"/>
                <a:cs typeface="Times New Roman" panose="02020603050405020304" pitchFamily="18" charset="0"/>
              </a:rPr>
              <a:t>, представляет собой блин небольшого размера, свернутый в трубочку и заполненный густой начинкой. Чаще всего для этого используют заварной крем, но его вполне можно заменить взбитыми сливками, шоколадом или медом.</a:t>
            </a:r>
          </a:p>
          <a:p>
            <a:pPr marL="68580" indent="0">
              <a:buNone/>
            </a:pPr>
            <a:r>
              <a:rPr lang="ru-RU" sz="1200" dirty="0">
                <a:latin typeface="Times New Roman" panose="02020603050405020304" pitchFamily="18" charset="0"/>
                <a:cs typeface="Times New Roman" panose="02020603050405020304" pitchFamily="18" charset="0"/>
              </a:rPr>
              <a:t>Япония предлагает свой вариант блинов. Здесь готовят </a:t>
            </a:r>
            <a:r>
              <a:rPr lang="ru-RU" sz="1200" dirty="0" err="1">
                <a:latin typeface="Times New Roman" panose="02020603050405020304" pitchFamily="18" charset="0"/>
                <a:cs typeface="Times New Roman" panose="02020603050405020304" pitchFamily="18" charset="0"/>
              </a:rPr>
              <a:t>окономияки</a:t>
            </a:r>
            <a:r>
              <a:rPr lang="ru-RU" sz="1200" dirty="0">
                <a:latin typeface="Times New Roman" panose="02020603050405020304" pitchFamily="18" charset="0"/>
                <a:cs typeface="Times New Roman" panose="02020603050405020304" pitchFamily="18" charset="0"/>
              </a:rPr>
              <a:t>, то есть буквально «жарят то, что вам по вкусу». </a:t>
            </a:r>
            <a:r>
              <a:rPr lang="ru-RU" sz="1200" dirty="0" err="1">
                <a:latin typeface="Times New Roman" panose="02020603050405020304" pitchFamily="18" charset="0"/>
                <a:cs typeface="Times New Roman" panose="02020603050405020304" pitchFamily="18" charset="0"/>
              </a:rPr>
              <a:t>Окономияки</a:t>
            </a:r>
            <a:r>
              <a:rPr lang="ru-RU" sz="1200" dirty="0">
                <a:latin typeface="Times New Roman" panose="02020603050405020304" pitchFamily="18" charset="0"/>
                <a:cs typeface="Times New Roman" panose="02020603050405020304" pitchFamily="18" charset="0"/>
              </a:rPr>
              <a:t> представляет собой лепешку с различными наполнителями, специальным соусом и сушеным тунцом. Жарят </a:t>
            </a:r>
            <a:r>
              <a:rPr lang="ru-RU" sz="1200" dirty="0" err="1">
                <a:latin typeface="Times New Roman" panose="02020603050405020304" pitchFamily="18" charset="0"/>
                <a:cs typeface="Times New Roman" panose="02020603050405020304" pitchFamily="18" charset="0"/>
              </a:rPr>
              <a:t>окономияки</a:t>
            </a:r>
            <a:r>
              <a:rPr lang="ru-RU" sz="1200" dirty="0">
                <a:latin typeface="Times New Roman" panose="02020603050405020304" pitchFamily="18" charset="0"/>
                <a:cs typeface="Times New Roman" panose="02020603050405020304" pitchFamily="18" charset="0"/>
              </a:rPr>
              <a:t> на </a:t>
            </a:r>
            <a:r>
              <a:rPr lang="ru-RU" sz="1200" dirty="0" err="1">
                <a:latin typeface="Times New Roman" panose="02020603050405020304" pitchFamily="18" charset="0"/>
                <a:cs typeface="Times New Roman" panose="02020603050405020304" pitchFamily="18" charset="0"/>
              </a:rPr>
              <a:t>теппане</a:t>
            </a:r>
            <a:r>
              <a:rPr lang="ru-RU" sz="1200" dirty="0">
                <a:latin typeface="Times New Roman" panose="02020603050405020304" pitchFamily="18" charset="0"/>
                <a:cs typeface="Times New Roman" panose="02020603050405020304" pitchFamily="18" charset="0"/>
              </a:rPr>
              <a:t> – большой металлической плите. Нередко в японских ресторанах посетители могут сами обжарить для себя лепешки и приготовить наполнитель. Иногда </a:t>
            </a:r>
            <a:r>
              <a:rPr lang="ru-RU" sz="1200" dirty="0" err="1">
                <a:latin typeface="Times New Roman" panose="02020603050405020304" pitchFamily="18" charset="0"/>
                <a:cs typeface="Times New Roman" panose="02020603050405020304" pitchFamily="18" charset="0"/>
              </a:rPr>
              <a:t>окономияки</a:t>
            </a:r>
            <a:r>
              <a:rPr lang="ru-RU" sz="1200" dirty="0">
                <a:latin typeface="Times New Roman" panose="02020603050405020304" pitchFamily="18" charset="0"/>
                <a:cs typeface="Times New Roman" panose="02020603050405020304" pitchFamily="18" charset="0"/>
              </a:rPr>
              <a:t> называют «японской пиццей», что недалеко от истины.</a:t>
            </a:r>
          </a:p>
          <a:p>
            <a:pPr marL="68580" indent="0">
              <a:buNone/>
            </a:pPr>
            <a:r>
              <a:rPr lang="ru-RU" sz="1200" dirty="0">
                <a:latin typeface="Times New Roman" panose="02020603050405020304" pitchFamily="18" charset="0"/>
                <a:cs typeface="Times New Roman" panose="02020603050405020304" pitchFamily="18" charset="0"/>
              </a:rPr>
              <a:t>Популярность блинов ни в коей мере не преувеличена. Где-то их едят вместо хлеба, а где-то – в качестве десерта. Это блюдо дает действительно невероятный простор для фантазии и повод для творчества, и масленица станет отличным временем, чтобы воплотить все задумки в жизнь.</a:t>
            </a:r>
          </a:p>
          <a:p>
            <a:pPr marL="68580" indent="0" algn="ctr">
              <a:buNone/>
            </a:pPr>
            <a:r>
              <a:rPr lang="ru-RU" sz="1200" dirty="0" smtClean="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Америка</a:t>
            </a:r>
          </a:p>
          <a:p>
            <a:pPr marL="68580" indent="0">
              <a:buNone/>
            </a:pPr>
            <a:r>
              <a:rPr lang="ru-RU" sz="1200" dirty="0">
                <a:latin typeface="Times New Roman" panose="02020603050405020304" pitchFamily="18" charset="0"/>
                <a:cs typeface="Times New Roman" panose="02020603050405020304" pitchFamily="18" charset="0"/>
              </a:rPr>
              <a:t>Американские блины, или </a:t>
            </a:r>
            <a:r>
              <a:rPr lang="ru-RU" sz="1200" dirty="0" err="1">
                <a:latin typeface="Times New Roman" panose="02020603050405020304" pitchFamily="18" charset="0"/>
                <a:cs typeface="Times New Roman" panose="02020603050405020304" pitchFamily="18" charset="0"/>
              </a:rPr>
              <a:t>панкейки</a:t>
            </a:r>
            <a:r>
              <a:rPr lang="ru-RU" sz="1200" dirty="0">
                <a:latin typeface="Times New Roman" panose="02020603050405020304" pitchFamily="18" charset="0"/>
                <a:cs typeface="Times New Roman" panose="02020603050405020304" pitchFamily="18" charset="0"/>
              </a:rPr>
              <a:t>, неоднократно появлялись на киноэкранах и уже стали неотъемлемым атрибутом американской культуры. Пухлые и светлые, их принято подавать сложенными в стопку и поливать кленовым сиропом. Такая традиция связана с тем, что свежий кленовый сироп появляется в начале весны, когда в Америке проходит блинная неделя, наш аналог масленицы. Правда едят блины американцы всего один день, в так называемый «Жирный вторник», когда приветствуются обильные пиршества и чрезмерное употребление сладкого. В тесто американцы могут добавить сыр, изюм, бекон. Используют при этом не пшеничную, а кукурузную муку. Из-за этого блины часто путают с лепешками, в которые можно заворачивать различные начинки, что больше характерно для кухни стран Латинской Америки.</a:t>
            </a:r>
          </a:p>
          <a:p>
            <a:pPr marL="68580" indent="0">
              <a:buNone/>
            </a:pPr>
            <a:r>
              <a:rPr lang="ru-RU" sz="1200" dirty="0">
                <a:latin typeface="Times New Roman" panose="02020603050405020304" pitchFamily="18" charset="0"/>
                <a:cs typeface="Times New Roman" panose="02020603050405020304" pitchFamily="18" charset="0"/>
              </a:rPr>
              <a:t>В Америке блины относятся к фаст-</a:t>
            </a:r>
            <a:r>
              <a:rPr lang="ru-RU" sz="1200" dirty="0" err="1">
                <a:latin typeface="Times New Roman" panose="02020603050405020304" pitchFamily="18" charset="0"/>
                <a:cs typeface="Times New Roman" panose="02020603050405020304" pitchFamily="18" charset="0"/>
              </a:rPr>
              <a:t>фуду</a:t>
            </a:r>
            <a:r>
              <a:rPr lang="ru-RU" sz="1200" dirty="0">
                <a:latin typeface="Times New Roman" panose="02020603050405020304" pitchFamily="18" charset="0"/>
                <a:cs typeface="Times New Roman" panose="02020603050405020304" pitchFamily="18" charset="0"/>
              </a:rPr>
              <a:t>, а сеть блинных домов </a:t>
            </a:r>
            <a:r>
              <a:rPr lang="ru-RU" sz="1200" dirty="0" err="1">
                <a:latin typeface="Times New Roman" panose="02020603050405020304" pitchFamily="18" charset="0"/>
                <a:cs typeface="Times New Roman" panose="02020603050405020304" pitchFamily="18" charset="0"/>
              </a:rPr>
              <a:t>The</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Original</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Pancake</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House</a:t>
            </a:r>
            <a:r>
              <a:rPr lang="ru-RU" sz="1200" dirty="0">
                <a:latin typeface="Times New Roman" panose="02020603050405020304" pitchFamily="18" charset="0"/>
                <a:cs typeface="Times New Roman" panose="02020603050405020304" pitchFamily="18" charset="0"/>
              </a:rPr>
              <a:t> считается одной из самых крупных в категории ресторанов быстрого питания. Воспроизвести же популярное американское блюдо с легкостью можно и в домашних условиях.</a:t>
            </a:r>
          </a:p>
          <a:p>
            <a:pPr marL="68580" indent="0">
              <a:buNone/>
            </a:pPr>
            <a:r>
              <a:rPr lang="ru-RU" sz="1200" dirty="0">
                <a:latin typeface="Times New Roman" panose="02020603050405020304" pitchFamily="18" charset="0"/>
                <a:cs typeface="Times New Roman" panose="02020603050405020304" pitchFamily="18" charset="0"/>
              </a:rPr>
              <a:t> </a:t>
            </a:r>
          </a:p>
          <a:p>
            <a:pPr marL="68580" indent="0">
              <a:buNone/>
            </a:pPr>
            <a:endParaRPr lang="ru-RU" sz="1200" dirty="0"/>
          </a:p>
        </p:txBody>
      </p:sp>
      <p:sp>
        <p:nvSpPr>
          <p:cNvPr id="4" name="Номер слайда 3"/>
          <p:cNvSpPr>
            <a:spLocks noGrp="1"/>
          </p:cNvSpPr>
          <p:nvPr>
            <p:ph type="sldNum" sz="quarter" idx="12"/>
          </p:nvPr>
        </p:nvSpPr>
        <p:spPr/>
        <p:txBody>
          <a:bodyPr/>
          <a:lstStyle/>
          <a:p>
            <a:fld id="{87783FA7-9109-4701-B1F3-759745C5F9EE}" type="slidenum">
              <a:rPr lang="ru-RU" smtClean="0"/>
              <a:t>8</a:t>
            </a:fld>
            <a:endParaRPr lang="ru-RU"/>
          </a:p>
        </p:txBody>
      </p:sp>
    </p:spTree>
    <p:extLst>
      <p:ext uri="{BB962C8B-B14F-4D97-AF65-F5344CB8AC3E}">
        <p14:creationId xmlns:p14="http://schemas.microsoft.com/office/powerpoint/2010/main" val="3859119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600" b="1" dirty="0">
                <a:latin typeface="Times New Roman" panose="02020603050405020304" pitchFamily="18" charset="0"/>
                <a:cs typeface="Times New Roman" panose="02020603050405020304" pitchFamily="18" charset="0"/>
              </a:rPr>
              <a:t>Блины в древней Руси.</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68580" indent="0">
              <a:buNone/>
            </a:pPr>
            <a:r>
              <a:rPr lang="ru-RU" sz="1200" dirty="0" smtClean="0">
                <a:latin typeface="Times New Roman" panose="02020603050405020304" pitchFamily="18" charset="0"/>
                <a:cs typeface="Times New Roman" panose="02020603050405020304" pitchFamily="18" charset="0"/>
              </a:rPr>
              <a:t>История </a:t>
            </a:r>
            <a:r>
              <a:rPr lang="ru-RU" sz="1200" dirty="0">
                <a:latin typeface="Times New Roman" panose="02020603050405020304" pitchFamily="18" charset="0"/>
                <a:cs typeface="Times New Roman" panose="02020603050405020304" pitchFamily="18" charset="0"/>
              </a:rPr>
              <a:t>русских блинов берет свое начало в глубине веков. Считается, что первый блин испекли приблизительно в 1005 г – 1006 г, поэтому русским блинам уже точно больше тысячи лет! </a:t>
            </a:r>
          </a:p>
          <a:p>
            <a:pPr marL="68580" indent="0">
              <a:buNone/>
            </a:pPr>
            <a:r>
              <a:rPr lang="ru-RU" sz="1200" dirty="0">
                <a:latin typeface="Times New Roman" panose="02020603050405020304" pitchFamily="18" charset="0"/>
                <a:cs typeface="Times New Roman" panose="02020603050405020304" pitchFamily="18" charset="0"/>
              </a:rPr>
              <a:t>Блины на Руси давно уже являются обычным блюдом русской кухни, но в стародавние времена, блины </a:t>
            </a:r>
            <a:r>
              <a:rPr lang="ru-RU" sz="1200" dirty="0" err="1" smtClean="0">
                <a:latin typeface="Times New Roman" panose="02020603050405020304" pitchFamily="18" charset="0"/>
                <a:cs typeface="Times New Roman" panose="02020603050405020304" pitchFamily="18" charset="0"/>
              </a:rPr>
              <a:t>уславян</a:t>
            </a:r>
            <a:r>
              <a:rPr lang="ru-RU" sz="1200" dirty="0" smtClean="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имели особое, ритуальное значение, а их приготовление было обрядовым, целым таинством, куда не допускались посторонние. Рецепты блинов передавались из поколения в поколение, от матери к дочери, от бабушки к внучке. Хозяйки готовили опару для блинов с вечера, втайне от домашних, при свете месяца, приговаривая: "Месяц, ты, месяц, золотые твои рожки, взгляни в окошко, подуй на опару".</a:t>
            </a:r>
          </a:p>
          <a:p>
            <a:pPr marL="68580" indent="0">
              <a:buNone/>
            </a:pPr>
            <a:r>
              <a:rPr lang="ru-RU" sz="1200" b="1" dirty="0">
                <a:latin typeface="Times New Roman" panose="02020603050405020304" pitchFamily="18" charset="0"/>
                <a:cs typeface="Times New Roman" panose="02020603050405020304" pitchFamily="18" charset="0"/>
              </a:rPr>
              <a:t>Ошибочно считается, что у славянских народов горячие, круглые блины являлись символом солнца. На самом деле, блины у древних славян всегда были поминальным блюдом. Блинами поминали умерших сородичей, предназначали давно усопшим родичам «передавая» блины на «тот свет» раздавая их </a:t>
            </a:r>
            <a:r>
              <a:rPr lang="ru-RU" sz="1200" b="1" dirty="0" err="1">
                <a:latin typeface="Times New Roman" panose="02020603050405020304" pitchFamily="18" charset="0"/>
                <a:cs typeface="Times New Roman" panose="02020603050405020304" pitchFamily="18" charset="0"/>
              </a:rPr>
              <a:t>колядникам</a:t>
            </a:r>
            <a:r>
              <a:rPr lang="ru-RU" sz="1200" b="1" dirty="0">
                <a:latin typeface="Times New Roman" panose="02020603050405020304" pitchFamily="18" charset="0"/>
                <a:cs typeface="Times New Roman" panose="02020603050405020304" pitchFamily="18" charset="0"/>
              </a:rPr>
              <a:t>, первым встречным странникам, нищим. Не зря издревле говорят, что «Первый блин всегда за упокой». </a:t>
            </a:r>
            <a:endParaRPr lang="ru-RU" sz="1200" dirty="0">
              <a:latin typeface="Times New Roman" panose="02020603050405020304" pitchFamily="18" charset="0"/>
              <a:cs typeface="Times New Roman" panose="02020603050405020304" pitchFamily="18" charset="0"/>
            </a:endParaRPr>
          </a:p>
          <a:p>
            <a:pPr marL="68580" indent="0">
              <a:buNone/>
            </a:pPr>
            <a:endParaRPr lang="ru-RU" sz="1200"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87783FA7-9109-4701-B1F3-759745C5F9EE}" type="slidenum">
              <a:rPr lang="ru-RU" smtClean="0"/>
              <a:t>9</a:t>
            </a:fld>
            <a:endParaRPr lang="ru-RU"/>
          </a:p>
        </p:txBody>
      </p:sp>
    </p:spTree>
    <p:extLst>
      <p:ext uri="{BB962C8B-B14F-4D97-AF65-F5344CB8AC3E}">
        <p14:creationId xmlns:p14="http://schemas.microsoft.com/office/powerpoint/2010/main" val="30245168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86</TotalTime>
  <Words>1885</Words>
  <Application>Microsoft Office PowerPoint</Application>
  <PresentationFormat>Экран (4:3)</PresentationFormat>
  <Paragraphs>330</Paragraphs>
  <Slides>23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Метро</vt:lpstr>
      <vt:lpstr> </vt:lpstr>
      <vt:lpstr>Содержание</vt:lpstr>
      <vt:lpstr>Актуальность и обоснование проблемы </vt:lpstr>
      <vt:lpstr>Презентация PowerPoint</vt:lpstr>
      <vt:lpstr>Исторические сведения </vt:lpstr>
      <vt:lpstr>Блинные традиции разных стран мира </vt:lpstr>
      <vt:lpstr>Презентация PowerPoint</vt:lpstr>
      <vt:lpstr>Презентация PowerPoint</vt:lpstr>
      <vt:lpstr>Блины в древней Руси. </vt:lpstr>
      <vt:lpstr>Виды блинов: </vt:lpstr>
      <vt:lpstr>Начинка </vt:lpstr>
      <vt:lpstr>Первоначальные идеи </vt:lpstr>
      <vt:lpstr>Презентация PowerPoint</vt:lpstr>
      <vt:lpstr>Презентация PowerPoint</vt:lpstr>
      <vt:lpstr>Выбор лучшей идеи </vt:lpstr>
      <vt:lpstr>Приготовление салата </vt:lpstr>
      <vt:lpstr>Презентация PowerPoint</vt:lpstr>
      <vt:lpstr>Презентация PowerPoint</vt:lpstr>
      <vt:lpstr>Презентация PowerPoint</vt:lpstr>
      <vt:lpstr>Охрана труда.   </vt:lpstr>
      <vt:lpstr>Экономическое обоснование </vt:lpstr>
      <vt:lpstr>Самооценка и оценка проекта</vt:lpstr>
      <vt:lpstr>Интернет – ресурсы: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ученицы 9 «Б» класса                                                                      Малофеевой Натальи         Руководитель проекта: учитель технологии  Дулесова Наталья Евгеньевна   г. Сергач 2021 г.</dc:title>
  <dc:creator>Nat</dc:creator>
  <cp:lastModifiedBy>Nat</cp:lastModifiedBy>
  <cp:revision>9</cp:revision>
  <dcterms:created xsi:type="dcterms:W3CDTF">2021-04-19T14:44:23Z</dcterms:created>
  <dcterms:modified xsi:type="dcterms:W3CDTF">2021-04-19T16:11:01Z</dcterms:modified>
</cp:coreProperties>
</file>