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D:\Материал для презентаций\Скрап\Клипарт в png\Клипарт школьный\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-9525"/>
            <a:ext cx="35972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C1E6D-8640-462E-B6E0-88665E3868EA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651B-D51C-4691-8107-BD18A8BA8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териал для презентаций\Скрап\Клипарт в png\Клипарт школьный\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6725" y="3806825"/>
            <a:ext cx="35972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CE012-EAB2-4F9F-88D6-CB3ED004E241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CD6B0-2CE3-4495-8E33-2CF54D11C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A704-7E4C-4B05-8C54-9D713D6425EC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41D7-61C3-4611-B026-8A008A88C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териал для презентаций\Скрап\Клипарт в png\Клипарт школьный\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6725" y="3800475"/>
            <a:ext cx="35972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4B17-A2AA-40BF-B04C-F37FF9A5F36F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5304-FB40-45AD-A0B0-241E89922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5FFB-8B48-427E-A269-20768DBCA66F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DBD2-B493-4DDA-8C6C-71DD37B80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5778D-28E8-4800-868D-389D490C856A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CF25-483D-40A9-B358-44061186B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териал для презентаций\Скрап\Клипарт в png\Клипарт школьный\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6725" y="3800475"/>
            <a:ext cx="35972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F12F-83BA-4E9D-92DC-7449311D7502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6FB2-9249-455F-BA17-7FAFCED41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3CEA72-0F5E-46D2-8F4F-B7507260ADEC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4EA3865-B5F2-4071-A2E8-6AB709DF4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slide" Target="slide4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slide" Target="slide4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slide" Target="slide4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5.jpeg"/><Relationship Id="rId7" Type="http://schemas.openxmlformats.org/officeDocument/2006/relationships/image" Target="../media/image32.wmf"/><Relationship Id="rId12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10.xml"/><Relationship Id="rId7" Type="http://schemas.openxmlformats.org/officeDocument/2006/relationships/slide" Target="slide11.xml"/><Relationship Id="rId12" Type="http://schemas.openxmlformats.org/officeDocument/2006/relationships/slide" Target="slide13.xml"/><Relationship Id="rId17" Type="http://schemas.openxmlformats.org/officeDocument/2006/relationships/slide" Target="slide4.xml"/><Relationship Id="rId2" Type="http://schemas.openxmlformats.org/officeDocument/2006/relationships/slide" Target="slide5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5" Type="http://schemas.openxmlformats.org/officeDocument/2006/relationships/image" Target="../media/image7.png"/><Relationship Id="rId10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12.xml"/><Relationship Id="rId1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2.xml"/><Relationship Id="rId7" Type="http://schemas.openxmlformats.org/officeDocument/2006/relationships/slide" Target="slide2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0.xml"/><Relationship Id="rId9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5157788"/>
            <a:ext cx="7770813" cy="1700212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tx1"/>
                </a:solidFill>
              </a:rPr>
              <a:t>Физика –  урок применения знаний, умений и навыков  при решении задач по темам: </a:t>
            </a:r>
          </a:p>
          <a:p>
            <a:pPr algn="ctr" eaLnBrk="1" hangingPunct="1"/>
            <a:r>
              <a:rPr lang="ru-RU" sz="2400" b="1" smtClean="0">
                <a:solidFill>
                  <a:schemeClr val="tx1"/>
                </a:solidFill>
              </a:rPr>
              <a:t>Кинематика. Динамика.                                                      Законы сохранения энергии и импульса  в 9 классе.</a:t>
            </a:r>
          </a:p>
        </p:txBody>
      </p:sp>
      <p:pic>
        <p:nvPicPr>
          <p:cNvPr id="9218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42863"/>
            <a:ext cx="904716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4572000" y="2143125"/>
            <a:ext cx="428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0"/>
            <a:ext cx="8215312" cy="40005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/>
              <a:t>.               </a:t>
            </a:r>
            <a:r>
              <a:rPr lang="ru-RU" sz="2400" b="1" dirty="0">
                <a:solidFill>
                  <a:schemeClr val="tx1"/>
                </a:solidFill>
              </a:rPr>
              <a:t>Падает зернышко в узкой меже.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   Надо же, с ускорением………..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   Падают камни в ущельях глухих.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   Опять ускорение……….и у них.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   Что мы не кинем, что мы не бросим –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   Все ускорение……и……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   Падает тело, воздух сверля.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   Всех притяжением ловит Земля!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   </a:t>
            </a:r>
            <a:r>
              <a:rPr lang="ru-RU" sz="2400" b="1" dirty="0">
                <a:solidFill>
                  <a:schemeClr val="tx1"/>
                </a:solidFill>
              </a:rPr>
              <a:t>О каком движении идет речь?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   Дайте определение такому движению.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4143375" y="4071938"/>
            <a:ext cx="4786313" cy="2143125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</a:rPr>
              <a:t>Свободное падение</a:t>
            </a:r>
          </a:p>
        </p:txBody>
      </p:sp>
      <p:pic>
        <p:nvPicPr>
          <p:cNvPr id="21507" name="Рисунок 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143375"/>
            <a:ext cx="3071812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357188"/>
            <a:ext cx="8215312" cy="300037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Под снежком – ледок.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Скользко,  тяжко,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Всякий ходок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Скользит – ах бедняжка!...     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           (А. Блок   “Двенадцать”).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Почему это происходит?  А как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можно изменить эту ситуацию?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1214438" y="3500438"/>
            <a:ext cx="6786562" cy="278606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Уменьшение действия силы трения; Посыпать песком</a:t>
            </a:r>
          </a:p>
        </p:txBody>
      </p:sp>
      <p:pic>
        <p:nvPicPr>
          <p:cNvPr id="22531" name="Рисунок 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500063"/>
            <a:ext cx="2643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357188"/>
            <a:ext cx="8215312" cy="300037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Назовите  шахматные фигуры,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которые двигаются только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прямолинейно?</a:t>
            </a:r>
          </a:p>
          <a:p>
            <a:pPr>
              <a:defRPr/>
            </a:pPr>
            <a:r>
              <a:rPr lang="ru-RU" sz="2400" dirty="0"/>
              <a:t> 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1214438" y="3500438"/>
            <a:ext cx="6786562" cy="278606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Все, кроме коня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23556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714375"/>
            <a:ext cx="3398837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1214438" y="3500438"/>
            <a:ext cx="6786562" cy="278606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1643063" y="1357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3" y="357188"/>
            <a:ext cx="8215312" cy="300037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/>
              <a:t> </a:t>
            </a:r>
            <a:r>
              <a:rPr lang="ru-RU" sz="4400" b="1" dirty="0">
                <a:solidFill>
                  <a:schemeClr val="tx1"/>
                </a:solidFill>
              </a:rPr>
              <a:t>Когда автомобиль движется    все время со скоростью поезда? </a:t>
            </a:r>
            <a:r>
              <a:rPr lang="ru-RU" sz="2400" dirty="0"/>
              <a:t> </a:t>
            </a:r>
          </a:p>
        </p:txBody>
      </p:sp>
      <p:pic>
        <p:nvPicPr>
          <p:cNvPr id="7170" name="Рисунок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789363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188913"/>
            <a:ext cx="8215312" cy="31686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Козьма</a:t>
            </a:r>
            <a:r>
              <a:rPr lang="ru-RU" sz="2400" b="1" dirty="0">
                <a:solidFill>
                  <a:schemeClr val="tx1"/>
                </a:solidFill>
              </a:rPr>
              <a:t> Прутков – говорил: “Самый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отдаленный пункт земного шара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к чему-нибудь  да близок, а самый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близкий от чего-нибудь да отдален ”.</a:t>
            </a:r>
          </a:p>
          <a:p>
            <a:pPr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От чего зависит “отдаленность”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или “близость” одного и того же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пункта?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1214438" y="3500438"/>
            <a:ext cx="6786562" cy="278606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От выбора тела отсчета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25604" name="Рисунок 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04813"/>
            <a:ext cx="254317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063" y="188913"/>
            <a:ext cx="8215312" cy="31686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Да, существуют системы отсчета,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Где все для нас необычное что-то,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Где все тела в равномерном движении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Или в спокойном лежат положении.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О каких системах здесь идет речь?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Прочтите первый закон Ньютона.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1214438" y="3500438"/>
            <a:ext cx="6786562" cy="278606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Инерциальные системы отсчета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26628" name="Рисунок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76250"/>
            <a:ext cx="2513012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188913"/>
            <a:ext cx="8215312" cy="31686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Притяжение двух масс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Мы видали, и не раз.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Как,  привязанные,  где-то,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К Солнцу тянутся планеты.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У Луны к Земле давно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Притяжение дано.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1. О чем здесь идет речь?  2. Прочтите закон всемирного тяготения?  3. Запишите формулу этого закона.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1214438" y="3500438"/>
            <a:ext cx="6786562" cy="278606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1030" name="Рисунок 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404813"/>
            <a:ext cx="31892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 </a:t>
            </a:r>
            <a:endParaRPr lang="ru-RU">
              <a:latin typeface="Arial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563813" y="4049713"/>
          <a:ext cx="3978275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5" imgW="1016000" imgH="431800" progId="Equation.3">
                  <p:embed/>
                </p:oleObj>
              </mc:Choice>
              <mc:Fallback>
                <p:oleObj name="Формула" r:id="rId5" imgW="10160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4049713"/>
                        <a:ext cx="3978275" cy="167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357188"/>
            <a:ext cx="8215312" cy="300037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Верно ли утверждение: при </a:t>
            </a:r>
          </a:p>
          <a:p>
            <a:pPr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перетягивании</a:t>
            </a:r>
            <a:r>
              <a:rPr lang="ru-RU" sz="2400" b="1" dirty="0">
                <a:solidFill>
                  <a:schemeClr val="tx1"/>
                </a:solidFill>
              </a:rPr>
              <a:t> каната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побеждает тот, кто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прикладывает к канату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 большую силу?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1214438" y="3500438"/>
            <a:ext cx="6786562" cy="278606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 </a:t>
            </a:r>
            <a:endParaRPr lang="ru-RU">
              <a:latin typeface="Arial" charset="0"/>
            </a:endParaRPr>
          </a:p>
        </p:txBody>
      </p:sp>
      <p:pic>
        <p:nvPicPr>
          <p:cNvPr id="29701" name="Рисунок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25" y="571500"/>
            <a:ext cx="3382963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28813" y="4143375"/>
            <a:ext cx="54292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Не верно, побеждает тот, для кого </a:t>
            </a:r>
          </a:p>
          <a:p>
            <a:r>
              <a:rPr lang="ru-RU" sz="2400" b="1"/>
              <a:t>больше максимально возможное значение силы трения покоя между подошвами и полом.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188913"/>
            <a:ext cx="8215312" cy="31686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Согласно древнегреческой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легенде Одиссей выстрелил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из лука так, что стрела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пролетела через 12 ушек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топоров, поставленных строго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горизонтально.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Почему это невозможно сделать, если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 расстояние  между  ближайшими 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 топорами больше длины стрелы?  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323850" y="3500438"/>
            <a:ext cx="8215313" cy="2859087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3789363"/>
            <a:ext cx="6000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 поле тяготения стрела может двигаться по прямой только тогда, когда ее начальная скорость направлена вертикально вверх или вниз. В  стальных случаях стрела будет двигаться по параболе.</a:t>
            </a:r>
            <a:endParaRPr lang="ru-RU" b="1"/>
          </a:p>
        </p:txBody>
      </p:sp>
      <p:pic>
        <p:nvPicPr>
          <p:cNvPr id="30726" name="Рисунок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33375"/>
            <a:ext cx="32004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750" y="333375"/>
            <a:ext cx="8215313" cy="300037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Колобок прокатился от дома до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Лисы за полчаса. Сколько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оборотов сделала его голова,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если скорость Колобка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10 км/час, а радиус головы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10 см?  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2714625" y="3571875"/>
            <a:ext cx="6000750" cy="2714625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9063" y="5429250"/>
            <a:ext cx="385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Ответ: </a:t>
            </a:r>
            <a:r>
              <a:rPr lang="en-US" sz="2400" b="1"/>
              <a:t>n </a:t>
            </a:r>
            <a:r>
              <a:rPr lang="ru-RU" sz="2400" b="1"/>
              <a:t>=  7961 оборот</a:t>
            </a:r>
            <a:endParaRPr lang="ru-RU" b="1"/>
          </a:p>
        </p:txBody>
      </p:sp>
      <p:pic>
        <p:nvPicPr>
          <p:cNvPr id="2055" name="Рисунок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476250"/>
            <a:ext cx="32400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572000" y="3786188"/>
          <a:ext cx="2286000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5" imgW="558558" imgH="393529" progId="Equation.3">
                  <p:embed/>
                </p:oleObj>
              </mc:Choice>
              <mc:Fallback>
                <p:oleObj name="Формула" r:id="rId5" imgW="558558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86188"/>
                        <a:ext cx="2286000" cy="158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500" y="211138"/>
            <a:ext cx="8143875" cy="6357937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963" y="0"/>
            <a:ext cx="58388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258888" y="1268413"/>
            <a:ext cx="66611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Игра состоит из двух раундов. Каждый раунд содержит в себе по два сектора.</a:t>
            </a:r>
          </a:p>
          <a:p>
            <a:r>
              <a:rPr lang="ru-RU" b="1"/>
              <a:t>                                        1 раунд</a:t>
            </a:r>
          </a:p>
          <a:p>
            <a:r>
              <a:rPr lang="ru-RU" b="1"/>
              <a:t>1 сектор      Не ударим в грязь лицом</a:t>
            </a:r>
          </a:p>
          <a:p>
            <a:r>
              <a:rPr lang="ru-RU" b="1"/>
              <a:t>2 сектор      Быстро и в точку</a:t>
            </a:r>
          </a:p>
          <a:p>
            <a:r>
              <a:rPr lang="ru-RU" b="1"/>
              <a:t>                                        2 раунд</a:t>
            </a:r>
          </a:p>
          <a:p>
            <a:r>
              <a:rPr lang="ru-RU" b="1"/>
              <a:t>1 сектор      Как аукнется, так и откликнется</a:t>
            </a:r>
          </a:p>
          <a:p>
            <a:r>
              <a:rPr lang="ru-RU" b="1"/>
              <a:t>2 сектор      Олимпийские резервы</a:t>
            </a:r>
          </a:p>
          <a:p>
            <a:r>
              <a:rPr lang="ru-RU"/>
              <a:t>    В секторах 1 раунда по 7 задач , а  в секторах 2 раунда по 4 задачи.  Каждой задаче соответствует своя кнопка и свой балл.</a:t>
            </a:r>
          </a:p>
          <a:p>
            <a:r>
              <a:rPr lang="ru-RU"/>
              <a:t>    При нажатии на кнопку появляется задача, а по щелчку (на свободном месте)  всплывает ответ.  Переход на исходную позицию осуществляется стрелкой.</a:t>
            </a:r>
          </a:p>
          <a:p>
            <a:r>
              <a:rPr lang="ru-RU"/>
              <a:t>    Переход на второй раунд также осуществляется стрелкой.</a:t>
            </a:r>
          </a:p>
          <a:p>
            <a:r>
              <a:rPr lang="ru-RU"/>
              <a:t>Работу ребят оценивать по количеству набранных баллов</a:t>
            </a:r>
          </a:p>
          <a:p>
            <a:pPr algn="ctr"/>
            <a:r>
              <a:rPr lang="ru-RU" sz="4400" b="1"/>
              <a:t>   </a:t>
            </a:r>
            <a:endParaRPr lang="ru-RU" sz="4000" b="1"/>
          </a:p>
        </p:txBody>
      </p:sp>
      <p:grpSp>
        <p:nvGrpSpPr>
          <p:cNvPr id="13316" name="Группа 9"/>
          <p:cNvGrpSpPr>
            <a:grpSpLocks/>
          </p:cNvGrpSpPr>
          <p:nvPr/>
        </p:nvGrpSpPr>
        <p:grpSpPr bwMode="auto">
          <a:xfrm>
            <a:off x="5076825" y="4554538"/>
            <a:ext cx="1079500" cy="417512"/>
            <a:chOff x="5076056" y="4509120"/>
            <a:chExt cx="1656184" cy="648072"/>
          </a:xfrm>
        </p:grpSpPr>
        <p:sp>
          <p:nvSpPr>
            <p:cNvPr id="5" name="Стрелка вправо 4"/>
            <p:cNvSpPr/>
            <p:nvPr/>
          </p:nvSpPr>
          <p:spPr>
            <a:xfrm>
              <a:off x="5076056" y="4509120"/>
              <a:ext cx="1656184" cy="64807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20" name="TextBox 8"/>
            <p:cNvSpPr txBox="1">
              <a:spLocks noChangeArrowheads="1"/>
            </p:cNvSpPr>
            <p:nvPr/>
          </p:nvSpPr>
          <p:spPr bwMode="auto">
            <a:xfrm>
              <a:off x="5187185" y="4648490"/>
              <a:ext cx="1152129" cy="406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>
                  <a:solidFill>
                    <a:schemeClr val="bg1"/>
                  </a:solidFill>
                </a:rPr>
                <a:t>Дальше</a:t>
              </a:r>
            </a:p>
          </p:txBody>
        </p:sp>
      </p:grpSp>
      <p:sp>
        <p:nvSpPr>
          <p:cNvPr id="11" name="Выгнутая влево стрелка 10"/>
          <p:cNvSpPr/>
          <p:nvPr/>
        </p:nvSpPr>
        <p:spPr>
          <a:xfrm>
            <a:off x="7380288" y="4803775"/>
            <a:ext cx="441325" cy="431800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B0F0"/>
              </a:solidFill>
            </a:endParaRPr>
          </a:p>
        </p:txBody>
      </p:sp>
      <p:pic>
        <p:nvPicPr>
          <p:cNvPr id="13318" name="Прямоугольник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50" y="5303838"/>
            <a:ext cx="58705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188913"/>
            <a:ext cx="8785225" cy="31686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Чтобы взлететь, Змею Горынычу надо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набрать скорость 72 км/час относительно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воздуха.  Он разгоняется с ускорением 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0,2 м/с</a:t>
            </a:r>
            <a:r>
              <a:rPr lang="ru-RU" sz="2400" b="1" baseline="30000" dirty="0">
                <a:solidFill>
                  <a:schemeClr val="tx1"/>
                </a:solidFill>
              </a:rPr>
              <a:t>2</a:t>
            </a:r>
            <a:r>
              <a:rPr lang="ru-RU" sz="2400" b="1" dirty="0">
                <a:solidFill>
                  <a:schemeClr val="tx1"/>
                </a:solidFill>
              </a:rPr>
              <a:t>.  Сможет  ли Змей Горыныч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совершить боевой вылет  или ему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придется совершить пеший набег, если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длина самой большой поляны в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дремучем лесу 900 м?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250825" y="3716338"/>
            <a:ext cx="8215313" cy="2714625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43063" y="5143500"/>
            <a:ext cx="6000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</a:t>
            </a:r>
            <a:r>
              <a:rPr lang="ru-RU" sz="2000" b="1"/>
              <a:t> – больше длины самой большой поляны в лесу, следовательно, змею придется передвигаться пешком</a:t>
            </a:r>
          </a:p>
        </p:txBody>
      </p:sp>
      <p:pic>
        <p:nvPicPr>
          <p:cNvPr id="3078" name="Рисунок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04813"/>
            <a:ext cx="2447925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059113" y="3716338"/>
          <a:ext cx="269557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4" imgW="787400" imgH="419100" progId="Equation.3">
                  <p:embed/>
                </p:oleObj>
              </mc:Choice>
              <mc:Fallback>
                <p:oleObj name="Формула" r:id="rId4" imgW="7874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716338"/>
                        <a:ext cx="269557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850" y="357188"/>
            <a:ext cx="8569325" cy="300037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Ракетный двигатель в ступе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Бабы-Яги развивает усилие в 5 кН.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Какое  ускорение в вертикальном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направлении  может получить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Баба-Яга, если ее масса вместе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со ступой составляет 250 кг?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</a:rPr>
              <a:t>  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500063" y="3571875"/>
            <a:ext cx="8215312" cy="2714625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101" name="Picture 2" descr="C:\Documents and Settings\0\Рабочий стол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76250"/>
            <a:ext cx="288925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214438" y="4286250"/>
          <a:ext cx="67214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4" imgW="2743200" imgH="431800" progId="Equation.3">
                  <p:embed/>
                </p:oleObj>
              </mc:Choice>
              <mc:Fallback>
                <p:oleObj name="Формула" r:id="rId4" imgW="27432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286250"/>
                        <a:ext cx="672147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право 11">
            <a:hlinkClick r:id="rId6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357188"/>
            <a:ext cx="8785225" cy="300037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Стрела Ивана Царевича массой 100 г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в момент падения в болото имела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скорость 50 м/с. С какой силой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тормозила Царевна-лягушка, если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после того как она поймала стрелу,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ее тормозной путь был равен 10 м?  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500063" y="3571875"/>
            <a:ext cx="8215312" cy="2714625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125" name="Рисунок 6" descr="carevna-lyagush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620713"/>
            <a:ext cx="3048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1751013" y="4000500"/>
          <a:ext cx="550862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4" imgW="1625600" imgH="482600" progId="Equation.3">
                  <p:embed/>
                </p:oleObj>
              </mc:Choice>
              <mc:Fallback>
                <p:oleObj name="Формула" r:id="rId4" imgW="16256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4000500"/>
                        <a:ext cx="5508625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357188"/>
            <a:ext cx="8642350" cy="300037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Любопытный  удав  </a:t>
            </a:r>
            <a:r>
              <a:rPr lang="ru-RU" sz="2000" b="1" dirty="0" err="1">
                <a:solidFill>
                  <a:schemeClr val="tx1"/>
                </a:solidFill>
              </a:rPr>
              <a:t>Каа</a:t>
            </a:r>
            <a:r>
              <a:rPr lang="ru-RU" sz="2000" b="1" dirty="0">
                <a:solidFill>
                  <a:schemeClr val="tx1"/>
                </a:solidFill>
              </a:rPr>
              <a:t>  длиной 6 м,  находящийся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на горизонтальной поверхности земли, решил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рассмотреть дно глубокой и широкой ямы. 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Сколько метров любопытного удава может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свободно висеть над ямой до того момента, пока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он не сорвется? Коэффициент трения удава о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поверхность равен 0,2. Считаем, что удав </a:t>
            </a:r>
            <a:r>
              <a:rPr lang="ru-RU" sz="2000" b="1" dirty="0" err="1">
                <a:solidFill>
                  <a:schemeClr val="tx1"/>
                </a:solidFill>
              </a:rPr>
              <a:t>Каа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имеет однородную плотность и постоянное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сечение туловища.</a:t>
            </a:r>
            <a:endParaRPr lang="ru-RU" sz="2400" b="1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00063" y="3571875"/>
            <a:ext cx="8215312" cy="2714625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-масса повисшей над ямой части удава.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Так как                   то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153" name="Рисунок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76250"/>
            <a:ext cx="22129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357563" y="4071938"/>
          <a:ext cx="24495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Формула" r:id="rId4" imgW="787058" imgH="203112" progId="Equation.3">
                  <p:embed/>
                </p:oleObj>
              </mc:Choice>
              <mc:Fallback>
                <p:oleObj name="Формула" r:id="rId4" imgW="787058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071938"/>
                        <a:ext cx="24495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1285875" y="4429125"/>
          <a:ext cx="84931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Формула" r:id="rId6" imgW="253670" imgH="177569" progId="Equation.3">
                  <p:embed/>
                </p:oleObj>
              </mc:Choice>
              <mc:Fallback>
                <p:oleObj name="Формула" r:id="rId6" imgW="253670" imgH="17756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429125"/>
                        <a:ext cx="849313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4214813" y="4786313"/>
          <a:ext cx="14065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Формула" r:id="rId8" imgW="444307" imgH="203112" progId="Equation.3">
                  <p:embed/>
                </p:oleObj>
              </mc:Choice>
              <mc:Fallback>
                <p:oleObj name="Формула" r:id="rId8" imgW="444307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4786313"/>
                        <a:ext cx="140652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2571750" y="5357813"/>
          <a:ext cx="41608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Формула" r:id="rId10" imgW="1320227" imgH="203112" progId="Equation.3">
                  <p:embed/>
                </p:oleObj>
              </mc:Choice>
              <mc:Fallback>
                <p:oleObj name="Формула" r:id="rId10" imgW="1320227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5357813"/>
                        <a:ext cx="4160838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Стрелка вправо 22">
            <a:hlinkClick r:id="rId12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0825" y="357188"/>
            <a:ext cx="8569325" cy="300037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Один конец пружины жесткостью 400 Н/м укреплен на потолке лифта, а к другому концу привязан груз.  Если сложить удлинения пружины при движении лифта с ускорением, равным 2 м/с</a:t>
            </a:r>
            <a:r>
              <a:rPr lang="ru-RU" sz="2400" b="1" baseline="30000" dirty="0">
                <a:solidFill>
                  <a:schemeClr val="tx1"/>
                </a:solidFill>
              </a:rPr>
              <a:t>2</a:t>
            </a:r>
            <a:r>
              <a:rPr lang="ru-RU" sz="2400" b="1" dirty="0">
                <a:solidFill>
                  <a:schemeClr val="tx1"/>
                </a:solidFill>
              </a:rPr>
              <a:t>, направленным вверх и вниз, то полученный результат будет равен 0,4 м. Определите массу груза.</a:t>
            </a:r>
            <a:endParaRPr lang="ru-RU" sz="2400" b="1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4572000" y="3500438"/>
            <a:ext cx="4071938" cy="2714625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chemeClr val="tx1"/>
                </a:solidFill>
              </a:rPr>
              <a:t>m = </a:t>
            </a:r>
            <a:r>
              <a:rPr lang="ru-RU" sz="5400" dirty="0">
                <a:solidFill>
                  <a:schemeClr val="tx1"/>
                </a:solidFill>
              </a:rPr>
              <a:t>8кг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357188"/>
            <a:ext cx="8215312" cy="300037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</a:rPr>
              <a:t>С какой начальной скоростью надо бросить вниз мяч с высоты 1 м, чтобы он после абсолютно упругого удара подпрыгнул на высоту 1,5 м. Сопротивлением пренебречь. </a:t>
            </a:r>
            <a:endParaRPr lang="ru-RU" sz="3200" b="1" dirty="0"/>
          </a:p>
        </p:txBody>
      </p:sp>
      <p:pic>
        <p:nvPicPr>
          <p:cNvPr id="3" name="Овальная выноска 2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560763"/>
            <a:ext cx="82423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4" name="TextBox 3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3988" y="5297488"/>
            <a:ext cx="3609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79388" y="188913"/>
            <a:ext cx="8785225" cy="38163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Какую скорость приобретает яхта “Беда”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под командованием знаменитого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Капитана </a:t>
            </a:r>
            <a:r>
              <a:rPr lang="ru-RU" sz="2400" b="1" dirty="0" err="1">
                <a:solidFill>
                  <a:schemeClr val="tx1"/>
                </a:solidFill>
              </a:rPr>
              <a:t>Врунгеля</a:t>
            </a:r>
            <a:r>
              <a:rPr lang="ru-RU" sz="2400" b="1" dirty="0">
                <a:solidFill>
                  <a:schemeClr val="tx1"/>
                </a:solidFill>
              </a:rPr>
              <a:t>, если с ее кормы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выстрелить одновременно пятью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тысячами бутылок шампанского?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Объем бутылки – 0,7 л, масса яхты – 3 т.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Считать, что шампанское вылетает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из бутылки мгновенно, а плотность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шампанского равна плотности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воды. Скорость струи равна 5 м</a:t>
            </a:r>
            <a:r>
              <a:rPr lang="en-US" sz="2400" b="1" dirty="0">
                <a:solidFill>
                  <a:schemeClr val="tx1"/>
                </a:solidFill>
              </a:rPr>
              <a:t>/</a:t>
            </a:r>
            <a:r>
              <a:rPr lang="ru-RU" sz="2400" b="1" dirty="0">
                <a:solidFill>
                  <a:schemeClr val="tx1"/>
                </a:solidFill>
              </a:rPr>
              <a:t>с.  </a:t>
            </a:r>
            <a:endParaRPr lang="ru-RU" sz="2400" b="1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500063" y="4221163"/>
            <a:ext cx="8215312" cy="2232025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7173" name="Рисунок 14" descr="bed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620713"/>
            <a:ext cx="273208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1619250" y="4508500"/>
          <a:ext cx="605155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4" imgW="1435100" imgH="393700" progId="Equation.3">
                  <p:embed/>
                </p:oleObj>
              </mc:Choice>
              <mc:Fallback>
                <p:oleObj name="Формула" r:id="rId4" imgW="14351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508500"/>
                        <a:ext cx="6051550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207963"/>
            <a:ext cx="1001077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Скругленный 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195263"/>
            <a:ext cx="8607425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755650" y="1341438"/>
            <a:ext cx="77771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1. А. С. Пушкин </a:t>
            </a:r>
            <a:r>
              <a:rPr lang="en-US" sz="2000"/>
              <a:t>“</a:t>
            </a:r>
            <a:r>
              <a:rPr lang="ru-RU" sz="2000"/>
              <a:t>Руслан и Людмила</a:t>
            </a:r>
            <a:r>
              <a:rPr lang="en-US" sz="2000"/>
              <a:t>”</a:t>
            </a:r>
            <a:r>
              <a:rPr lang="ru-RU" sz="2000"/>
              <a:t> Избранное сочинение, изд-во   </a:t>
            </a:r>
            <a:r>
              <a:rPr lang="en-US" sz="2000"/>
              <a:t>“</a:t>
            </a:r>
            <a:r>
              <a:rPr lang="ru-RU" sz="2000"/>
              <a:t>Художественная литература</a:t>
            </a:r>
            <a:r>
              <a:rPr lang="en-US" sz="2000"/>
              <a:t>”</a:t>
            </a:r>
            <a:r>
              <a:rPr lang="ru-RU" sz="2000"/>
              <a:t>, Москва, 1980г.  т.1 стр. </a:t>
            </a:r>
          </a:p>
          <a:p>
            <a:r>
              <a:rPr lang="ru-RU" sz="2000"/>
              <a:t>2. Собрание сочинений Н. В. Гоголь, изд-во </a:t>
            </a:r>
            <a:r>
              <a:rPr lang="en-US" sz="2000"/>
              <a:t>“</a:t>
            </a:r>
            <a:r>
              <a:rPr lang="ru-RU" sz="2000"/>
              <a:t>Художественная литература</a:t>
            </a:r>
            <a:r>
              <a:rPr lang="en-US" sz="2000"/>
              <a:t>”</a:t>
            </a:r>
            <a:r>
              <a:rPr lang="ru-RU" sz="2000"/>
              <a:t>, Москва, 1967г.  </a:t>
            </a:r>
            <a:r>
              <a:rPr lang="en-US" sz="2000"/>
              <a:t>“</a:t>
            </a:r>
            <a:r>
              <a:rPr lang="ru-RU" sz="2000"/>
              <a:t>Сорочинская ярмарка</a:t>
            </a:r>
            <a:r>
              <a:rPr lang="en-US" sz="2000"/>
              <a:t>”</a:t>
            </a:r>
            <a:r>
              <a:rPr lang="ru-RU" sz="2000"/>
              <a:t>, гл.8 стр. 128</a:t>
            </a:r>
          </a:p>
          <a:p>
            <a:r>
              <a:rPr lang="ru-RU" sz="2000"/>
              <a:t>3. Ильф И. Петров Е. </a:t>
            </a:r>
            <a:r>
              <a:rPr lang="en-US" sz="2000"/>
              <a:t>“</a:t>
            </a:r>
            <a:r>
              <a:rPr lang="ru-RU" sz="2000"/>
              <a:t>Золотой теленок</a:t>
            </a:r>
            <a:r>
              <a:rPr lang="en-US" sz="2000"/>
              <a:t>”</a:t>
            </a:r>
            <a:r>
              <a:rPr lang="ru-RU" sz="2000"/>
              <a:t> – М.: Художественная литература, 1956  глава ХХ  стр.174</a:t>
            </a:r>
          </a:p>
          <a:p>
            <a:r>
              <a:rPr lang="ru-RU" sz="2000"/>
              <a:t>4. А. Блок  Стихотворения. Поэмы. Воспоминания современников. – Москва: Правда, 1989г.  </a:t>
            </a:r>
            <a:r>
              <a:rPr lang="en-US" sz="2000"/>
              <a:t>“</a:t>
            </a:r>
            <a:r>
              <a:rPr lang="ru-RU" sz="2000"/>
              <a:t>Двенадцать</a:t>
            </a:r>
            <a:r>
              <a:rPr lang="en-US" sz="2000"/>
              <a:t>”</a:t>
            </a:r>
            <a:r>
              <a:rPr lang="ru-RU" sz="2000"/>
              <a:t>стр.1</a:t>
            </a:r>
          </a:p>
          <a:p>
            <a:r>
              <a:rPr lang="ru-RU" sz="2000"/>
              <a:t>5. Н. А. Кун  Легенды и мифы Древней Греции (М.1975г)</a:t>
            </a:r>
          </a:p>
          <a:p>
            <a:r>
              <a:rPr lang="ru-RU" sz="2000"/>
              <a:t>6. Прутков Козьма </a:t>
            </a:r>
            <a:r>
              <a:rPr lang="en-US" sz="2000"/>
              <a:t>“</a:t>
            </a:r>
            <a:r>
              <a:rPr lang="ru-RU" sz="2000"/>
              <a:t>Афоризмы. Стихи и басни</a:t>
            </a:r>
            <a:r>
              <a:rPr lang="en-US" sz="2000"/>
              <a:t>”</a:t>
            </a:r>
            <a:r>
              <a:rPr lang="ru-RU" sz="2000"/>
              <a:t> изд-во: Славянский Дом Книги, 2011г.</a:t>
            </a:r>
          </a:p>
          <a:p>
            <a:r>
              <a:rPr lang="ru-RU" sz="2000"/>
              <a:t>7. А. П. Усольцев  Задачи по физике. Екатеринбург, У-Фактория 2003г.</a:t>
            </a:r>
          </a:p>
          <a:p>
            <a:r>
              <a:rPr lang="ru-RU" sz="2000"/>
              <a:t>8. И. Л. Касаткина «Репетитор по физике». Ростов-на-Дону , «Феникс» 2003г.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3" y="2214563"/>
            <a:ext cx="3929062" cy="307181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70C0"/>
            </a:solidFill>
          </a:ln>
          <a:effectLst>
            <a:outerShdw blurRad="1397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3" y="2214563"/>
            <a:ext cx="3929062" cy="307181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70C0"/>
            </a:solidFill>
          </a:ln>
          <a:effectLst>
            <a:outerShdw blurRad="1397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>
            <a:hlinkClick r:id="rId2" action="ppaction://hlinksldjump"/>
          </p:cNvPr>
          <p:cNvSpPr/>
          <p:nvPr/>
        </p:nvSpPr>
        <p:spPr>
          <a:xfrm>
            <a:off x="785786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" name="Овал 30">
            <a:hlinkClick r:id="rId3" action="ppaction://hlinksldjump"/>
          </p:cNvPr>
          <p:cNvSpPr/>
          <p:nvPr/>
        </p:nvSpPr>
        <p:spPr>
          <a:xfrm>
            <a:off x="1571604" y="442913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2" name="Овал 31">
            <a:hlinkClick r:id="rId4" action="ppaction://hlinksldjump"/>
          </p:cNvPr>
          <p:cNvSpPr/>
          <p:nvPr/>
        </p:nvSpPr>
        <p:spPr>
          <a:xfrm>
            <a:off x="3286116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33" name="Овал 32">
            <a:hlinkClick r:id="rId5" action="ppaction://hlinksldjump"/>
          </p:cNvPr>
          <p:cNvSpPr/>
          <p:nvPr/>
        </p:nvSpPr>
        <p:spPr>
          <a:xfrm>
            <a:off x="1571604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4" name="Овал 33">
            <a:hlinkClick r:id="rId6" action="ppaction://hlinksldjump"/>
          </p:cNvPr>
          <p:cNvSpPr/>
          <p:nvPr/>
        </p:nvSpPr>
        <p:spPr>
          <a:xfrm>
            <a:off x="2428860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5" name="Овал 34">
            <a:hlinkClick r:id="rId7" action="ppaction://hlinksldjump"/>
          </p:cNvPr>
          <p:cNvSpPr/>
          <p:nvPr/>
        </p:nvSpPr>
        <p:spPr>
          <a:xfrm>
            <a:off x="2428860" y="442913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36" name="Овал 35">
            <a:hlinkClick r:id="rId8" action="ppaction://hlinksldjump"/>
          </p:cNvPr>
          <p:cNvSpPr/>
          <p:nvPr/>
        </p:nvSpPr>
        <p:spPr>
          <a:xfrm>
            <a:off x="785786" y="442913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7" name="Горизонтальный свиток 36"/>
          <p:cNvSpPr/>
          <p:nvPr/>
        </p:nvSpPr>
        <p:spPr>
          <a:xfrm>
            <a:off x="714375" y="2357438"/>
            <a:ext cx="3500438" cy="85725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Не ударим в грязь лицом</a:t>
            </a:r>
          </a:p>
        </p:txBody>
      </p:sp>
      <p:sp>
        <p:nvSpPr>
          <p:cNvPr id="40" name="Горизонтальный свиток 39"/>
          <p:cNvSpPr/>
          <p:nvPr/>
        </p:nvSpPr>
        <p:spPr>
          <a:xfrm>
            <a:off x="5003800" y="2420938"/>
            <a:ext cx="3500438" cy="85725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Быстро и в точку</a:t>
            </a:r>
          </a:p>
        </p:txBody>
      </p:sp>
      <p:sp>
        <p:nvSpPr>
          <p:cNvPr id="41" name="Круглая лента лицом вверх 40"/>
          <p:cNvSpPr/>
          <p:nvPr/>
        </p:nvSpPr>
        <p:spPr>
          <a:xfrm>
            <a:off x="2357438" y="285750"/>
            <a:ext cx="4357687" cy="1285875"/>
          </a:xfrm>
          <a:prstGeom prst="ellipseRibbon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1 раунд</a:t>
            </a:r>
          </a:p>
        </p:txBody>
      </p:sp>
      <p:sp>
        <p:nvSpPr>
          <p:cNvPr id="49" name="Овал 48">
            <a:hlinkClick r:id="rId9" action="ppaction://hlinksldjump"/>
          </p:cNvPr>
          <p:cNvSpPr/>
          <p:nvPr/>
        </p:nvSpPr>
        <p:spPr>
          <a:xfrm>
            <a:off x="5072066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0" name="Овал 49">
            <a:hlinkClick r:id="rId10" action="ppaction://hlinksldjump"/>
          </p:cNvPr>
          <p:cNvSpPr/>
          <p:nvPr/>
        </p:nvSpPr>
        <p:spPr>
          <a:xfrm>
            <a:off x="5857884" y="442913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51" name="Овал 50">
            <a:hlinkClick r:id="rId11" action="ppaction://hlinksldjump"/>
          </p:cNvPr>
          <p:cNvSpPr/>
          <p:nvPr/>
        </p:nvSpPr>
        <p:spPr>
          <a:xfrm>
            <a:off x="7572396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2" name="Овал 51">
            <a:hlinkClick r:id="rId12" action="ppaction://hlinksldjump"/>
          </p:cNvPr>
          <p:cNvSpPr/>
          <p:nvPr/>
        </p:nvSpPr>
        <p:spPr>
          <a:xfrm>
            <a:off x="5857884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3" name="Овал 52">
            <a:hlinkClick r:id="rId13" action="ppaction://hlinksldjump"/>
          </p:cNvPr>
          <p:cNvSpPr/>
          <p:nvPr/>
        </p:nvSpPr>
        <p:spPr>
          <a:xfrm>
            <a:off x="6715140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30</a:t>
            </a:r>
          </a:p>
        </p:txBody>
      </p:sp>
      <p:grpSp>
        <p:nvGrpSpPr>
          <p:cNvPr id="14378" name="Овал 53"/>
          <p:cNvGrpSpPr>
            <a:grpSpLocks/>
          </p:cNvGrpSpPr>
          <p:nvPr/>
        </p:nvGrpSpPr>
        <p:grpSpPr bwMode="auto">
          <a:xfrm>
            <a:off x="6699250" y="4413250"/>
            <a:ext cx="603250" cy="603250"/>
            <a:chOff x="4220" y="2780"/>
            <a:chExt cx="380" cy="380"/>
          </a:xfrm>
        </p:grpSpPr>
        <p:pic>
          <p:nvPicPr>
            <p:cNvPr id="14383" name="Овал 53">
              <a:hlinkClick r:id="rId14" action="ppaction://hlinksldjump"/>
            </p:cNvPr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220" y="2780"/>
              <a:ext cx="38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84" name="Text Box 44"/>
            <p:cNvSpPr txBox="1">
              <a:spLocks noChangeArrowheads="1"/>
            </p:cNvSpPr>
            <p:nvPr/>
          </p:nvSpPr>
          <p:spPr bwMode="auto">
            <a:xfrm>
              <a:off x="4283" y="2843"/>
              <a:ext cx="254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/>
                <a:t>70</a:t>
              </a:r>
            </a:p>
          </p:txBody>
        </p:sp>
      </p:grpSp>
      <p:sp>
        <p:nvSpPr>
          <p:cNvPr id="55" name="Овал 54">
            <a:hlinkClick r:id="rId16" action="ppaction://hlinksldjump"/>
          </p:cNvPr>
          <p:cNvSpPr/>
          <p:nvPr/>
        </p:nvSpPr>
        <p:spPr>
          <a:xfrm>
            <a:off x="5072066" y="442913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25" name="Выгнутая влево стрелка 24">
            <a:hlinkClick r:id="rId17" action="ppaction://hlinksldjump" tooltip="перейти ко второму раунду"/>
          </p:cNvPr>
          <p:cNvSpPr/>
          <p:nvPr/>
        </p:nvSpPr>
        <p:spPr>
          <a:xfrm>
            <a:off x="285750" y="5357813"/>
            <a:ext cx="714375" cy="1285875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786313" y="2214563"/>
            <a:ext cx="3929062" cy="250031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70C0"/>
            </a:solidFill>
          </a:ln>
          <a:effectLst>
            <a:outerShdw blurRad="1397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0063" y="2214563"/>
            <a:ext cx="3929062" cy="242887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70C0"/>
            </a:solidFill>
          </a:ln>
          <a:effectLst>
            <a:outerShdw blurRad="1397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>
            <a:hlinkClick r:id="rId2" action="ppaction://hlinksldjump"/>
          </p:cNvPr>
          <p:cNvSpPr/>
          <p:nvPr/>
        </p:nvSpPr>
        <p:spPr>
          <a:xfrm>
            <a:off x="785786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8" name="Овал 27">
            <a:hlinkClick r:id="rId3" action="ppaction://hlinksldjump"/>
          </p:cNvPr>
          <p:cNvSpPr/>
          <p:nvPr/>
        </p:nvSpPr>
        <p:spPr>
          <a:xfrm>
            <a:off x="3286116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9" name="Овал 28">
            <a:hlinkClick r:id="rId4" action="ppaction://hlinksldjump"/>
          </p:cNvPr>
          <p:cNvSpPr/>
          <p:nvPr/>
        </p:nvSpPr>
        <p:spPr>
          <a:xfrm>
            <a:off x="1571604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0" name="Овал 29">
            <a:hlinkClick r:id="rId5" action="ppaction://hlinksldjump"/>
          </p:cNvPr>
          <p:cNvSpPr/>
          <p:nvPr/>
        </p:nvSpPr>
        <p:spPr>
          <a:xfrm>
            <a:off x="2428860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3" name="Горизонтальный свиток 32"/>
          <p:cNvSpPr/>
          <p:nvPr/>
        </p:nvSpPr>
        <p:spPr>
          <a:xfrm>
            <a:off x="714375" y="2357438"/>
            <a:ext cx="3500438" cy="85725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Как аукнется, так и откликнется</a:t>
            </a:r>
          </a:p>
        </p:txBody>
      </p:sp>
      <p:sp>
        <p:nvSpPr>
          <p:cNvPr id="34" name="Горизонтальный свиток 33"/>
          <p:cNvSpPr/>
          <p:nvPr/>
        </p:nvSpPr>
        <p:spPr>
          <a:xfrm>
            <a:off x="5000625" y="2357438"/>
            <a:ext cx="3500438" cy="85725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Олимпийские резервы</a:t>
            </a:r>
          </a:p>
        </p:txBody>
      </p:sp>
      <p:sp>
        <p:nvSpPr>
          <p:cNvPr id="35" name="Круглая лента лицом вверх 34"/>
          <p:cNvSpPr/>
          <p:nvPr/>
        </p:nvSpPr>
        <p:spPr>
          <a:xfrm>
            <a:off x="2357438" y="285750"/>
            <a:ext cx="4357687" cy="1500188"/>
          </a:xfrm>
          <a:prstGeom prst="ellipseRibbon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2 раунд</a:t>
            </a:r>
          </a:p>
        </p:txBody>
      </p:sp>
      <p:sp>
        <p:nvSpPr>
          <p:cNvPr id="36" name="Овал 35">
            <a:hlinkClick r:id="rId6" action="ppaction://hlinksldjump"/>
          </p:cNvPr>
          <p:cNvSpPr/>
          <p:nvPr/>
        </p:nvSpPr>
        <p:spPr>
          <a:xfrm>
            <a:off x="5072066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Овал 37">
            <a:hlinkClick r:id="rId7" action="ppaction://hlinksldjump"/>
          </p:cNvPr>
          <p:cNvSpPr/>
          <p:nvPr/>
        </p:nvSpPr>
        <p:spPr>
          <a:xfrm>
            <a:off x="7572396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48" name="Овал 47">
            <a:hlinkClick r:id="rId8" action="ppaction://hlinksldjump"/>
          </p:cNvPr>
          <p:cNvSpPr/>
          <p:nvPr/>
        </p:nvSpPr>
        <p:spPr>
          <a:xfrm>
            <a:off x="5857884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9" name="Овал 48">
            <a:hlinkClick r:id="rId9" action="ppaction://hlinksldjump"/>
          </p:cNvPr>
          <p:cNvSpPr/>
          <p:nvPr/>
        </p:nvSpPr>
        <p:spPr>
          <a:xfrm>
            <a:off x="6715140" y="371475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357188"/>
            <a:ext cx="8215312" cy="2286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Какую систему координат </a:t>
            </a:r>
          </a:p>
          <a:p>
            <a:pPr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мы используем при игре в шахматы?</a:t>
            </a:r>
          </a:p>
        </p:txBody>
      </p:sp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714375"/>
            <a:ext cx="25352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1214438" y="3500438"/>
            <a:ext cx="6786562" cy="278606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>
                <a:solidFill>
                  <a:schemeClr val="tx1"/>
                </a:solidFill>
              </a:rPr>
              <a:t>ДВУМЕРНУЮ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357188"/>
            <a:ext cx="8215312" cy="30718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“</a:t>
            </a:r>
            <a:r>
              <a:rPr lang="ru-RU" sz="2400" b="1" dirty="0">
                <a:solidFill>
                  <a:schemeClr val="tx1"/>
                </a:solidFill>
              </a:rPr>
              <a:t>Там на неведомых  дорожках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   Следы невиданных зверей…”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“Руслан и Людмила”А.С. Пушкин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   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Можно ли по следам определить направление движения зверей? Людей? Что называется траекторией? 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1214438" y="3500438"/>
            <a:ext cx="6786562" cy="278606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У зверей – можно, у людей – нельзя; линия, вдоль которой движется тело.</a:t>
            </a:r>
          </a:p>
        </p:txBody>
      </p:sp>
      <p:pic>
        <p:nvPicPr>
          <p:cNvPr id="17411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571500"/>
            <a:ext cx="19589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7488" y="571500"/>
            <a:ext cx="12192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357188"/>
            <a:ext cx="8286750" cy="25717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В изнеможении готов уже был он (Черевик) упасть на землю, как вдруг послышалось ему, что сзади кто-то гонится за ним……Дух у него занялся….Черт! Черт! – кричал он без памяти, утроив силы…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                      (Н.Гоголь “Вечера на хуторе близ Диканьки”)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А как  называется этот вид движения?</a:t>
            </a:r>
          </a:p>
          <a:p>
            <a:pPr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1214438" y="3500438"/>
            <a:ext cx="6786562" cy="278606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Равноускоренный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357188"/>
            <a:ext cx="8215312" cy="2286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“Один говорит: ”Побежим, побежим”,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другой говорит: ”Постоим, постоим”,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третий говорит: ”Пошатаемся, пошатаемся”</a:t>
            </a:r>
          </a:p>
          <a:p>
            <a:pPr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Отгадайте загадку, и объясните её с точки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зрения относительности движения.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1214438" y="3500438"/>
            <a:ext cx="6786562" cy="278606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</a:rPr>
              <a:t>Вода, берег, трава.</a:t>
            </a:r>
          </a:p>
        </p:txBody>
      </p:sp>
      <p:pic>
        <p:nvPicPr>
          <p:cNvPr id="19459" name="Рисунок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00063"/>
            <a:ext cx="25844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188913"/>
            <a:ext cx="8215312" cy="302577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Паниковский</a:t>
            </a:r>
            <a:r>
              <a:rPr lang="ru-RU" sz="2400" b="1" dirty="0">
                <a:solidFill>
                  <a:schemeClr val="tx1"/>
                </a:solidFill>
              </a:rPr>
              <a:t> нес свою долю ( двухпудовую гирю) обеими руками, вытянув живот и радостно пыхтя…   Иногда  он никак не мог повернуть за угол…   Тогда Шура Балаганов свободной  рукой придерживал </a:t>
            </a:r>
            <a:r>
              <a:rPr lang="ru-RU" sz="2400" b="1" dirty="0" err="1">
                <a:solidFill>
                  <a:schemeClr val="tx1"/>
                </a:solidFill>
              </a:rPr>
              <a:t>Паниковского</a:t>
            </a:r>
            <a:r>
              <a:rPr lang="ru-RU" sz="2400" b="1" dirty="0">
                <a:solidFill>
                  <a:schemeClr val="tx1"/>
                </a:solidFill>
              </a:rPr>
              <a:t> за шиворот и придавал его телу нужное направление. </a:t>
            </a:r>
            <a:r>
              <a:rPr lang="ru-RU" sz="2400" dirty="0">
                <a:solidFill>
                  <a:schemeClr val="tx1"/>
                </a:solidFill>
              </a:rPr>
              <a:t>                  </a:t>
            </a:r>
            <a:r>
              <a:rPr lang="ru-RU" sz="2000" dirty="0">
                <a:solidFill>
                  <a:schemeClr val="tx1"/>
                </a:solidFill>
              </a:rPr>
              <a:t>(И. Ильф, Е. Петров “Золотой теленок”)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            </a:t>
            </a:r>
            <a:r>
              <a:rPr lang="ru-RU" sz="2400" b="1" dirty="0">
                <a:solidFill>
                  <a:schemeClr val="tx1"/>
                </a:solidFill>
              </a:rPr>
              <a:t>Поясните, что же происходило с </a:t>
            </a:r>
            <a:r>
              <a:rPr lang="ru-RU" sz="2400" b="1" dirty="0" err="1">
                <a:solidFill>
                  <a:schemeClr val="tx1"/>
                </a:solidFill>
              </a:rPr>
              <a:t>Паниковским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3286125" y="3357563"/>
            <a:ext cx="5500688" cy="2571750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</a:rPr>
              <a:t>Он двигался по инерции</a:t>
            </a:r>
          </a:p>
        </p:txBody>
      </p:sp>
      <p:pic>
        <p:nvPicPr>
          <p:cNvPr id="20483" name="Рисунок 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357563"/>
            <a:ext cx="24511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6929454" y="6072206"/>
            <a:ext cx="2000264" cy="64294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2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1380</Words>
  <Application>Microsoft Office PowerPoint</Application>
  <PresentationFormat>Экран (4:3)</PresentationFormat>
  <Paragraphs>231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Шаблон 2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“Своя   игра”</dc:title>
  <dc:creator>user</dc:creator>
  <cp:lastModifiedBy>Степанова</cp:lastModifiedBy>
  <cp:revision>149</cp:revision>
  <dcterms:created xsi:type="dcterms:W3CDTF">2012-04-22T13:05:39Z</dcterms:created>
  <dcterms:modified xsi:type="dcterms:W3CDTF">2023-03-29T08:09:50Z</dcterms:modified>
</cp:coreProperties>
</file>