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3424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3C681-8B95-47CE-89E1-37CCA2DB83E0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B3863-C223-4C14-9CA5-C15319EE10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B3863-C223-4C14-9CA5-C15319EE10E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к ОГЭ. Русский язык Приёмы сжатия текста</a:t>
            </a:r>
            <a:br>
              <a:rPr lang="ru-RU" dirty="0" smtClean="0"/>
            </a:br>
            <a:r>
              <a:rPr lang="ru-RU" dirty="0" smtClean="0"/>
              <a:t>9 класс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МБОУ В(С)Ш № 15 г. Новосибирска</a:t>
            </a:r>
          </a:p>
          <a:p>
            <a:r>
              <a:rPr lang="ru-RU" dirty="0" err="1" smtClean="0"/>
              <a:t>Петенёва</a:t>
            </a:r>
            <a:r>
              <a:rPr lang="ru-RU" dirty="0" smtClean="0"/>
              <a:t> Н.А.</a:t>
            </a:r>
          </a:p>
          <a:p>
            <a:r>
              <a:rPr lang="ru-RU" dirty="0" smtClean="0"/>
              <a:t>2020 год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1752600"/>
          <a:ext cx="8382000" cy="4267200"/>
        </p:xfrm>
        <a:graphic>
          <a:graphicData uri="http://schemas.openxmlformats.org/drawingml/2006/table">
            <a:tbl>
              <a:tblPr/>
              <a:tblGrid>
                <a:gridCol w="4605254"/>
                <a:gridCol w="3776746"/>
              </a:tblGrid>
              <a:tr h="681792"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Фрагмент исходного текста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сжатия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5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Поэтов и писателей того времени волнуют эти проблемы .Но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ни Пушкин, ни Языков, ни Жуковский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могут ещё дать ответ на тревожный вопрос , который связан с будущим страны: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Куда ты скачешь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, гордый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конь,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где опустишь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ты копыта?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(По Ю. Лотману)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Поэтов и писателей того времени волнуют эти проблемы. Но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никто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может  дать ответ на тревожный вопрос , который связан с будущим страны: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Куда ты скачешь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, гордый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конь,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где опустишь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ты копыта?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664800"/>
            <a:ext cx="9144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замена предложения или его части определительным или отрицательным местоимением с обобщающим значением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1828800"/>
          <a:ext cx="8534400" cy="4876800"/>
        </p:xfrm>
        <a:graphic>
          <a:graphicData uri="http://schemas.openxmlformats.org/drawingml/2006/table">
            <a:tbl>
              <a:tblPr/>
              <a:tblGrid>
                <a:gridCol w="4688986"/>
                <a:gridCol w="3845414"/>
              </a:tblGrid>
              <a:tr h="793352"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Фрагмент исходного текста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Вариант сжатия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3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Домашнее чтение вслух очень сближает. Когда семья вместе несколько вечеров подряд читает одну книгу, это невольно влечёт за собой обмен мыслями.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Если это книга  большая и её читают долго , она превращается в друга семьи, её герои оживают и входят в наш дом.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 С. Львову)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u="sng" dirty="0">
                          <a:latin typeface="Times New Roman"/>
                          <a:ea typeface="Calibri"/>
                          <a:cs typeface="Times New Roman"/>
                        </a:rPr>
                        <a:t>Домашнее чтение вслух очень сближает, поскольку это </a:t>
                      </a:r>
                      <a:r>
                        <a:rPr lang="ru-RU" sz="2000" b="1" u="sng" dirty="0" err="1">
                          <a:latin typeface="Times New Roman"/>
                          <a:ea typeface="Calibri"/>
                          <a:cs typeface="Times New Roman"/>
                        </a:rPr>
                        <a:t>навольно</a:t>
                      </a:r>
                      <a:r>
                        <a:rPr lang="ru-RU" sz="2000" b="1" u="sng" dirty="0">
                          <a:latin typeface="Times New Roman"/>
                          <a:ea typeface="Calibri"/>
                          <a:cs typeface="Times New Roman"/>
                        </a:rPr>
                        <a:t> влечёт за собой обмен мыслями.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Если это книга  большая и её читают долго , она превращается в друга семьи, её герои оживают и входят в наш дом.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537001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3.Упрощение: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а) слияние нескольких предложений в одно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2514599"/>
          <a:ext cx="7772400" cy="3505201"/>
        </p:xfrm>
        <a:graphic>
          <a:graphicData uri="http://schemas.openxmlformats.org/drawingml/2006/table">
            <a:tbl>
              <a:tblPr/>
              <a:tblGrid>
                <a:gridCol w="4267200"/>
                <a:gridCol w="3505200"/>
              </a:tblGrid>
              <a:tr h="685800"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Фрагмент исходного текста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сжатия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94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Уметь дружить и любить – большое искусство. Психологи часто говорят о том , что любовь и дружба должны пройти определённые испытания, проверку на прочность.                                            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         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(По материалам интернета)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Уметь дружить и любить – большое искусство. Об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этом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часто говорят психологи.                                            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0" y="1088046"/>
            <a:ext cx="91440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б) замена предложения или его части указательным местоимением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61999" y="1981201"/>
          <a:ext cx="7543801" cy="3505199"/>
        </p:xfrm>
        <a:graphic>
          <a:graphicData uri="http://schemas.openxmlformats.org/drawingml/2006/table">
            <a:tbl>
              <a:tblPr/>
              <a:tblGrid>
                <a:gridCol w="4144730"/>
                <a:gridCol w="3399071"/>
              </a:tblGrid>
              <a:tr h="556030"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Фрагмент исходного текста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сжатия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91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 Настроение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преимущественно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зависит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не от событий как таковых , а от того, как мы их воспринимаем.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             (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По С. Львову)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Настроение зависит не от самих событий, а от их восприятия нами.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968573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в) замена сложноподчинённого предложения простым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57200" y="1905000"/>
          <a:ext cx="8001000" cy="4648200"/>
        </p:xfrm>
        <a:graphic>
          <a:graphicData uri="http://schemas.openxmlformats.org/drawingml/2006/table">
            <a:tbl>
              <a:tblPr/>
              <a:tblGrid>
                <a:gridCol w="4395924"/>
                <a:gridCol w="3605076"/>
              </a:tblGrid>
              <a:tr h="719717"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Фрагмент исходного текста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сжатия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8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   Автомодели, </a:t>
                      </a: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которые снабжены электродвигателями,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 принимают участие в настоящих спортивных соревнованиях. Конфигурация  трассы, </a:t>
                      </a: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на которой проходят соревнования</a:t>
                      </a: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, включает в себя скоростные участки, профилированные повороты , трамплины и горки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                          (Из периодической печати)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Автомодели,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снабжённые электродвигателями,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принимают участие в настоящих спортивных соревнованиях. Конфигурация 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трассы соревнований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включает в себя скоростные участки, профилированные повороты , трамплины и горки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524902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замена фрагмента предложения синонимичным выражением: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1.1замена определительного придаточного синонимичным определением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85800" y="1752600"/>
          <a:ext cx="7848600" cy="3878524"/>
        </p:xfrm>
        <a:graphic>
          <a:graphicData uri="http://schemas.openxmlformats.org/drawingml/2006/table">
            <a:tbl>
              <a:tblPr/>
              <a:tblGrid>
                <a:gridCol w="4312192"/>
                <a:gridCol w="3536408"/>
              </a:tblGrid>
              <a:tr h="807156"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Фрагмент исходного текста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сжатия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8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Когда анализируешь события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относящиеся к прошлому, помни о будущем.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Когда говоришь о том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что есть и будет , не забывай о том, что было.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С. Соловьёв)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b="1" u="sng" dirty="0">
                          <a:latin typeface="Times New Roman"/>
                          <a:ea typeface="Calibri"/>
                          <a:cs typeface="Times New Roman"/>
                        </a:rPr>
                        <a:t>Анализируя  события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относящиеся к прошлому, помни о будущем. </a:t>
                      </a:r>
                      <a:r>
                        <a:rPr lang="ru-RU" sz="2400" b="1" u="sng" dirty="0">
                          <a:latin typeface="Times New Roman"/>
                          <a:ea typeface="Calibri"/>
                          <a:cs typeface="Times New Roman"/>
                        </a:rPr>
                        <a:t>Говоря о том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, что есть и будет , не забывай о том, что было.                        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864513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1.2 замена придаточного обстоятельственного синонимичным                деепричастным оборотом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1000" y="1828800"/>
          <a:ext cx="8229600" cy="3505200"/>
        </p:xfrm>
        <a:graphic>
          <a:graphicData uri="http://schemas.openxmlformats.org/drawingml/2006/table">
            <a:tbl>
              <a:tblPr/>
              <a:tblGrid>
                <a:gridCol w="4184986"/>
                <a:gridCol w="4044614"/>
              </a:tblGrid>
              <a:tr h="812863"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Фрагмент исходного текста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Вариант сжатия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3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Если мы в какой-то  ситуации действовали во вред, 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то возникают неприятные переживания, так что мы начинаем чувствовать себя несчастными.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        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((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Из периодической печати)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Если мы в какой-то ситуации действовали во вред, </a:t>
                      </a:r>
                      <a:r>
                        <a:rPr lang="ru-RU" sz="2000" u="sng" dirty="0">
                          <a:latin typeface="Times New Roman"/>
                          <a:ea typeface="Calibri"/>
                          <a:cs typeface="Times New Roman"/>
                        </a:rPr>
                        <a:t>то возникают неприятные переживания.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304800" y="1227951"/>
            <a:ext cx="830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1.3 сокращение количества частей сложного предложения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957471"/>
            <a:ext cx="9144000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Используемая литература: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Драбкина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Субботин: ОГЭ 2021 Русский язык. Готовимся к итоговой аттестации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Издательство: Интеллект-Центр, 2021 г.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dirty="0" smtClean="0"/>
              <a:t>Готовимся к написанию сжатого изложения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Основные языковые приёмы компрессии текста: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Исключение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Обобщение</a:t>
            </a:r>
          </a:p>
          <a:p>
            <a:pPr marL="514350" indent="-514350">
              <a:buAutoNum type="arabicParenR"/>
            </a:pPr>
            <a:r>
              <a:rPr lang="ru-RU" sz="2800" dirty="0" smtClean="0"/>
              <a:t>Сокращение</a:t>
            </a:r>
          </a:p>
          <a:p>
            <a:pPr marL="514350" indent="-514350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4294967295"/>
          </p:nvPr>
        </p:nvSpPr>
        <p:spPr>
          <a:xfrm>
            <a:off x="0" y="530225"/>
            <a:ext cx="8686800" cy="5946775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1.Исключение :</a:t>
            </a:r>
            <a:endParaRPr lang="ru-RU" dirty="0" smtClean="0"/>
          </a:p>
          <a:p>
            <a:pPr>
              <a:buNone/>
            </a:pPr>
            <a:r>
              <a:rPr lang="ru-RU" sz="2000" dirty="0" smtClean="0">
                <a:solidFill>
                  <a:srgbClr val="FF0000"/>
                </a:solidFill>
              </a:rPr>
              <a:t>а) исключение повторов</a:t>
            </a: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Фрагмент исходного текста</a:t>
            </a:r>
          </a:p>
          <a:p>
            <a:pPr>
              <a:buNone/>
            </a:pPr>
            <a:r>
              <a:rPr lang="ru-RU" b="1" dirty="0" smtClean="0"/>
              <a:t>Чувства</a:t>
            </a:r>
            <a:r>
              <a:rPr lang="ru-RU" dirty="0" smtClean="0"/>
              <a:t> – </a:t>
            </a:r>
            <a:r>
              <a:rPr lang="ru-RU" b="1" dirty="0" smtClean="0"/>
              <a:t>это</a:t>
            </a:r>
            <a:r>
              <a:rPr lang="ru-RU" dirty="0" smtClean="0"/>
              <a:t> внутреннее отношение человека к окружающему . Чувства – это неотъемлемая часть нашей личности.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Вариант сжатия</a:t>
            </a:r>
          </a:p>
          <a:p>
            <a:pPr>
              <a:buNone/>
            </a:pPr>
            <a:r>
              <a:rPr lang="ru-RU" b="1" dirty="0" smtClean="0"/>
              <a:t>Чувства</a:t>
            </a:r>
            <a:r>
              <a:rPr lang="ru-RU" dirty="0" smtClean="0"/>
              <a:t> – внутреннее отношение человека к окружающему. </a:t>
            </a:r>
            <a:r>
              <a:rPr lang="ru-RU" b="1" dirty="0" smtClean="0"/>
              <a:t>Это</a:t>
            </a:r>
            <a:r>
              <a:rPr lang="ru-RU" dirty="0" smtClean="0"/>
              <a:t> неотъемлемая часть нашей личности.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33400" y="1600200"/>
          <a:ext cx="8001001" cy="4231478"/>
        </p:xfrm>
        <a:graphic>
          <a:graphicData uri="http://schemas.openxmlformats.org/drawingml/2006/table">
            <a:tbl>
              <a:tblPr/>
              <a:tblGrid>
                <a:gridCol w="4267200"/>
                <a:gridCol w="3733801"/>
              </a:tblGrid>
              <a:tr h="831815"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Фрагмент исходного текста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сжатия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05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Попечителем одной из школ под Серпуховом был Гиляровский. И фотография учеников есть : деревенские ребятишки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с открытыми</a:t>
                      </a: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, простодушными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, ясными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лицами.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(По Е. Киселёвой)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Попечителем одной из школ под Серпуховом был Гиляровский. И фотография учеников есть : деревенские ребятишки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с ясными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лицами.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627847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б) исключение одного или нескольких из синонимов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33400" y="1524000"/>
          <a:ext cx="8229600" cy="4354123"/>
        </p:xfrm>
        <a:graphic>
          <a:graphicData uri="http://schemas.openxmlformats.org/drawingml/2006/table">
            <a:tbl>
              <a:tblPr/>
              <a:tblGrid>
                <a:gridCol w="4467038"/>
                <a:gridCol w="3762562"/>
              </a:tblGrid>
              <a:tr h="609600"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Фрагмент исходного текста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сжатия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45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Такие «знатоки»,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разумеется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ничему не удивляются,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а следовательно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и не способны совершать открытие,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даже самое маленькое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По моему мнению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люди, которым всё ясно, - безнадёжные люди.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                   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По В.И. Курбатову)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Такие «знатоки» ничему не удивляются и не способны совершать открытие. Люди, которым всё ясно, - безнадёжные люди.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862479"/>
            <a:ext cx="87812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исключение уточняющих , поясняющих, вводных конструкций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28600" y="2438400"/>
          <a:ext cx="8763000" cy="3581400"/>
        </p:xfrm>
        <a:graphic>
          <a:graphicData uri="http://schemas.openxmlformats.org/drawingml/2006/table">
            <a:tbl>
              <a:tblPr/>
              <a:tblGrid>
                <a:gridCol w="4756567"/>
                <a:gridCol w="4006433"/>
              </a:tblGrid>
              <a:tr h="522435"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Фрагмент исходного текста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сжатия</a:t>
                      </a:r>
                      <a:endParaRPr lang="ru-RU" sz="18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89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Почему Куприн так часто менял свои профессии ? Какая сила толкала его вытягивать брезентовую робу , надевать каску и мчаться на пожарных лошадях? Что заставляло его сутками ,до ломоты в руках , разгружать баржи с арбузами, кирпичом, цементом?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(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Из учебной литературы)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Почему Куприн так часто менял свои профессии?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262" marR="642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511662"/>
            <a:ext cx="9144000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исключение фрагмента предложения, имеющего менее существенное значение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/>
              <a:t>Пояснение: наиболее важным из трёх предложений является первое. Второе и третье лишь распространяют, конкретизируют смысл первого .Поэтому исключаем два предложения и оставляем первое.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0999" y="1752600"/>
          <a:ext cx="8458201" cy="3810000"/>
        </p:xfrm>
        <a:graphic>
          <a:graphicData uri="http://schemas.openxmlformats.org/drawingml/2006/table">
            <a:tbl>
              <a:tblPr/>
              <a:tblGrid>
                <a:gridCol w="4415703"/>
                <a:gridCol w="4042498"/>
              </a:tblGrid>
              <a:tr h="770611"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Фрагмент исходного текста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сжатия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3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Есть люди, которым  всё всегда ясно. Они, по их мнению, лучше всех разбираются в политике, медицине, образовании – короче говоря, в любых областях человеческого знания и деятельности.                 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По В.И. Курбатову)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Есть люди, которым  всё всегда ясно. Они, по их мнению, лучше всех разбираются  в любых областях человеческого знания и   деятельности.                 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28600" y="724583"/>
            <a:ext cx="845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исключение однородных членов при обобщающем слове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80999" y="1219200"/>
          <a:ext cx="8229601" cy="5239578"/>
        </p:xfrm>
        <a:graphic>
          <a:graphicData uri="http://schemas.openxmlformats.org/drawingml/2006/table">
            <a:tbl>
              <a:tblPr/>
              <a:tblGrid>
                <a:gridCol w="4296359"/>
                <a:gridCol w="3933242"/>
              </a:tblGrid>
              <a:tr h="555818"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Фрагмент исходного текста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smtClean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сжатия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3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Взаимоотношения подростков и родителей  - тема для научно-популярных психологических и педагогических статей банальная.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Кажется, что всё, что можно сказать, написать по этому поводу, неоднократно написано   и сказано и уже знакомо всем, как говорится, до зубной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боли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  Поэтому, вновь приступая к ней, невольно испытываешь чувство некоторой неловкости.  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(По А.Прихожан)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Взаимоотношения подростков и родителей  - тема для научно-популярных психологических и педагогических статей банальная. Поэтому, вновь приступая к ней, невольно испытываешь чувство некоторой неловкости.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0" y="34650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 исключение одного или нескольких предложений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09600" y="2209800"/>
          <a:ext cx="8077200" cy="4114800"/>
        </p:xfrm>
        <a:graphic>
          <a:graphicData uri="http://schemas.openxmlformats.org/drawingml/2006/table">
            <a:tbl>
              <a:tblPr/>
              <a:tblGrid>
                <a:gridCol w="4216796"/>
                <a:gridCol w="3860404"/>
              </a:tblGrid>
              <a:tr h="832260"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Фрагмент исходного текста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773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00B05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Вариант сжатия</a:t>
                      </a:r>
                      <a:endParaRPr lang="ru-RU" sz="2000" dirty="0">
                        <a:solidFill>
                          <a:srgbClr val="00B05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2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Многие утверждают, что слушать музыку дома даже лучше , чем в зале: никто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не шепчется, не шуршит конфетными бумажками, не кашляет, не скрипит креслом.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</a:t>
                      </a: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(С.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Газарян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Многие утверждают, что слушать музыку дома даже лучше , чем в зале: </a:t>
                      </a:r>
                      <a:r>
                        <a:rPr lang="ru-RU" sz="2000" b="1" u="sng" dirty="0">
                          <a:latin typeface="Times New Roman"/>
                          <a:ea typeface="Calibri"/>
                          <a:cs typeface="Times New Roman"/>
                        </a:rPr>
                        <a:t>никто не мешает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.                        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         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427" marR="6342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0" y="495926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Обобщение: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а) замена однородных членов обобщающими словами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242</TotalTime>
  <Words>1151</Words>
  <Application>Microsoft Office PowerPoint</Application>
  <PresentationFormat>Экран (4:3)</PresentationFormat>
  <Paragraphs>109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Подготовка к ОГЭ. Русский язык Приёмы сжатия текста 9 класс </vt:lpstr>
      <vt:lpstr>Готовимся к написанию сжатого изложения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ОГЭ Русский язык 9 класс </dc:title>
  <dc:creator>Петенёв Сергей</dc:creator>
  <cp:lastModifiedBy>Петенёв Сергей</cp:lastModifiedBy>
  <cp:revision>27</cp:revision>
  <dcterms:created xsi:type="dcterms:W3CDTF">2020-09-30T09:50:57Z</dcterms:created>
  <dcterms:modified xsi:type="dcterms:W3CDTF">2020-10-03T09:29:22Z</dcterms:modified>
</cp:coreProperties>
</file>