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A6BE-88EF-4384-BA58-E42CB6A9E647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C79-E70F-4A63-BDF4-3CB6622EF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A6BE-88EF-4384-BA58-E42CB6A9E647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C79-E70F-4A63-BDF4-3CB6622EF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A6BE-88EF-4384-BA58-E42CB6A9E647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C79-E70F-4A63-BDF4-3CB6622EF6D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A6BE-88EF-4384-BA58-E42CB6A9E647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C79-E70F-4A63-BDF4-3CB6622EF6D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A6BE-88EF-4384-BA58-E42CB6A9E647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C79-E70F-4A63-BDF4-3CB6622EF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A6BE-88EF-4384-BA58-E42CB6A9E647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C79-E70F-4A63-BDF4-3CB6622EF6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A6BE-88EF-4384-BA58-E42CB6A9E647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C79-E70F-4A63-BDF4-3CB6622EF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A6BE-88EF-4384-BA58-E42CB6A9E647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C79-E70F-4A63-BDF4-3CB6622EF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A6BE-88EF-4384-BA58-E42CB6A9E647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C79-E70F-4A63-BDF4-3CB6622EF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A6BE-88EF-4384-BA58-E42CB6A9E647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C79-E70F-4A63-BDF4-3CB6622EF6D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A6BE-88EF-4384-BA58-E42CB6A9E647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FC79-E70F-4A63-BDF4-3CB6622EF6D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954A6BE-88EF-4384-BA58-E42CB6A9E647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F6FC79-E70F-4A63-BDF4-3CB6622EF6D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896738"/>
            <a:ext cx="7702624" cy="540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Специфика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образовательно-воспитательного процесса в образовательном учреждении в условиях введения стандартов нового поколения".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C:\Users\Ирина\Desktop\Новая папка (2)\getImageCA8A6M0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311451" cy="248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826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934775"/>
              </p:ext>
            </p:extLst>
          </p:nvPr>
        </p:nvGraphicFramePr>
        <p:xfrm>
          <a:off x="323528" y="332656"/>
          <a:ext cx="8640960" cy="644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276"/>
                <a:gridCol w="1788858"/>
                <a:gridCol w="1834358"/>
                <a:gridCol w="2601468"/>
              </a:tblGrid>
              <a:tr h="57419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Прием в республику «Пламя»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</a:tr>
              <a:tr h="37899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Вручение паспортов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</a:tr>
              <a:tr h="57419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Конкурс «А, ну-ка, девочки»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</a:tr>
              <a:tr h="57419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Конкурс «Веселые старты»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</a:tr>
              <a:tr h="57419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Вечер встречи выпускников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</a:tr>
              <a:tr h="57419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Концерт к 23 февраля</a:t>
                      </a:r>
                    </a:p>
                    <a:p>
                      <a:pPr marL="4572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в/ч 10604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</a:tr>
              <a:tr h="57419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Праздничный концерт к 8 марта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</a:tr>
              <a:tr h="37899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Митинг к Дню Победы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</a:tr>
              <a:tr h="13550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Экскурсия на фабрику «Мороженное» </a:t>
                      </a:r>
                    </a:p>
                    <a:p>
                      <a:pPr marL="4572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г. Владивосток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</a:tr>
              <a:tr h="2043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Новый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</a:tr>
              <a:tr h="57419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Классный час «Мир без наркотиков»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944" marR="3694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824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6668" y="2348880"/>
            <a:ext cx="6987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/>
              <a:t>Благодарю</a:t>
            </a:r>
          </a:p>
          <a:p>
            <a:pPr algn="ctr"/>
            <a:r>
              <a:rPr lang="ru-RU" sz="7200" b="1" i="1" dirty="0"/>
              <a:t>з</a:t>
            </a:r>
            <a:r>
              <a:rPr lang="ru-RU" sz="7200" b="1" i="1" dirty="0" smtClean="0"/>
              <a:t>а  </a:t>
            </a:r>
          </a:p>
          <a:p>
            <a:pPr algn="ctr"/>
            <a:r>
              <a:rPr lang="ru-RU" sz="7200" b="1" i="1" dirty="0" smtClean="0"/>
              <a:t>Внимание !</a:t>
            </a:r>
            <a:endParaRPr lang="ru-RU" sz="7200" b="1" i="1" dirty="0"/>
          </a:p>
        </p:txBody>
      </p:sp>
    </p:spTree>
    <p:extLst>
      <p:ext uri="{BB962C8B-B14F-4D97-AF65-F5344CB8AC3E}">
        <p14:creationId xmlns:p14="http://schemas.microsoft.com/office/powerpoint/2010/main" val="79829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стандарт – принципиально новый для отечественной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школы документ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который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нормирует все важнейшие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стороны работы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школы, определяет уклад школьной жизни.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6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876397" cy="4137323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3200" b="1" dirty="0"/>
              <a:t>Специфика требований к структуре состоит </a:t>
            </a:r>
            <a:r>
              <a:rPr lang="ru-RU" sz="3200" b="1" dirty="0" smtClean="0"/>
              <a:t>в том</a:t>
            </a:r>
            <a:r>
              <a:rPr lang="ru-RU" sz="3200" b="1" dirty="0"/>
              <a:t>, </a:t>
            </a:r>
            <a:r>
              <a:rPr lang="ru-RU" sz="3200" b="1" dirty="0" smtClean="0"/>
              <a:t>что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определены разделы основной образовательной </a:t>
            </a:r>
            <a:r>
              <a:rPr lang="ru-RU" sz="3200" b="1" dirty="0" smtClean="0"/>
              <a:t>программы (</a:t>
            </a:r>
            <a:r>
              <a:rPr lang="ru-RU" sz="3200" b="1" dirty="0"/>
              <a:t>содержательно и количественно</a:t>
            </a:r>
            <a:r>
              <a:rPr lang="ru-RU" sz="3200" b="1" dirty="0" smtClean="0"/>
              <a:t>)</a:t>
            </a:r>
          </a:p>
          <a:p>
            <a:r>
              <a:rPr lang="ru-RU" sz="3200" b="1" dirty="0" smtClean="0"/>
              <a:t> задается интеграция </a:t>
            </a:r>
            <a:r>
              <a:rPr lang="ru-RU" sz="3200" b="1" dirty="0"/>
              <a:t>учебной и внеурочной деятельности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Каковы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ключевые особенности ФГОС?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38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94421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Базисный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учебный план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ФГОС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776864" cy="331236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Учебный план образовательного учреждения как раздел </a:t>
            </a:r>
            <a:r>
              <a:rPr lang="ru-RU" sz="2800" dirty="0" smtClean="0">
                <a:solidFill>
                  <a:schemeClr val="tx2"/>
                </a:solidFill>
              </a:rPr>
              <a:t>основной образовательной </a:t>
            </a:r>
            <a:r>
              <a:rPr lang="ru-RU" sz="2800" dirty="0">
                <a:solidFill>
                  <a:schemeClr val="tx2"/>
                </a:solidFill>
              </a:rPr>
              <a:t>программы школы разрабатывается на основе </a:t>
            </a:r>
            <a:r>
              <a:rPr lang="ru-RU" sz="2800" dirty="0" smtClean="0">
                <a:solidFill>
                  <a:schemeClr val="tx2"/>
                </a:solidFill>
              </a:rPr>
              <a:t>базисного учебного </a:t>
            </a:r>
            <a:r>
              <a:rPr lang="ru-RU" sz="2800" dirty="0">
                <a:solidFill>
                  <a:schemeClr val="tx2"/>
                </a:solidFill>
              </a:rPr>
              <a:t>плана, входящего в структуру примерной основной</a:t>
            </a:r>
          </a:p>
          <a:p>
            <a:r>
              <a:rPr lang="ru-RU" sz="2800" dirty="0">
                <a:solidFill>
                  <a:schemeClr val="tx2"/>
                </a:solidFill>
              </a:rPr>
              <a:t>образовательной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78504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4888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Федеральный государственный образовательный </a:t>
            </a:r>
            <a:r>
              <a:rPr lang="ru-RU" sz="3600" b="1" dirty="0" smtClean="0"/>
              <a:t>стандарт  </a:t>
            </a:r>
            <a:r>
              <a:rPr lang="ru-RU" sz="3600" b="1" dirty="0"/>
              <a:t>включает в себя государственные требования к </a:t>
            </a:r>
            <a:r>
              <a:rPr lang="ru-RU" sz="3600" b="1" dirty="0" smtClean="0"/>
              <a:t>материально- техническим </a:t>
            </a:r>
            <a:r>
              <a:rPr lang="ru-RU" sz="3600" b="1" dirty="0"/>
              <a:t>и иным условиям </a:t>
            </a:r>
            <a:r>
              <a:rPr lang="ru-RU" sz="3600" b="1" dirty="0" smtClean="0"/>
              <a:t> реализации </a:t>
            </a:r>
          </a:p>
          <a:p>
            <a:r>
              <a:rPr lang="ru-RU" sz="3600" b="1" dirty="0" smtClean="0"/>
              <a:t>образовательной </a:t>
            </a:r>
          </a:p>
          <a:p>
            <a:r>
              <a:rPr lang="ru-RU" sz="3600" b="1" dirty="0" smtClean="0"/>
              <a:t>программы.</a:t>
            </a:r>
            <a:endParaRPr lang="ru-RU" sz="3600" dirty="0"/>
          </a:p>
          <a:p>
            <a:endParaRPr lang="ru-RU" dirty="0"/>
          </a:p>
        </p:txBody>
      </p:sp>
      <p:pic>
        <p:nvPicPr>
          <p:cNvPr id="4098" name="Picture 2" descr="C:\Users\Ирина\Desktop\Новая папка (2)\getImageCA99K3W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663026"/>
            <a:ext cx="4067944" cy="305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37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63560"/>
            <a:ext cx="8066896" cy="1524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-Учебный план ОУ;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-дополнительные образовательные программы ОУ;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-образовательные программы учреждений ДО;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организация деятельности ГПД;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классное руководство;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деятельность иных </a:t>
            </a:r>
            <a:r>
              <a:rPr lang="ru-RU" sz="2800" dirty="0" err="1" smtClean="0">
                <a:solidFill>
                  <a:schemeClr val="tx1"/>
                </a:solidFill>
              </a:rPr>
              <a:t>пед</a:t>
            </a:r>
            <a:r>
              <a:rPr lang="ru-RU" sz="2800" dirty="0" smtClean="0">
                <a:solidFill>
                  <a:schemeClr val="tx1"/>
                </a:solidFill>
              </a:rPr>
              <a:t> работников ОУ;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инновационная деятельность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692696"/>
            <a:ext cx="6417734" cy="1872208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</a:rPr>
              <a:t> Механизмы</a:t>
            </a:r>
            <a:r>
              <a:rPr lang="ru-RU" sz="2800" b="1" u="sng" dirty="0">
                <a:solidFill>
                  <a:schemeClr val="tx1"/>
                </a:solidFill>
              </a:rPr>
              <a:t>, обеспечивающие реализацию</a:t>
            </a:r>
            <a:endParaRPr lang="ru-RU" sz="2800" u="sng" dirty="0">
              <a:solidFill>
                <a:schemeClr val="tx1"/>
              </a:solidFill>
            </a:endParaRPr>
          </a:p>
          <a:p>
            <a:r>
              <a:rPr lang="ru-RU" sz="2800" b="1" u="sng" dirty="0">
                <a:solidFill>
                  <a:schemeClr val="tx1"/>
                </a:solidFill>
              </a:rPr>
              <a:t>воспитательной составляющей </a:t>
            </a:r>
            <a:r>
              <a:rPr lang="ru-RU" sz="2800" b="1" u="sng" dirty="0" smtClean="0">
                <a:solidFill>
                  <a:schemeClr val="tx1"/>
                </a:solidFill>
              </a:rPr>
              <a:t>ФГОС:</a:t>
            </a:r>
            <a:endParaRPr lang="ru-RU" sz="2800" u="sng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6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80728"/>
            <a:ext cx="7772400" cy="18002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556000"/>
            <a:ext cx="7304856" cy="2033239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/>
              <a:t>Дополнительное </a:t>
            </a:r>
            <a:r>
              <a:rPr lang="ru-RU" sz="4400" dirty="0" smtClean="0"/>
              <a:t>образование</a:t>
            </a:r>
          </a:p>
          <a:p>
            <a:endParaRPr lang="ru-RU" sz="4400" dirty="0"/>
          </a:p>
        </p:txBody>
      </p:sp>
      <p:sp>
        <p:nvSpPr>
          <p:cNvPr id="4" name="Равно 3"/>
          <p:cNvSpPr/>
          <p:nvPr/>
        </p:nvSpPr>
        <p:spPr>
          <a:xfrm>
            <a:off x="611560" y="2708920"/>
            <a:ext cx="3384376" cy="914400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е равно 4"/>
          <p:cNvSpPr/>
          <p:nvPr/>
        </p:nvSpPr>
        <p:spPr>
          <a:xfrm>
            <a:off x="4427984" y="2700766"/>
            <a:ext cx="3816424" cy="914400"/>
          </a:xfrm>
          <a:prstGeom prst="mathNot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Picture 2" descr="C:\Users\Ирина\Desktop\Новая папка (2)\getImageCAMRA84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075" y="3623320"/>
            <a:ext cx="4090325" cy="306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Ирина\Desktop\Новая папка (2)\getImageCATB275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1358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60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904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926143"/>
              </p:ext>
            </p:extLst>
          </p:nvPr>
        </p:nvGraphicFramePr>
        <p:xfrm>
          <a:off x="755576" y="476672"/>
          <a:ext cx="7056784" cy="1512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3292"/>
                <a:gridCol w="1460901"/>
                <a:gridCol w="1498059"/>
                <a:gridCol w="2124532"/>
              </a:tblGrid>
              <a:tr h="1512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Форма организации в/у деятельности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час. в неделю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посещающих детей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Межведомственное взаимодействие (какие кружки посещают в других учреждениях., доп. занятия)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741767"/>
              </p:ext>
            </p:extLst>
          </p:nvPr>
        </p:nvGraphicFramePr>
        <p:xfrm>
          <a:off x="755576" y="1772816"/>
          <a:ext cx="7056785" cy="4922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3292"/>
                <a:gridCol w="1460901"/>
                <a:gridCol w="1498059"/>
                <a:gridCol w="2124533"/>
              </a:tblGrid>
              <a:tr h="74455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1 КЛАСС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Классный воспитатель: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Бабаш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 Ирина Ивановна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1. Проект «Живая Азбука»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</a:tr>
              <a:tr h="70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2. Проект «Книжки загадок для малышей»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</a:tr>
              <a:tr h="468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 Проект «Наш класс» (в работе)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</a:tr>
              <a:tr h="23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Танцевальный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</a:tr>
              <a:tr h="23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 Секция карате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</a:tr>
              <a:tr h="23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6. ИЗО-студия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</a:tr>
              <a:tr h="565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7. Танцевальный ансамбль «Грация»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ДК г. Артёма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</a:tr>
              <a:tr h="468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8. Танцевальный коллектив «Бисер»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ДК пос. Артёмовский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</a:tr>
              <a:tr h="468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9. ДК г. Артёма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Английский язык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2,40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ДК г. Артёма ДК г. Артёма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86" marR="527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83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336323"/>
              </p:ext>
            </p:extLst>
          </p:nvPr>
        </p:nvGraphicFramePr>
        <p:xfrm>
          <a:off x="395536" y="404667"/>
          <a:ext cx="8208911" cy="6305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5461"/>
                <a:gridCol w="1699415"/>
                <a:gridCol w="1742640"/>
                <a:gridCol w="2471395"/>
              </a:tblGrid>
              <a:tr h="91528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 КЛАСС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Классный воспитатель: Мотина Виктория Леонидовна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3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Карате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</a:tr>
              <a:tr h="47793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Рукопашный бой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г. Артем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</a:tr>
              <a:tr h="47793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Танцевальный в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пгт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Шкотово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ДК пгт Шкотово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</a:tr>
              <a:tr h="47793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ИЗО студия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в/ч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пгт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Шкотово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</a:tr>
              <a:tr h="47793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Танцевальный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в/ч 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пгт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Шкотово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</a:tr>
              <a:tr h="2623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Танцевальный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</a:tr>
              <a:tr h="47793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«Веселые нотки»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</a:tr>
              <a:tr h="2623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День Знаний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</a:tr>
              <a:tr h="2623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Турслет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</a:tr>
              <a:tr h="724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День самоуправления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</a:tr>
              <a:tr h="97031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Осенний вернисаж (конкурс поделок)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2" marR="470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145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</TotalTime>
  <Words>378</Words>
  <Application>Microsoft Office PowerPoint</Application>
  <PresentationFormat>Экран (4:3)</PresentationFormat>
  <Paragraphs>161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       «Специфика  организации образовательно-воспитательного процесса в образовательном учреждении в условиях введения стандартов нового поколения". </vt:lpstr>
      <vt:lpstr>Презентация PowerPoint</vt:lpstr>
      <vt:lpstr> Каковы ключевые особенности ФГОС? </vt:lpstr>
      <vt:lpstr>Базисный учебный план в рамках ФГОС</vt:lpstr>
      <vt:lpstr>Презентация PowerPoint</vt:lpstr>
      <vt:lpstr>-Учебный план ОУ; -дополнительные образовательные программы ОУ; -образовательные программы учреждений ДО; - организация деятельности ГПД; - классное руководство; - деятельность иных пед работников ОУ; - инновационная деятельность </vt:lpstr>
      <vt:lpstr>Внеурочная деятельность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"Специфика организации образовательно-воспитательного процесса в образовательном учреждении в условиях введения стандартов нового поколения".</dc:title>
  <dc:creator>Ирина</dc:creator>
  <cp:lastModifiedBy>Ирина</cp:lastModifiedBy>
  <cp:revision>7</cp:revision>
  <dcterms:created xsi:type="dcterms:W3CDTF">2013-08-26T04:41:56Z</dcterms:created>
  <dcterms:modified xsi:type="dcterms:W3CDTF">2013-08-27T07:00:18Z</dcterms:modified>
</cp:coreProperties>
</file>