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4144" y="642918"/>
            <a:ext cx="7599856" cy="1644214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Обязанности и ответственность </a:t>
            </a:r>
          </a:p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родителей (законных представителей) несовершеннолетних обучающихся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86190"/>
            <a:ext cx="4298818" cy="286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428604"/>
            <a:ext cx="5715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Century" pitchFamily="18" charset="0"/>
              </a:rPr>
              <a:t>«Самая ценная нравственная черта хороших родителей, которая передается детям без особых усилий, — это душевная доброта матери и отца, умение делать добро людям». </a:t>
            </a:r>
          </a:p>
          <a:p>
            <a:pPr algn="r"/>
            <a:r>
              <a:rPr lang="ru-RU" sz="2400" dirty="0" smtClean="0">
                <a:latin typeface="Century" pitchFamily="18" charset="0"/>
              </a:rPr>
              <a:t>Василий Александрович Сухомлинский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214687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Century" pitchFamily="18" charset="0"/>
              </a:rPr>
              <a:t>Помни: рано или поздно твой сын последует твоему примеру, а не твоим советам.</a:t>
            </a:r>
            <a:endParaRPr lang="ru-RU" sz="2400" dirty="0">
              <a:latin typeface="Century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55970"/>
            <a:ext cx="3000396" cy="21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900882" cy="1143008"/>
          </a:xfrm>
        </p:spPr>
        <p:txBody>
          <a:bodyPr/>
          <a:lstStyle/>
          <a:p>
            <a:r>
              <a:rPr lang="ru-RU" sz="2800" b="1" i="0" dirty="0" smtClean="0"/>
              <a:t>Ответственность и права родителей </a:t>
            </a:r>
            <a:br>
              <a:rPr lang="ru-RU" sz="2800" b="1" i="0" dirty="0" smtClean="0"/>
            </a:br>
            <a:r>
              <a:rPr lang="ru-RU" sz="2800" b="1" i="0" dirty="0" smtClean="0"/>
              <a:t>(законных представителей)</a:t>
            </a:r>
            <a:br>
              <a:rPr lang="ru-RU" sz="2800" b="1" i="0" dirty="0" smtClean="0"/>
            </a:br>
            <a:r>
              <a:rPr lang="ru-RU" sz="2800" b="1" i="0" dirty="0" smtClean="0"/>
              <a:t>несовершеннолетних обучающихся</a:t>
            </a:r>
            <a:endParaRPr lang="ru-RU" sz="2800" b="1" i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785926"/>
            <a:ext cx="65722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" pitchFamily="18" charset="0"/>
              </a:rPr>
              <a:t> Федеральный закон от 29.12.2012 г. № 273-ФЗ «Об образовании в Российской Федерации», статья 44;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" pitchFamily="18" charset="0"/>
              </a:rPr>
              <a:t> Устав муниципального общеобразовательного учреждения города Тулуна «Средняя общеобразовательная школа № 20»:</a:t>
            </a:r>
          </a:p>
          <a:p>
            <a:r>
              <a:rPr lang="ru-RU" sz="2000" dirty="0" smtClean="0">
                <a:latin typeface="Century" pitchFamily="18" charset="0"/>
              </a:rPr>
              <a:t>П.4.13 Родители (законные представители) несовершеннолетних обязаны: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" pitchFamily="18" charset="0"/>
              </a:rPr>
              <a:t>Обеспечить получение детьми общего образования;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" pitchFamily="18" charset="0"/>
              </a:rPr>
              <a:t>Соблюдать правила внутреннего распорядка Учреждения;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" pitchFamily="18" charset="0"/>
              </a:rPr>
              <a:t>Уважать честь и достоинство учащихся и работников Учреждения.</a:t>
            </a:r>
            <a:endParaRPr lang="ru-RU" sz="2000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329510" cy="1000132"/>
          </a:xfrm>
        </p:spPr>
        <p:txBody>
          <a:bodyPr/>
          <a:lstStyle/>
          <a:p>
            <a:r>
              <a:rPr lang="ru-RU" sz="2400" b="1" i="0" dirty="0" smtClean="0"/>
              <a:t>Административная ответственность -</a:t>
            </a:r>
            <a:br>
              <a:rPr lang="ru-RU" sz="2400" b="1" i="0" dirty="0" smtClean="0"/>
            </a:br>
            <a:r>
              <a:rPr lang="ru-RU" sz="2400" i="0" dirty="0" smtClean="0"/>
              <a:t>это наказание за действия, запрещенные Административным кодексом РФ.</a:t>
            </a:r>
            <a:endParaRPr lang="ru-RU" sz="2400" i="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572" y="1102578"/>
            <a:ext cx="757242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Century" pitchFamily="18" charset="0"/>
              </a:rPr>
              <a:t> «Комендантский час» в Иркутской области, административная ответственность за нарушения Закона Иркутской области №7-ОЗ.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Century" pitchFamily="18" charset="0"/>
              </a:rPr>
              <a:t> Ответственность за употребление алкогольной продукции несовершеннолетними. Нарушение статьи 20.21 КОАП РФ (Кодекс об административных правонарушениях) «Появление в общественных местах в состоянии алкогольного опьянения».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Century" pitchFamily="18" charset="0"/>
              </a:rPr>
              <a:t> Нарушение статьи 12.07 КОАП РФ «Управление транспортным средством водителем, не имеющим права управления транспортным средством».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Century" pitchFamily="18" charset="0"/>
              </a:rPr>
              <a:t> Нарушение статьи 20.22 КОАП РФ. Нахождение в состоянии опьянения несовершеннолетних, потребление (распитие) ими алкогольной и спиртосодержащей продукции, либо потребление ими наркотических средств или психотропных веществ, новых потенциально опасных психоактивных веществ или одурманивающих веществ (в ред. ФЗ от 03.02.2015г. № 7-ФЗ, ФЗ от 21.12.2013г. № 365-ФЗ). Влечет наложение административного штрафа на родителей или иных законных представителей несовершеннолетних в размере от 1500 до 2000 руб. </a:t>
            </a:r>
          </a:p>
          <a:p>
            <a:pPr lvl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Возраст административной ответственности – 16 лет к моменту совершения административного правонарушения (ст. 13 КАП).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Существуют следующие административные наказания: предупреждение, штраф, изъятие предмета, который явился орудием или объектом нарушения, конфискация предмета, административный арест на срок до 15 суток.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285728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" pitchFamily="18" charset="0"/>
              </a:rPr>
              <a:t>Исполнение Закона Иркутской области </a:t>
            </a:r>
          </a:p>
          <a:p>
            <a:pPr algn="ctr"/>
            <a:r>
              <a:rPr lang="ru-RU" sz="2000" b="1" dirty="0" smtClean="0">
                <a:latin typeface="Century" pitchFamily="18" charset="0"/>
              </a:rPr>
              <a:t>№7-ОЗ от 05.03.2010 </a:t>
            </a:r>
          </a:p>
          <a:p>
            <a:pPr algn="ctr"/>
            <a:r>
              <a:rPr lang="ru-RU" sz="2000" b="1" dirty="0" smtClean="0">
                <a:latin typeface="Century" pitchFamily="18" charset="0"/>
              </a:rPr>
              <a:t>«Об отдельных мерах по защите детей от факторов, негативно влияющих на их физическое, интеллектуальное, психическое, духовное и нравственное развитие </a:t>
            </a:r>
          </a:p>
          <a:p>
            <a:pPr algn="ctr"/>
            <a:r>
              <a:rPr lang="ru-RU" sz="2000" b="1" dirty="0" smtClean="0">
                <a:latin typeface="Century" pitchFamily="18" charset="0"/>
              </a:rPr>
              <a:t>в Иркутской области» 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71736" y="2285992"/>
            <a:ext cx="635798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«Комендантский час»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 Иркутской области.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Предусмотрена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административная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ответственность за нарушения Закона Иркутской области №7-ОЗ.</a:t>
            </a:r>
            <a:r>
              <a:rPr lang="ru-RU" sz="2000" dirty="0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(штраф 300 рублей за первое нарушение, 500 рублей за последующие);</a:t>
            </a: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Times New Roman" pitchFamily="18" charset="0"/>
              </a:rPr>
              <a:t>Осуществление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entury" pitchFamily="18" charset="0"/>
                <a:cs typeface="Times New Roman" pitchFamily="18" charset="0"/>
              </a:rPr>
              <a:t>мер по контролю за посещаемостью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cs typeface="Times New Roman" pitchFamily="18" charset="0"/>
              </a:rPr>
              <a:t>должностными лицами детьми </a:t>
            </a:r>
            <a:r>
              <a:rPr lang="ru-RU" sz="2000" dirty="0" smtClean="0">
                <a:latin typeface="Century" pitchFamily="18" charset="0"/>
                <a:cs typeface="Times New Roman" pitchFamily="18" charset="0"/>
              </a:rPr>
              <a:t>общеобразовательных учреждений. </a:t>
            </a:r>
            <a:r>
              <a:rPr lang="ru-RU" sz="2000" b="1" dirty="0" smtClean="0">
                <a:latin typeface="Century" pitchFamily="18" charset="0"/>
                <a:cs typeface="Times New Roman" pitchFamily="18" charset="0"/>
              </a:rPr>
              <a:t>В течении 3-х часов</a:t>
            </a:r>
            <a:r>
              <a:rPr lang="ru-RU" sz="2000" dirty="0" smtClean="0">
                <a:latin typeface="Century" pitchFamily="18" charset="0"/>
                <a:cs typeface="Times New Roman" pitchFamily="18" charset="0"/>
              </a:rPr>
              <a:t> неявки ребёнка на занятия родители </a:t>
            </a:r>
            <a:r>
              <a:rPr lang="ru-RU" sz="2000" b="1" dirty="0" smtClean="0">
                <a:latin typeface="Century" pitchFamily="18" charset="0"/>
                <a:cs typeface="Times New Roman" pitchFamily="18" charset="0"/>
              </a:rPr>
              <a:t>обязаны</a:t>
            </a:r>
            <a:r>
              <a:rPr lang="ru-RU" sz="2000" dirty="0" smtClean="0">
                <a:latin typeface="Century" pitchFamily="18" charset="0"/>
                <a:cs typeface="Times New Roman" pitchFamily="18" charset="0"/>
              </a:rPr>
              <a:t> сообщить в школу о местонахождении несовершеннолетнего.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13648" r="8186" b="11649"/>
          <a:stretch>
            <a:fillRect/>
          </a:stretch>
        </p:blipFill>
        <p:spPr bwMode="auto">
          <a:xfrm>
            <a:off x="214282" y="5214950"/>
            <a:ext cx="2378886" cy="151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4480" y="178007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Памятка родителям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«Безопасность детей во время каникул»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71670" y="1361675"/>
            <a:ext cx="685804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Уважаемые родители!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Чтобы избежать непредвиденных ситуаций с детьми, убедительно просим вас позаботиться о безопасности ваших детей, особенно если они остаются дома без присмотра взрослых.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Помните,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что во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время отдыха значительно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увеличивается риск уличного и бытового травматизма.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Обсудите вместе с ребенком, чем он будет заниматься, как лучше распланировать время. Организуйте веселые каникулы своим детям,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научите их жить содержательно, а не «бродить» по улицам или валяться перед телевизором.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Отправляя детей на улицу, напомните им правила дорожного движения, расскажите детям об опасностях на дороге, о правилах пожарной безопасности.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Не допускайте нахождение их на улице без сопровождения законных представителей (родителей, опекунов)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 вечернее и ночное время с 22.00 ч. до 06.00 ч. (комендантский час).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357298"/>
            <a:ext cx="7715272" cy="85725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143248"/>
            <a:ext cx="5722890" cy="321471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307</TotalTime>
  <Words>516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000084</vt:lpstr>
      <vt:lpstr>Слайд 1</vt:lpstr>
      <vt:lpstr>Слайд 2</vt:lpstr>
      <vt:lpstr>Ответственность и права родителей  (законных представителей) несовершеннолетних обучающихся</vt:lpstr>
      <vt:lpstr>Административная ответственность - это наказание за действия, запрещенные Административным кодексом РФ.</vt:lpstr>
      <vt:lpstr>Слайд 5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Взаимоотношение поколений.</dc:title>
  <dc:creator>SP</dc:creator>
  <cp:lastModifiedBy>SP</cp:lastModifiedBy>
  <cp:revision>34</cp:revision>
  <dcterms:created xsi:type="dcterms:W3CDTF">2017-11-29T04:34:56Z</dcterms:created>
  <dcterms:modified xsi:type="dcterms:W3CDTF">2017-12-11T05:19:37Z</dcterms:modified>
</cp:coreProperties>
</file>