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8" r:id="rId4"/>
    <p:sldId id="270" r:id="rId5"/>
    <p:sldId id="269" r:id="rId6"/>
    <p:sldId id="262" r:id="rId7"/>
    <p:sldId id="274" r:id="rId8"/>
    <p:sldId id="271" r:id="rId9"/>
    <p:sldId id="264" r:id="rId10"/>
    <p:sldId id="265" r:id="rId11"/>
    <p:sldId id="266" r:id="rId12"/>
    <p:sldId id="275" r:id="rId13"/>
    <p:sldId id="258" r:id="rId14"/>
    <p:sldId id="26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398" autoAdjust="0"/>
  </p:normalViewPr>
  <p:slideViewPr>
    <p:cSldViewPr>
      <p:cViewPr varScale="1">
        <p:scale>
          <a:sx n="96" d="100"/>
          <a:sy n="96" d="100"/>
        </p:scale>
        <p:origin x="-41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95936" y="3717032"/>
            <a:ext cx="4968552" cy="2334121"/>
          </a:xfrm>
        </p:spPr>
        <p:txBody>
          <a:body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p>
            <a:fld id="{F96400F1-3370-4E18-8C14-8EE14E31FA46}" type="datetimeFigureOut">
              <a:rPr lang="ru-RU" smtClean="0"/>
              <a:pPr/>
              <a:t>27.01.2016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DFBB57-F7BF-40F0-8359-D483DD3392A4}" type="slidenum">
              <a:rPr lang="ru-RU" smtClean="0"/>
              <a:pPr/>
              <a:t>‹#›</a:t>
            </a:fld>
            <a:endParaRPr lang="ru-RU"/>
          </a:p>
        </p:txBody>
      </p:sp>
      <p:pic>
        <p:nvPicPr>
          <p:cNvPr id="12290" name="Picture 2" descr="брызги краски"/>
          <p:cNvPicPr>
            <a:picLocks noChangeAspect="1" noChangeArrowheads="1"/>
          </p:cNvPicPr>
          <p:nvPr userDrawn="1"/>
        </p:nvPicPr>
        <p:blipFill>
          <a:blip r:embed="rId2" cstate="print"/>
          <a:srcRect/>
          <a:stretch>
            <a:fillRect/>
          </a:stretch>
        </p:blipFill>
        <p:spPr bwMode="auto">
          <a:xfrm>
            <a:off x="0" y="0"/>
            <a:ext cx="4762500" cy="1895476"/>
          </a:xfrm>
          <a:prstGeom prst="rect">
            <a:avLst/>
          </a:prstGeom>
          <a:noFill/>
        </p:spPr>
      </p:pic>
      <p:pic>
        <p:nvPicPr>
          <p:cNvPr id="12292" name="Picture 4" descr="брызги краски"/>
          <p:cNvPicPr>
            <a:picLocks noChangeAspect="1" noChangeArrowheads="1"/>
          </p:cNvPicPr>
          <p:nvPr userDrawn="1"/>
        </p:nvPicPr>
        <p:blipFill>
          <a:blip r:embed="rId2" cstate="print"/>
          <a:srcRect/>
          <a:stretch>
            <a:fillRect/>
          </a:stretch>
        </p:blipFill>
        <p:spPr bwMode="auto">
          <a:xfrm>
            <a:off x="4381500" y="0"/>
            <a:ext cx="4762500" cy="1895476"/>
          </a:xfrm>
          <a:prstGeom prst="rect">
            <a:avLst/>
          </a:prstGeom>
          <a:noFill/>
        </p:spPr>
      </p:pic>
      <p:pic>
        <p:nvPicPr>
          <p:cNvPr id="12294" name="Picture 6" descr="брызги краски"/>
          <p:cNvPicPr>
            <a:picLocks noChangeAspect="1" noChangeArrowheads="1"/>
          </p:cNvPicPr>
          <p:nvPr userDrawn="1"/>
        </p:nvPicPr>
        <p:blipFill>
          <a:blip r:embed="rId3" cstate="print"/>
          <a:srcRect/>
          <a:stretch>
            <a:fillRect/>
          </a:stretch>
        </p:blipFill>
        <p:spPr bwMode="auto">
          <a:xfrm>
            <a:off x="0" y="4829174"/>
            <a:ext cx="4762500" cy="2028826"/>
          </a:xfrm>
          <a:prstGeom prst="rect">
            <a:avLst/>
          </a:prstGeom>
          <a:noFill/>
        </p:spPr>
      </p:pic>
      <p:pic>
        <p:nvPicPr>
          <p:cNvPr id="12300" name="Picture 12" descr="http://kid-info.ru/wp-content/uploads/2012/10/kak-nauchit-rebenka-risovat.jpg"/>
          <p:cNvPicPr>
            <a:picLocks noChangeAspect="1" noChangeArrowheads="1"/>
          </p:cNvPicPr>
          <p:nvPr userDrawn="1"/>
        </p:nvPicPr>
        <p:blipFill>
          <a:blip r:embed="rId4" cstate="print"/>
          <a:srcRect/>
          <a:stretch>
            <a:fillRect/>
          </a:stretch>
        </p:blipFill>
        <p:spPr bwMode="auto">
          <a:xfrm>
            <a:off x="500034" y="1428736"/>
            <a:ext cx="2962588" cy="2203670"/>
          </a:xfrm>
          <a:prstGeom prst="ellipse">
            <a:avLst/>
          </a:prstGeom>
          <a:ln>
            <a:noFill/>
          </a:ln>
          <a:effectLst>
            <a:softEdge rad="112500"/>
          </a:effectLst>
        </p:spPr>
      </p:pic>
      <p:pic>
        <p:nvPicPr>
          <p:cNvPr id="12302" name="Picture 14" descr="http://shkolazhizni.ru/img/content/i111/111865_or.jpg"/>
          <p:cNvPicPr>
            <a:picLocks noChangeAspect="1" noChangeArrowheads="1"/>
          </p:cNvPicPr>
          <p:nvPr userDrawn="1"/>
        </p:nvPicPr>
        <p:blipFill>
          <a:blip r:embed="rId5" cstate="print"/>
          <a:srcRect/>
          <a:stretch>
            <a:fillRect/>
          </a:stretch>
        </p:blipFill>
        <p:spPr bwMode="auto">
          <a:xfrm>
            <a:off x="5715008" y="1428736"/>
            <a:ext cx="3011048" cy="2141609"/>
          </a:xfrm>
          <a:prstGeom prst="ellipse">
            <a:avLst/>
          </a:prstGeom>
          <a:ln>
            <a:noFill/>
          </a:ln>
          <a:effectLst>
            <a:softEdge rad="112500"/>
          </a:effectLst>
        </p:spPr>
      </p:pic>
      <p:sp>
        <p:nvSpPr>
          <p:cNvPr id="17" name="Овал 16"/>
          <p:cNvSpPr/>
          <p:nvPr userDrawn="1"/>
        </p:nvSpPr>
        <p:spPr>
          <a:xfrm>
            <a:off x="285720" y="3714752"/>
            <a:ext cx="3249480" cy="21431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304" name="Picture 16" descr="http://skarvit.ru/wp-content/uploads/2013/06/originnal_18322caffafb8d77c388c2a96f389d3b.jpg"/>
          <p:cNvPicPr>
            <a:picLocks noChangeAspect="1" noChangeArrowheads="1"/>
          </p:cNvPicPr>
          <p:nvPr userDrawn="1"/>
        </p:nvPicPr>
        <p:blipFill>
          <a:blip r:embed="rId6" cstate="print"/>
          <a:srcRect/>
          <a:stretch>
            <a:fillRect/>
          </a:stretch>
        </p:blipFill>
        <p:spPr bwMode="auto">
          <a:xfrm>
            <a:off x="357158" y="3714752"/>
            <a:ext cx="3170066" cy="2107874"/>
          </a:xfrm>
          <a:prstGeom prst="ellipse">
            <a:avLst/>
          </a:prstGeom>
          <a:ln>
            <a:noFill/>
          </a:ln>
          <a:effectLst>
            <a:softEdge rad="112500"/>
          </a:effectLst>
        </p:spPr>
      </p:pic>
      <p:pic>
        <p:nvPicPr>
          <p:cNvPr id="23" name="Picture 6" descr="брызги краски"/>
          <p:cNvPicPr>
            <a:picLocks noChangeAspect="1" noChangeArrowheads="1"/>
          </p:cNvPicPr>
          <p:nvPr userDrawn="1"/>
        </p:nvPicPr>
        <p:blipFill>
          <a:blip r:embed="rId3" cstate="print"/>
          <a:srcRect/>
          <a:stretch>
            <a:fillRect/>
          </a:stretch>
        </p:blipFill>
        <p:spPr bwMode="auto">
          <a:xfrm>
            <a:off x="4139952" y="4829174"/>
            <a:ext cx="4762500" cy="2028826"/>
          </a:xfrm>
          <a:prstGeom prst="rect">
            <a:avLst/>
          </a:prstGeom>
          <a:noFill/>
        </p:spPr>
      </p:pic>
      <p:sp>
        <p:nvSpPr>
          <p:cNvPr id="18" name="Овал 17"/>
          <p:cNvSpPr/>
          <p:nvPr userDrawn="1"/>
        </p:nvSpPr>
        <p:spPr>
          <a:xfrm>
            <a:off x="331912" y="1438260"/>
            <a:ext cx="3249480" cy="21431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userDrawn="1"/>
        </p:nvSpPr>
        <p:spPr>
          <a:xfrm>
            <a:off x="5572132" y="1357298"/>
            <a:ext cx="3249480" cy="21431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298" name="Picture 10" descr="http://www.r46.ru/images/festival_logo.png"/>
          <p:cNvPicPr>
            <a:picLocks noChangeAspect="1" noChangeArrowheads="1"/>
          </p:cNvPicPr>
          <p:nvPr userDrawn="1"/>
        </p:nvPicPr>
        <p:blipFill>
          <a:blip r:embed="rId7" cstate="print"/>
          <a:srcRect/>
          <a:stretch>
            <a:fillRect/>
          </a:stretch>
        </p:blipFill>
        <p:spPr bwMode="auto">
          <a:xfrm>
            <a:off x="3286116" y="1643050"/>
            <a:ext cx="2489696" cy="2548509"/>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6400F1-3370-4E18-8C14-8EE14E31FA46}" type="datetimeFigureOut">
              <a:rPr lang="ru-RU" smtClean="0"/>
              <a:pPr/>
              <a:t>27.01.2016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DFBB57-F7BF-40F0-8359-D483DD3392A4}" type="slidenum">
              <a:rPr lang="ru-RU" smtClean="0"/>
              <a:pPr/>
              <a:t>‹#›</a:t>
            </a:fld>
            <a:endParaRPr lang="ru-RU"/>
          </a:p>
        </p:txBody>
      </p:sp>
      <p:pic>
        <p:nvPicPr>
          <p:cNvPr id="5122" name="Picture 2" descr="брызги краски"/>
          <p:cNvPicPr>
            <a:picLocks noChangeAspect="1" noChangeArrowheads="1"/>
          </p:cNvPicPr>
          <p:nvPr userDrawn="1"/>
        </p:nvPicPr>
        <p:blipFill>
          <a:blip r:embed="rId2" cstate="print"/>
          <a:srcRect/>
          <a:stretch>
            <a:fillRect/>
          </a:stretch>
        </p:blipFill>
        <p:spPr bwMode="auto">
          <a:xfrm>
            <a:off x="0" y="0"/>
            <a:ext cx="4762500" cy="1895476"/>
          </a:xfrm>
          <a:prstGeom prst="rect">
            <a:avLst/>
          </a:prstGeom>
          <a:noFill/>
        </p:spPr>
      </p:pic>
      <p:pic>
        <p:nvPicPr>
          <p:cNvPr id="5124" name="Picture 4" descr="брызги краски"/>
          <p:cNvPicPr>
            <a:picLocks noChangeAspect="1" noChangeArrowheads="1"/>
          </p:cNvPicPr>
          <p:nvPr userDrawn="1"/>
        </p:nvPicPr>
        <p:blipFill>
          <a:blip r:embed="rId2" cstate="print"/>
          <a:srcRect/>
          <a:stretch>
            <a:fillRect/>
          </a:stretch>
        </p:blipFill>
        <p:spPr bwMode="auto">
          <a:xfrm>
            <a:off x="4499992" y="0"/>
            <a:ext cx="4762500" cy="1895476"/>
          </a:xfrm>
          <a:prstGeom prst="rect">
            <a:avLst/>
          </a:prstGeom>
          <a:noFill/>
        </p:spPr>
      </p:pic>
      <p:pic>
        <p:nvPicPr>
          <p:cNvPr id="5126" name="Picture 6" descr="брызги краски"/>
          <p:cNvPicPr>
            <a:picLocks noChangeAspect="1" noChangeArrowheads="1"/>
          </p:cNvPicPr>
          <p:nvPr userDrawn="1"/>
        </p:nvPicPr>
        <p:blipFill>
          <a:blip r:embed="rId3" cstate="print"/>
          <a:srcRect/>
          <a:stretch>
            <a:fillRect/>
          </a:stretch>
        </p:blipFill>
        <p:spPr bwMode="auto">
          <a:xfrm>
            <a:off x="0" y="4829174"/>
            <a:ext cx="4762500" cy="2028826"/>
          </a:xfrm>
          <a:prstGeom prst="rect">
            <a:avLst/>
          </a:prstGeom>
          <a:noFill/>
        </p:spPr>
      </p:pic>
      <p:pic>
        <p:nvPicPr>
          <p:cNvPr id="5128" name="Picture 8" descr="брызги краски"/>
          <p:cNvPicPr>
            <a:picLocks noChangeAspect="1" noChangeArrowheads="1"/>
          </p:cNvPicPr>
          <p:nvPr userDrawn="1"/>
        </p:nvPicPr>
        <p:blipFill>
          <a:blip r:embed="rId3" cstate="print"/>
          <a:srcRect/>
          <a:stretch>
            <a:fillRect/>
          </a:stretch>
        </p:blipFill>
        <p:spPr bwMode="auto">
          <a:xfrm>
            <a:off x="4381500" y="4829174"/>
            <a:ext cx="4762500" cy="2028826"/>
          </a:xfrm>
          <a:prstGeom prst="rect">
            <a:avLst/>
          </a:prstGeom>
          <a:noFill/>
        </p:spPr>
      </p:pic>
      <p:pic>
        <p:nvPicPr>
          <p:cNvPr id="5130" name="Picture 10" descr="политра"/>
          <p:cNvPicPr>
            <a:picLocks noChangeAspect="1" noChangeArrowheads="1"/>
          </p:cNvPicPr>
          <p:nvPr userDrawn="1"/>
        </p:nvPicPr>
        <p:blipFill>
          <a:blip r:embed="rId4" cstate="print"/>
          <a:srcRect/>
          <a:stretch>
            <a:fillRect/>
          </a:stretch>
        </p:blipFill>
        <p:spPr bwMode="auto">
          <a:xfrm>
            <a:off x="6876256" y="4293096"/>
            <a:ext cx="2016224" cy="2036590"/>
          </a:xfrm>
          <a:prstGeom prst="rect">
            <a:avLst/>
          </a:prstGeom>
          <a:noFill/>
        </p:spPr>
      </p:pic>
      <p:sp>
        <p:nvSpPr>
          <p:cNvPr id="10" name="Прямоугольник 9"/>
          <p:cNvSpPr/>
          <p:nvPr userDrawn="1"/>
        </p:nvSpPr>
        <p:spPr>
          <a:xfrm>
            <a:off x="0" y="0"/>
            <a:ext cx="9144000" cy="6858000"/>
          </a:xfrm>
          <a:prstGeom prst="rect">
            <a:avLst/>
          </a:prstGeom>
          <a:solidFill>
            <a:schemeClr val="bg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400F1-3370-4E18-8C14-8EE14E31FA46}" type="datetimeFigureOut">
              <a:rPr lang="ru-RU" smtClean="0"/>
              <a:pPr/>
              <a:t>27.01.2016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FBB57-F7BF-40F0-8359-D483DD3392A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29058" y="3500438"/>
            <a:ext cx="5000660" cy="1938992"/>
          </a:xfrm>
          <a:prstGeom prst="rect">
            <a:avLst/>
          </a:prstGeom>
        </p:spPr>
        <p:txBody>
          <a:bodyPr wrap="square">
            <a:spAutoFit/>
          </a:bodyPr>
          <a:lstStyle/>
          <a:p>
            <a:pPr algn="ctr"/>
            <a:r>
              <a:rPr lang="ru-RU" sz="4000" b="1" dirty="0" smtClean="0">
                <a:solidFill>
                  <a:srgbClr val="C00000"/>
                </a:solidFill>
                <a:latin typeface="Georgia" pitchFamily="18" charset="0"/>
              </a:rPr>
              <a:t>Способы рисования на стекле</a:t>
            </a:r>
            <a:endParaRPr lang="ru-RU" sz="4000"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428604"/>
            <a:ext cx="4464496" cy="707886"/>
          </a:xfrm>
          <a:prstGeom prst="rect">
            <a:avLst/>
          </a:prstGeom>
          <a:noFill/>
        </p:spPr>
        <p:txBody>
          <a:bodyPr wrap="square" rtlCol="0">
            <a:spAutoFit/>
          </a:bodyPr>
          <a:lstStyle/>
          <a:p>
            <a:pPr algn="ctr"/>
            <a:r>
              <a:rPr lang="ru-RU" sz="4000" dirty="0" smtClean="0">
                <a:latin typeface="Georgia" panose="02040502050405020303" pitchFamily="18" charset="0"/>
              </a:rPr>
              <a:t>Наше творчество:</a:t>
            </a:r>
          </a:p>
        </p:txBody>
      </p:sp>
      <p:pic>
        <p:nvPicPr>
          <p:cNvPr id="4" name="Рисунок 3" descr="IMGP8223.JPG"/>
          <p:cNvPicPr>
            <a:picLocks noChangeAspect="1"/>
          </p:cNvPicPr>
          <p:nvPr/>
        </p:nvPicPr>
        <p:blipFill>
          <a:blip r:embed="rId2" cstate="print"/>
          <a:stretch>
            <a:fillRect/>
          </a:stretch>
        </p:blipFill>
        <p:spPr>
          <a:xfrm>
            <a:off x="4643438" y="3929066"/>
            <a:ext cx="3460496" cy="2595372"/>
          </a:xfrm>
          <a:prstGeom prst="rect">
            <a:avLst/>
          </a:prstGeom>
          <a:ln>
            <a:noFill/>
          </a:ln>
          <a:effectLst>
            <a:softEdge rad="112500"/>
          </a:effectLst>
        </p:spPr>
      </p:pic>
      <p:pic>
        <p:nvPicPr>
          <p:cNvPr id="5" name="Рисунок 4" descr="100_1545.JPG"/>
          <p:cNvPicPr>
            <a:picLocks noChangeAspect="1"/>
          </p:cNvPicPr>
          <p:nvPr/>
        </p:nvPicPr>
        <p:blipFill>
          <a:blip r:embed="rId3" cstate="print"/>
          <a:stretch>
            <a:fillRect/>
          </a:stretch>
        </p:blipFill>
        <p:spPr>
          <a:xfrm>
            <a:off x="761974" y="3929066"/>
            <a:ext cx="3502876" cy="2627157"/>
          </a:xfrm>
          <a:prstGeom prst="rect">
            <a:avLst/>
          </a:prstGeom>
          <a:ln>
            <a:noFill/>
          </a:ln>
          <a:effectLst>
            <a:softEdge rad="112500"/>
          </a:effectLst>
        </p:spPr>
      </p:pic>
      <p:pic>
        <p:nvPicPr>
          <p:cNvPr id="6" name="Рисунок 5" descr="100_1546.JPG"/>
          <p:cNvPicPr>
            <a:picLocks noChangeAspect="1"/>
          </p:cNvPicPr>
          <p:nvPr/>
        </p:nvPicPr>
        <p:blipFill>
          <a:blip r:embed="rId4"/>
          <a:stretch>
            <a:fillRect/>
          </a:stretch>
        </p:blipFill>
        <p:spPr>
          <a:xfrm>
            <a:off x="5143504" y="1071546"/>
            <a:ext cx="3559841" cy="2661239"/>
          </a:xfrm>
          <a:prstGeom prst="rect">
            <a:avLst/>
          </a:prstGeom>
          <a:ln>
            <a:noFill/>
          </a:ln>
          <a:effectLst>
            <a:softEdge rad="112500"/>
          </a:effectLst>
        </p:spPr>
      </p:pic>
      <p:pic>
        <p:nvPicPr>
          <p:cNvPr id="7" name="Рисунок 6" descr="100_1556.JPG"/>
          <p:cNvPicPr>
            <a:picLocks noChangeAspect="1"/>
          </p:cNvPicPr>
          <p:nvPr/>
        </p:nvPicPr>
        <p:blipFill>
          <a:blip r:embed="rId5" cstate="print"/>
          <a:stretch>
            <a:fillRect/>
          </a:stretch>
        </p:blipFill>
        <p:spPr>
          <a:xfrm>
            <a:off x="214282" y="1142984"/>
            <a:ext cx="3524275" cy="2643206"/>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57166"/>
            <a:ext cx="7632848" cy="707886"/>
          </a:xfrm>
          <a:prstGeom prst="rect">
            <a:avLst/>
          </a:prstGeom>
          <a:noFill/>
        </p:spPr>
        <p:txBody>
          <a:bodyPr wrap="square" rtlCol="0">
            <a:spAutoFit/>
          </a:bodyPr>
          <a:lstStyle/>
          <a:p>
            <a:pPr algn="ctr"/>
            <a:r>
              <a:rPr lang="ru-RU" sz="4000" dirty="0" smtClean="0">
                <a:latin typeface="Georgia" panose="02040502050405020303" pitchFamily="18" charset="0"/>
              </a:rPr>
              <a:t>Творим вместе с родителями:</a:t>
            </a:r>
            <a:endParaRPr lang="ru-RU" sz="4000" dirty="0">
              <a:latin typeface="Georgia" panose="02040502050405020303" pitchFamily="18" charset="0"/>
            </a:endParaRPr>
          </a:p>
        </p:txBody>
      </p:sp>
      <p:pic>
        <p:nvPicPr>
          <p:cNvPr id="4" name="Рисунок 3" descr="IMGP8266.JPG"/>
          <p:cNvPicPr>
            <a:picLocks noChangeAspect="1"/>
          </p:cNvPicPr>
          <p:nvPr/>
        </p:nvPicPr>
        <p:blipFill>
          <a:blip r:embed="rId2" cstate="print"/>
          <a:stretch>
            <a:fillRect/>
          </a:stretch>
        </p:blipFill>
        <p:spPr>
          <a:xfrm>
            <a:off x="5167317" y="3714752"/>
            <a:ext cx="3476617" cy="2607463"/>
          </a:xfrm>
          <a:prstGeom prst="rect">
            <a:avLst/>
          </a:prstGeom>
          <a:ln>
            <a:noFill/>
          </a:ln>
          <a:effectLst>
            <a:softEdge rad="112500"/>
          </a:effectLst>
        </p:spPr>
      </p:pic>
      <p:pic>
        <p:nvPicPr>
          <p:cNvPr id="5" name="Рисунок 4" descr="IMGP8271.JPG"/>
          <p:cNvPicPr>
            <a:picLocks noChangeAspect="1"/>
          </p:cNvPicPr>
          <p:nvPr/>
        </p:nvPicPr>
        <p:blipFill>
          <a:blip r:embed="rId3" cstate="print"/>
          <a:stretch>
            <a:fillRect/>
          </a:stretch>
        </p:blipFill>
        <p:spPr>
          <a:xfrm>
            <a:off x="500034" y="3786189"/>
            <a:ext cx="3429024" cy="2571769"/>
          </a:xfrm>
          <a:prstGeom prst="rect">
            <a:avLst/>
          </a:prstGeom>
          <a:ln>
            <a:noFill/>
          </a:ln>
          <a:effectLst>
            <a:softEdge rad="112500"/>
          </a:effectLst>
        </p:spPr>
      </p:pic>
      <p:pic>
        <p:nvPicPr>
          <p:cNvPr id="6" name="Рисунок 5" descr="100_2785.JPG"/>
          <p:cNvPicPr>
            <a:picLocks noChangeAspect="1"/>
          </p:cNvPicPr>
          <p:nvPr/>
        </p:nvPicPr>
        <p:blipFill>
          <a:blip r:embed="rId4"/>
          <a:stretch>
            <a:fillRect/>
          </a:stretch>
        </p:blipFill>
        <p:spPr>
          <a:xfrm>
            <a:off x="4714876" y="1214422"/>
            <a:ext cx="3465998" cy="2305057"/>
          </a:xfrm>
          <a:prstGeom prst="rect">
            <a:avLst/>
          </a:prstGeom>
          <a:ln>
            <a:noFill/>
          </a:ln>
          <a:effectLst>
            <a:softEdge rad="112500"/>
          </a:effectLst>
        </p:spPr>
      </p:pic>
      <p:pic>
        <p:nvPicPr>
          <p:cNvPr id="7" name="Рисунок 6" descr="100_2789.JPG"/>
          <p:cNvPicPr>
            <a:picLocks noChangeAspect="1"/>
          </p:cNvPicPr>
          <p:nvPr/>
        </p:nvPicPr>
        <p:blipFill>
          <a:blip r:embed="rId5"/>
          <a:stretch>
            <a:fillRect/>
          </a:stretch>
        </p:blipFill>
        <p:spPr>
          <a:xfrm>
            <a:off x="785786" y="1142984"/>
            <a:ext cx="3465998" cy="2305057"/>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20160115_102539.jpg"/>
          <p:cNvPicPr>
            <a:picLocks noChangeAspect="1"/>
          </p:cNvPicPr>
          <p:nvPr/>
        </p:nvPicPr>
        <p:blipFill>
          <a:blip r:embed="rId2" cstate="print"/>
          <a:stretch>
            <a:fillRect/>
          </a:stretch>
        </p:blipFill>
        <p:spPr>
          <a:xfrm rot="5400000">
            <a:off x="4326753" y="3674247"/>
            <a:ext cx="2533477" cy="1900108"/>
          </a:xfrm>
          <a:prstGeom prst="rect">
            <a:avLst/>
          </a:prstGeom>
        </p:spPr>
      </p:pic>
      <p:pic>
        <p:nvPicPr>
          <p:cNvPr id="10" name="Рисунок 9" descr="20160115_102913.jpg"/>
          <p:cNvPicPr>
            <a:picLocks noChangeAspect="1"/>
          </p:cNvPicPr>
          <p:nvPr/>
        </p:nvPicPr>
        <p:blipFill>
          <a:blip r:embed="rId3" cstate="print"/>
          <a:stretch>
            <a:fillRect/>
          </a:stretch>
        </p:blipFill>
        <p:spPr>
          <a:xfrm rot="5400000">
            <a:off x="6541331" y="3674247"/>
            <a:ext cx="2533477" cy="1900108"/>
          </a:xfrm>
          <a:prstGeom prst="rect">
            <a:avLst/>
          </a:prstGeom>
        </p:spPr>
      </p:pic>
      <p:pic>
        <p:nvPicPr>
          <p:cNvPr id="11" name="Рисунок 10" descr="20160115_101506.jpg"/>
          <p:cNvPicPr>
            <a:picLocks noChangeAspect="1"/>
          </p:cNvPicPr>
          <p:nvPr/>
        </p:nvPicPr>
        <p:blipFill>
          <a:blip r:embed="rId4" cstate="print"/>
          <a:stretch>
            <a:fillRect/>
          </a:stretch>
        </p:blipFill>
        <p:spPr>
          <a:xfrm rot="5400000">
            <a:off x="2183613" y="3674247"/>
            <a:ext cx="2533477" cy="1900108"/>
          </a:xfrm>
          <a:prstGeom prst="rect">
            <a:avLst/>
          </a:prstGeom>
        </p:spPr>
      </p:pic>
      <p:pic>
        <p:nvPicPr>
          <p:cNvPr id="12" name="Рисунок 11" descr="20160115_101742.jpg"/>
          <p:cNvPicPr>
            <a:picLocks noChangeAspect="1"/>
          </p:cNvPicPr>
          <p:nvPr/>
        </p:nvPicPr>
        <p:blipFill>
          <a:blip r:embed="rId5" cstate="print"/>
          <a:stretch>
            <a:fillRect/>
          </a:stretch>
        </p:blipFill>
        <p:spPr>
          <a:xfrm rot="5400000">
            <a:off x="40473" y="3674247"/>
            <a:ext cx="2533477" cy="1900108"/>
          </a:xfrm>
          <a:prstGeom prst="rect">
            <a:avLst/>
          </a:prstGeom>
        </p:spPr>
      </p:pic>
      <p:pic>
        <p:nvPicPr>
          <p:cNvPr id="13" name="Рисунок 12" descr="20160115_102204.jpg"/>
          <p:cNvPicPr>
            <a:picLocks noChangeAspect="1"/>
          </p:cNvPicPr>
          <p:nvPr/>
        </p:nvPicPr>
        <p:blipFill>
          <a:blip r:embed="rId6" cstate="print"/>
          <a:stretch>
            <a:fillRect/>
          </a:stretch>
        </p:blipFill>
        <p:spPr>
          <a:xfrm rot="5400000">
            <a:off x="5755513" y="673851"/>
            <a:ext cx="2533477" cy="1900108"/>
          </a:xfrm>
          <a:prstGeom prst="rect">
            <a:avLst/>
          </a:prstGeom>
        </p:spPr>
      </p:pic>
      <p:pic>
        <p:nvPicPr>
          <p:cNvPr id="14" name="Рисунок 13" descr="20160115_102213.jpg"/>
          <p:cNvPicPr>
            <a:picLocks noChangeAspect="1"/>
          </p:cNvPicPr>
          <p:nvPr/>
        </p:nvPicPr>
        <p:blipFill>
          <a:blip r:embed="rId7" cstate="print"/>
          <a:stretch>
            <a:fillRect/>
          </a:stretch>
        </p:blipFill>
        <p:spPr>
          <a:xfrm rot="5400000">
            <a:off x="3326622" y="673851"/>
            <a:ext cx="2533477" cy="1900108"/>
          </a:xfrm>
          <a:prstGeom prst="rect">
            <a:avLst/>
          </a:prstGeom>
        </p:spPr>
      </p:pic>
      <p:pic>
        <p:nvPicPr>
          <p:cNvPr id="15" name="Рисунок 14" descr="20160115_102528.jpg"/>
          <p:cNvPicPr>
            <a:picLocks noChangeAspect="1"/>
          </p:cNvPicPr>
          <p:nvPr/>
        </p:nvPicPr>
        <p:blipFill>
          <a:blip r:embed="rId8" cstate="print"/>
          <a:stretch>
            <a:fillRect/>
          </a:stretch>
        </p:blipFill>
        <p:spPr>
          <a:xfrm rot="5400000">
            <a:off x="969167" y="673851"/>
            <a:ext cx="2533477" cy="1900108"/>
          </a:xfrm>
          <a:prstGeom prst="rect">
            <a:avLst/>
          </a:prstGeom>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000372"/>
            <a:ext cx="8572559" cy="769441"/>
          </a:xfrm>
          <a:prstGeom prst="rect">
            <a:avLst/>
          </a:prstGeom>
          <a:noFill/>
        </p:spPr>
        <p:txBody>
          <a:bodyPr wrap="square" rtlCol="0">
            <a:spAutoFit/>
          </a:bodyPr>
          <a:lstStyle/>
          <a:p>
            <a:pPr algn="ctr"/>
            <a:r>
              <a:rPr lang="ru-RU" sz="4400" b="1" dirty="0" smtClean="0">
                <a:solidFill>
                  <a:srgbClr val="0070C0"/>
                </a:solidFill>
                <a:latin typeface="Georgia" pitchFamily="18" charset="0"/>
              </a:rPr>
              <a:t>СПАСИБО ЗА ВНИМАНИЕ!</a:t>
            </a:r>
            <a:endParaRPr lang="ru-RU" sz="4400" b="1" dirty="0">
              <a:solidFill>
                <a:srgbClr val="0070C0"/>
              </a:solidFill>
              <a:latin typeface="Georg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3"/>
          <p:cNvSpPr txBox="1">
            <a:spLocks/>
          </p:cNvSpPr>
          <p:nvPr/>
        </p:nvSpPr>
        <p:spPr>
          <a:xfrm>
            <a:off x="457200" y="1700808"/>
            <a:ext cx="8229600" cy="2763834"/>
          </a:xfrm>
          <a:prstGeom prst="rect">
            <a:avLst/>
          </a:prstGeom>
        </p:spPr>
        <p:txBody>
          <a:bodyPr wrap="square">
            <a:sp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000" b="0" i="0" u="none" strike="noStrike" kern="1200" cap="none" spc="0" normalizeH="0" baseline="0" noProof="0" dirty="0" smtClean="0">
              <a:ln>
                <a:noFill/>
              </a:ln>
              <a:solidFill>
                <a:prstClr val="black"/>
              </a:solidFill>
              <a:effectLst/>
              <a:uLnTx/>
              <a:uFillTx/>
              <a:latin typeface="Georgia" pitchFamily="18"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prstClr val="black"/>
                </a:solidFill>
                <a:effectLst/>
                <a:uLnTx/>
                <a:uFillTx/>
                <a:latin typeface="Georgia" pitchFamily="18" charset="0"/>
                <a:ea typeface="+mn-ea"/>
                <a:cs typeface="+mn-cs"/>
              </a:rPr>
              <a:t>Источник шаблона:</a:t>
            </a:r>
            <a:endParaRPr kumimoji="0" lang="ru-RU" sz="20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1" i="0" u="none" strike="noStrike" kern="1200" cap="none" spc="0" normalizeH="0" baseline="0" noProof="0" dirty="0" smtClean="0">
                <a:ln>
                  <a:noFill/>
                </a:ln>
                <a:solidFill>
                  <a:srgbClr val="00B0F0"/>
                </a:solidFill>
                <a:effectLst/>
                <a:uLnTx/>
                <a:uFillTx/>
                <a:latin typeface="Georgia" pitchFamily="18" charset="0"/>
                <a:ea typeface="+mn-ea"/>
                <a:cs typeface="+mn-cs"/>
              </a:rPr>
              <a:t>Автор: Дьячкова Наталья Анатольевна</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1" i="0" u="none" strike="noStrike" kern="1200" cap="none" spc="0" normalizeH="0" baseline="0" noProof="0" dirty="0" smtClean="0">
                <a:ln>
                  <a:noFill/>
                </a:ln>
                <a:solidFill>
                  <a:srgbClr val="00B0F0"/>
                </a:solidFill>
                <a:effectLst/>
                <a:uLnTx/>
                <a:uFillTx/>
                <a:latin typeface="Georgia" pitchFamily="18" charset="0"/>
                <a:ea typeface="+mn-ea"/>
                <a:cs typeface="+mn-cs"/>
              </a:rPr>
              <a:t>учитель биологии и ИЗО</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1" i="0" u="none" strike="noStrike" kern="1200" cap="none" spc="0" normalizeH="0" baseline="0" noProof="0" dirty="0" smtClean="0">
                <a:ln>
                  <a:noFill/>
                </a:ln>
                <a:solidFill>
                  <a:srgbClr val="00B0F0"/>
                </a:solidFill>
                <a:effectLst/>
                <a:uLnTx/>
                <a:uFillTx/>
                <a:latin typeface="Georgia" pitchFamily="18" charset="0"/>
                <a:ea typeface="+mn-ea"/>
                <a:cs typeface="+mn-cs"/>
              </a:rPr>
              <a:t>МБОУ Верхнесоленовская СОШ</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1" i="0" u="none" strike="noStrike" kern="1200" cap="none" spc="0" normalizeH="0" baseline="0" noProof="0" dirty="0" smtClean="0">
                <a:ln>
                  <a:noFill/>
                </a:ln>
                <a:solidFill>
                  <a:srgbClr val="00B0F0"/>
                </a:solidFill>
                <a:effectLst/>
                <a:uLnTx/>
                <a:uFillTx/>
                <a:latin typeface="Georgia" pitchFamily="18" charset="0"/>
                <a:ea typeface="+mn-ea"/>
                <a:cs typeface="+mn-cs"/>
              </a:rPr>
              <a:t>Веселовского района</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1" i="0" u="none" strike="noStrike" kern="1200" cap="none" spc="0" normalizeH="0" baseline="0" noProof="0" dirty="0" smtClean="0">
                <a:ln>
                  <a:noFill/>
                </a:ln>
                <a:solidFill>
                  <a:srgbClr val="00B0F0"/>
                </a:solidFill>
                <a:effectLst/>
                <a:uLnTx/>
                <a:uFillTx/>
                <a:latin typeface="Georgia" pitchFamily="18" charset="0"/>
                <a:ea typeface="+mn-ea"/>
                <a:cs typeface="+mn-cs"/>
              </a:rPr>
              <a:t>Ростовской области</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1" i="0" u="none" strike="noStrike" kern="1200" cap="none" spc="0" normalizeH="0" baseline="0" noProof="0" dirty="0" smtClean="0">
                <a:ln>
                  <a:noFill/>
                </a:ln>
                <a:solidFill>
                  <a:srgbClr val="00B0F0"/>
                </a:solidFill>
                <a:effectLst/>
                <a:uLnTx/>
                <a:uFillTx/>
                <a:latin typeface="Georgia" pitchFamily="18" charset="0"/>
                <a:ea typeface="+mn-ea"/>
                <a:cs typeface="+mn-cs"/>
              </a:rPr>
              <a:t>сайт «</a:t>
            </a:r>
            <a:r>
              <a:rPr kumimoji="0" lang="en-US" b="1" i="0" u="none" strike="noStrike" kern="1200" cap="none" spc="0" normalizeH="0" baseline="0" noProof="0" dirty="0" smtClean="0">
                <a:ln>
                  <a:noFill/>
                </a:ln>
                <a:solidFill>
                  <a:srgbClr val="00B0F0"/>
                </a:solidFill>
                <a:effectLst/>
                <a:uLnTx/>
                <a:uFillTx/>
                <a:latin typeface="Georgia" pitchFamily="18" charset="0"/>
                <a:ea typeface="+mn-ea"/>
                <a:cs typeface="+mn-cs"/>
              </a:rPr>
              <a:t>http</a:t>
            </a:r>
            <a:r>
              <a:rPr kumimoji="0" lang="ru-RU" b="1" i="0" u="none" strike="noStrike" kern="1200" cap="none" spc="0" normalizeH="0" baseline="0" noProof="0" dirty="0" smtClean="0">
                <a:ln>
                  <a:noFill/>
                </a:ln>
                <a:solidFill>
                  <a:srgbClr val="00B0F0"/>
                </a:solidFill>
                <a:effectLst/>
                <a:uLnTx/>
                <a:uFillTx/>
                <a:latin typeface="Georgia" pitchFamily="18" charset="0"/>
                <a:ea typeface="+mn-ea"/>
                <a:cs typeface="+mn-cs"/>
              </a:rPr>
              <a:t>://</a:t>
            </a:r>
            <a:r>
              <a:rPr kumimoji="0" lang="en-US" b="1" i="0" u="none" strike="noStrike" kern="1200" cap="none" spc="0" normalizeH="0" baseline="0" noProof="0" dirty="0" err="1" smtClean="0">
                <a:ln>
                  <a:noFill/>
                </a:ln>
                <a:solidFill>
                  <a:srgbClr val="00B0F0"/>
                </a:solidFill>
                <a:effectLst/>
                <a:uLnTx/>
                <a:uFillTx/>
                <a:latin typeface="Georgia" pitchFamily="18" charset="0"/>
                <a:ea typeface="+mn-ea"/>
                <a:cs typeface="+mn-cs"/>
              </a:rPr>
              <a:t>pedsovet</a:t>
            </a:r>
            <a:r>
              <a:rPr kumimoji="0" lang="ru-RU" b="1" i="0" u="none" strike="noStrike" kern="1200" cap="none" spc="0" normalizeH="0" baseline="0" noProof="0" dirty="0" smtClean="0">
                <a:ln>
                  <a:noFill/>
                </a:ln>
                <a:solidFill>
                  <a:srgbClr val="00B0F0"/>
                </a:solidFill>
                <a:effectLst/>
                <a:uLnTx/>
                <a:uFillTx/>
                <a:latin typeface="Georgia" pitchFamily="18" charset="0"/>
                <a:ea typeface="+mn-ea"/>
                <a:cs typeface="+mn-cs"/>
              </a:rPr>
              <a:t>.</a:t>
            </a:r>
            <a:r>
              <a:rPr kumimoji="0" lang="en-US" b="1" i="0" u="none" strike="noStrike" kern="1200" cap="none" spc="0" normalizeH="0" baseline="0" noProof="0" dirty="0" err="1" smtClean="0">
                <a:ln>
                  <a:noFill/>
                </a:ln>
                <a:solidFill>
                  <a:srgbClr val="00B0F0"/>
                </a:solidFill>
                <a:effectLst/>
                <a:uLnTx/>
                <a:uFillTx/>
                <a:latin typeface="Georgia" pitchFamily="18" charset="0"/>
                <a:ea typeface="+mn-ea"/>
                <a:cs typeface="+mn-cs"/>
              </a:rPr>
              <a:t>su</a:t>
            </a:r>
            <a:r>
              <a:rPr kumimoji="0" lang="ru-RU" b="1" i="0" u="none" strike="noStrike" kern="1200" cap="none" spc="0" normalizeH="0" baseline="0" noProof="0" dirty="0" smtClean="0">
                <a:ln>
                  <a:noFill/>
                </a:ln>
                <a:solidFill>
                  <a:srgbClr val="00B0F0"/>
                </a:solidFill>
                <a:effectLst/>
                <a:uLnTx/>
                <a:uFillTx/>
                <a:latin typeface="Georgia" pitchFamily="18" charset="0"/>
                <a:ea typeface="+mn-ea"/>
                <a:cs typeface="+mn-cs"/>
              </a:rPr>
              <a:t>/»</a:t>
            </a:r>
            <a:endParaRPr kumimoji="0" lang="ru-RU" b="0" i="0" u="none" strike="noStrike" kern="1200" cap="none" spc="0" normalizeH="0" baseline="0" noProof="0" dirty="0">
              <a:ln>
                <a:noFill/>
              </a:ln>
              <a:solidFill>
                <a:srgbClr val="00B0F0"/>
              </a:solidFill>
              <a:effectLst/>
              <a:uLnTx/>
              <a:uFillTx/>
              <a:latin typeface="Georgia" pitchFamily="18" charset="0"/>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3"/>
          <p:cNvSpPr txBox="1">
            <a:spLocks/>
          </p:cNvSpPr>
          <p:nvPr/>
        </p:nvSpPr>
        <p:spPr>
          <a:xfrm>
            <a:off x="285720" y="928670"/>
            <a:ext cx="8643998" cy="5004447"/>
          </a:xfrm>
          <a:prstGeom prst="rect">
            <a:avLst/>
          </a:prstGeom>
          <a:noFill/>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ru-RU" sz="2800" b="1" i="0" u="none" strike="noStrike" kern="1200" cap="none" spc="0" normalizeH="0" baseline="0" noProof="0" dirty="0" smtClean="0">
                <a:ln>
                  <a:noFill/>
                </a:ln>
                <a:solidFill>
                  <a:schemeClr val="accent4">
                    <a:lumMod val="75000"/>
                  </a:schemeClr>
                </a:solidFill>
                <a:effectLst/>
                <a:uLnTx/>
                <a:uFillTx/>
                <a:latin typeface="Georgia" pitchFamily="18" charset="0"/>
                <a:ea typeface="+mn-ea"/>
                <a:cs typeface="+mn-cs"/>
              </a:rPr>
              <a:t>МБДОУ  «Детский сад №49</a:t>
            </a:r>
            <a:r>
              <a:rPr kumimoji="0" lang="ru-RU" sz="2800" b="1" i="0" u="none" strike="noStrike" kern="1200" cap="none" spc="0" normalizeH="0" noProof="0" dirty="0" smtClean="0">
                <a:ln>
                  <a:noFill/>
                </a:ln>
                <a:solidFill>
                  <a:schemeClr val="accent4">
                    <a:lumMod val="75000"/>
                  </a:schemeClr>
                </a:solidFill>
                <a:effectLst/>
                <a:uLnTx/>
                <a:uFillTx/>
                <a:latin typeface="Georgia" pitchFamily="18" charset="0"/>
                <a:ea typeface="+mn-ea"/>
                <a:cs typeface="+mn-cs"/>
              </a:rPr>
              <a:t> «Белоснежка» </a:t>
            </a:r>
            <a:r>
              <a:rPr kumimoji="0" lang="ru-RU" sz="2800" b="1" i="0" u="none" strike="noStrike" kern="1200" cap="none" spc="0" normalizeH="0" noProof="0" dirty="0" err="1" smtClean="0">
                <a:ln>
                  <a:noFill/>
                </a:ln>
                <a:solidFill>
                  <a:schemeClr val="accent4">
                    <a:lumMod val="75000"/>
                  </a:schemeClr>
                </a:solidFill>
                <a:effectLst/>
                <a:uLnTx/>
                <a:uFillTx/>
                <a:latin typeface="Georgia" pitchFamily="18" charset="0"/>
                <a:ea typeface="+mn-ea"/>
                <a:cs typeface="+mn-cs"/>
              </a:rPr>
              <a:t>общеразвивающего</a:t>
            </a:r>
            <a:r>
              <a:rPr kumimoji="0" lang="ru-RU" sz="2800" b="1" i="0" u="none" strike="noStrike" kern="1200" cap="none" spc="0" normalizeH="0" noProof="0" dirty="0" smtClean="0">
                <a:ln>
                  <a:noFill/>
                </a:ln>
                <a:solidFill>
                  <a:schemeClr val="accent4">
                    <a:lumMod val="75000"/>
                  </a:schemeClr>
                </a:solidFill>
                <a:effectLst/>
                <a:uLnTx/>
                <a:uFillTx/>
                <a:latin typeface="Georgia" pitchFamily="18" charset="0"/>
                <a:ea typeface="+mn-ea"/>
                <a:cs typeface="+mn-cs"/>
              </a:rPr>
              <a:t> вида</a:t>
            </a:r>
          </a:p>
          <a:p>
            <a:pPr marL="0" marR="0" lvl="0" indent="0" algn="ctr" defTabSz="914400" rtl="0" eaLnBrk="1" fontAlgn="auto" latinLnBrk="0" hangingPunct="1">
              <a:lnSpc>
                <a:spcPct val="100000"/>
              </a:lnSpc>
              <a:spcBef>
                <a:spcPct val="20000"/>
              </a:spcBef>
              <a:spcAft>
                <a:spcPts val="0"/>
              </a:spcAft>
              <a:buClrTx/>
              <a:buSzTx/>
              <a:tabLst/>
              <a:defRPr/>
            </a:pPr>
            <a:r>
              <a:rPr lang="ru-RU" sz="2800" b="1" dirty="0" smtClean="0">
                <a:solidFill>
                  <a:schemeClr val="accent4">
                    <a:lumMod val="75000"/>
                  </a:schemeClr>
                </a:solidFill>
                <a:latin typeface="Georgia" pitchFamily="18" charset="0"/>
              </a:rPr>
              <a:t>г</a:t>
            </a:r>
            <a:r>
              <a:rPr lang="ru-RU" sz="2800" b="1" baseline="0" dirty="0" smtClean="0">
                <a:solidFill>
                  <a:schemeClr val="accent4">
                    <a:lumMod val="75000"/>
                  </a:schemeClr>
                </a:solidFill>
                <a:latin typeface="Georgia" pitchFamily="18" charset="0"/>
              </a:rPr>
              <a:t>. Северодвинска</a:t>
            </a:r>
          </a:p>
          <a:p>
            <a:pPr marL="0" marR="0" lvl="0" indent="0" algn="ctr" defTabSz="914400" rtl="0" eaLnBrk="1" fontAlgn="auto" latinLnBrk="0" hangingPunct="1">
              <a:lnSpc>
                <a:spcPct val="100000"/>
              </a:lnSpc>
              <a:spcBef>
                <a:spcPct val="20000"/>
              </a:spcBef>
              <a:spcAft>
                <a:spcPts val="0"/>
              </a:spcAft>
              <a:buClrTx/>
              <a:buSzTx/>
              <a:tabLst/>
              <a:defRPr/>
            </a:pPr>
            <a:endParaRPr kumimoji="0" lang="ru-RU" sz="2800" b="0" i="0" u="none" strike="noStrike" kern="1200" cap="none" spc="0" normalizeH="0" noProof="0" dirty="0" smtClean="0">
              <a:ln>
                <a:noFill/>
              </a:ln>
              <a:solidFill>
                <a:schemeClr val="accent4">
                  <a:lumMod val="75000"/>
                </a:schemeClr>
              </a:solidFill>
              <a:effectLst/>
              <a:uLnTx/>
              <a:uFillTx/>
              <a:latin typeface="Georgia"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tabLst/>
              <a:defRPr/>
            </a:pPr>
            <a:endParaRPr lang="ru-RU" sz="2800" baseline="0" dirty="0" smtClean="0">
              <a:solidFill>
                <a:schemeClr val="accent4">
                  <a:lumMod val="75000"/>
                </a:schemeClr>
              </a:solidFill>
              <a:latin typeface="Georgia" pitchFamily="18" charset="0"/>
            </a:endParaRPr>
          </a:p>
          <a:p>
            <a:pPr marL="0" marR="0" lvl="0" indent="0" algn="ctr" defTabSz="914400" rtl="0" eaLnBrk="1" fontAlgn="auto" latinLnBrk="0" hangingPunct="1">
              <a:lnSpc>
                <a:spcPct val="100000"/>
              </a:lnSpc>
              <a:spcBef>
                <a:spcPct val="20000"/>
              </a:spcBef>
              <a:spcAft>
                <a:spcPts val="0"/>
              </a:spcAft>
              <a:buClrTx/>
              <a:buSzTx/>
              <a:tabLst/>
              <a:defRPr/>
            </a:pPr>
            <a:endParaRPr kumimoji="0" lang="ru-RU" sz="2800" b="1" i="0" u="none" strike="noStrike" kern="1200" cap="none" spc="0" normalizeH="0" noProof="0" dirty="0" smtClean="0">
              <a:ln>
                <a:noFill/>
              </a:ln>
              <a:solidFill>
                <a:schemeClr val="accent4">
                  <a:lumMod val="75000"/>
                </a:schemeClr>
              </a:solidFill>
              <a:effectLst/>
              <a:uLnTx/>
              <a:uFillTx/>
              <a:latin typeface="Georgia"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tabLst/>
              <a:defRPr/>
            </a:pPr>
            <a:r>
              <a:rPr kumimoji="0" lang="ru-RU" sz="2800" b="1" i="0" u="none" strike="noStrike" kern="1200" cap="none" spc="0" normalizeH="0" noProof="0" dirty="0" smtClean="0">
                <a:ln>
                  <a:noFill/>
                </a:ln>
                <a:solidFill>
                  <a:schemeClr val="accent4">
                    <a:lumMod val="75000"/>
                  </a:schemeClr>
                </a:solidFill>
                <a:effectLst/>
                <a:uLnTx/>
                <a:uFillTx/>
                <a:latin typeface="Georgia" pitchFamily="18" charset="0"/>
                <a:ea typeface="+mn-ea"/>
                <a:cs typeface="+mn-cs"/>
              </a:rPr>
              <a:t>Автор </a:t>
            </a:r>
          </a:p>
          <a:p>
            <a:pPr marL="0" marR="0" lvl="0" indent="0" algn="ctr" defTabSz="914400" rtl="0" eaLnBrk="1" fontAlgn="auto" latinLnBrk="0" hangingPunct="1">
              <a:lnSpc>
                <a:spcPct val="100000"/>
              </a:lnSpc>
              <a:spcBef>
                <a:spcPct val="20000"/>
              </a:spcBef>
              <a:spcAft>
                <a:spcPts val="0"/>
              </a:spcAft>
              <a:buClrTx/>
              <a:buSzTx/>
              <a:tabLst/>
              <a:defRPr/>
            </a:pPr>
            <a:r>
              <a:rPr lang="ru-RU" sz="2800" baseline="0" dirty="0" smtClean="0">
                <a:solidFill>
                  <a:schemeClr val="accent4">
                    <a:lumMod val="75000"/>
                  </a:schemeClr>
                </a:solidFill>
                <a:latin typeface="Georgia" pitchFamily="18" charset="0"/>
              </a:rPr>
              <a:t>Усова Екатерина</a:t>
            </a:r>
            <a:r>
              <a:rPr lang="ru-RU" sz="2800" dirty="0" smtClean="0">
                <a:solidFill>
                  <a:schemeClr val="accent4">
                    <a:lumMod val="75000"/>
                  </a:schemeClr>
                </a:solidFill>
                <a:latin typeface="Georgia" pitchFamily="18" charset="0"/>
              </a:rPr>
              <a:t> Юрьевна, воспитатель высшей квалификационной категории</a:t>
            </a:r>
          </a:p>
          <a:p>
            <a:pPr marL="0" marR="0" lvl="0" indent="0" algn="ctr" defTabSz="914400" rtl="0" eaLnBrk="1" fontAlgn="auto" latinLnBrk="0" hangingPunct="1">
              <a:lnSpc>
                <a:spcPct val="100000"/>
              </a:lnSpc>
              <a:spcBef>
                <a:spcPct val="20000"/>
              </a:spcBef>
              <a:spcAft>
                <a:spcPts val="0"/>
              </a:spcAft>
              <a:buClrTx/>
              <a:buSzTx/>
              <a:tabLst/>
              <a:defRPr/>
            </a:pPr>
            <a:endParaRPr lang="ru-RU" sz="2800" dirty="0" smtClean="0">
              <a:solidFill>
                <a:schemeClr val="accent4">
                  <a:lumMod val="75000"/>
                </a:schemeClr>
              </a:solidFill>
              <a:latin typeface="Georg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714356"/>
            <a:ext cx="807249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cs typeface="Arial" pitchFamily="34" charset="0"/>
              </a:rPr>
              <a:t>В детстве не было лучше подарка:</a:t>
            </a:r>
            <a:endPar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cs typeface="Arial" pitchFamily="34" charset="0"/>
              </a:rPr>
              <a:t>Краски, кисточки, тонкий альбом…</a:t>
            </a:r>
            <a:endPar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cs typeface="Arial" pitchFamily="34" charset="0"/>
              </a:rPr>
              <a:t>Рисовали мы смело и ярко</a:t>
            </a:r>
            <a:endPar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cs typeface="Arial" pitchFamily="34" charset="0"/>
              </a:rPr>
              <a:t>Солнце жёлтое на </a:t>
            </a:r>
            <a:r>
              <a:rPr kumimoji="0" lang="ru-RU" sz="2800" b="0" i="0" u="none" strike="noStrike" cap="none" normalizeH="0" baseline="0" dirty="0" err="1" smtClean="0">
                <a:ln>
                  <a:noFill/>
                </a:ln>
                <a:solidFill>
                  <a:schemeClr val="accent4">
                    <a:lumMod val="50000"/>
                  </a:schemeClr>
                </a:solidFill>
                <a:effectLst/>
                <a:latin typeface="Georgia" pitchFamily="18" charset="0"/>
                <a:ea typeface="Times New Roman" pitchFamily="18" charset="0"/>
                <a:cs typeface="Arial" pitchFamily="34" charset="0"/>
              </a:rPr>
              <a:t>голубом</a:t>
            </a:r>
            <a:r>
              <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cs typeface="Arial" pitchFamily="34" charset="0"/>
              </a:rPr>
              <a:t>,</a:t>
            </a:r>
            <a:endPar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cs typeface="Arial" pitchFamily="34" charset="0"/>
              </a:rPr>
              <a:t>Папу с мамой, цветы без названья</a:t>
            </a:r>
            <a:endPar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cs typeface="Arial" pitchFamily="34" charset="0"/>
              </a:rPr>
              <a:t>И морозный узор января,</a:t>
            </a:r>
            <a:endPar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cs typeface="Arial" pitchFamily="34" charset="0"/>
              </a:rPr>
              <a:t>Чуть завидуя тем, чьё призванье –</a:t>
            </a:r>
            <a:endPar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cs typeface="Arial" pitchFamily="34" charset="0"/>
              </a:rPr>
              <a:t>Быть художником, радость творя.</a:t>
            </a:r>
            <a:endPar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cs typeface="Arial" pitchFamily="34" charset="0"/>
              </a:rPr>
              <a:t>Если глубже в картину вглядеться,</a:t>
            </a:r>
            <a:endPar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cs typeface="Arial" pitchFamily="34" charset="0"/>
              </a:rPr>
              <a:t>Сразу вспомнишь о чём-то своём.</a:t>
            </a:r>
            <a:endPar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cs typeface="Arial" pitchFamily="34" charset="0"/>
              </a:rPr>
              <a:t>Все художники – родом из детства,</a:t>
            </a:r>
            <a:endPar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4">
                    <a:lumMod val="50000"/>
                  </a:schemeClr>
                </a:solidFill>
                <a:effectLst/>
                <a:latin typeface="Georgia" pitchFamily="18" charset="0"/>
                <a:ea typeface="Times New Roman" pitchFamily="18" charset="0"/>
                <a:cs typeface="Arial" pitchFamily="34" charset="0"/>
              </a:rPr>
              <a:t>Их коснулась жар-птица крылом!</a:t>
            </a:r>
          </a:p>
          <a:p>
            <a:pPr marL="0" marR="0" lvl="0" indent="0" algn="l" defTabSz="914400" rtl="0" eaLnBrk="0" fontAlgn="base" latinLnBrk="0" hangingPunct="0">
              <a:lnSpc>
                <a:spcPct val="100000"/>
              </a:lnSpc>
              <a:spcBef>
                <a:spcPct val="0"/>
              </a:spcBef>
              <a:spcAft>
                <a:spcPct val="0"/>
              </a:spcAft>
              <a:buClrTx/>
              <a:buSzTx/>
              <a:buFontTx/>
              <a:buNone/>
              <a:tabLst/>
            </a:pPr>
            <a:r>
              <a:rPr lang="ru-RU" sz="2800" dirty="0" smtClean="0">
                <a:solidFill>
                  <a:schemeClr val="accent4">
                    <a:lumMod val="50000"/>
                  </a:schemeClr>
                </a:solidFill>
                <a:latin typeface="Georgia" pitchFamily="18" charset="0"/>
                <a:cs typeface="Arial" pitchFamily="34" charset="0"/>
              </a:rPr>
              <a:t>                                                          </a:t>
            </a:r>
            <a:r>
              <a:rPr lang="ru-RU" sz="2800" dirty="0" err="1" smtClean="0">
                <a:solidFill>
                  <a:schemeClr val="accent4">
                    <a:lumMod val="50000"/>
                  </a:schemeClr>
                </a:solidFill>
                <a:latin typeface="Georgia" pitchFamily="18" charset="0"/>
                <a:cs typeface="Arial" pitchFamily="34" charset="0"/>
              </a:rPr>
              <a:t>Такмакова</a:t>
            </a:r>
            <a:r>
              <a:rPr lang="ru-RU" sz="2800" dirty="0" smtClean="0">
                <a:solidFill>
                  <a:schemeClr val="accent4">
                    <a:lumMod val="50000"/>
                  </a:schemeClr>
                </a:solidFill>
                <a:latin typeface="Georgia" pitchFamily="18" charset="0"/>
                <a:cs typeface="Arial" pitchFamily="34" charset="0"/>
              </a:rPr>
              <a:t> </a:t>
            </a:r>
            <a:r>
              <a:rPr lang="ru-RU" sz="2800" dirty="0" smtClean="0">
                <a:solidFill>
                  <a:schemeClr val="accent4">
                    <a:lumMod val="50000"/>
                  </a:schemeClr>
                </a:solidFill>
                <a:latin typeface="Georgia" pitchFamily="18" charset="0"/>
                <a:cs typeface="Arial" pitchFamily="34" charset="0"/>
              </a:rPr>
              <a:t>О.В.</a:t>
            </a:r>
            <a:endParaRPr kumimoji="0" lang="ru-RU" sz="2800" b="0" i="0" u="none" strike="noStrike" cap="none" normalizeH="0" baseline="0" dirty="0" smtClean="0">
              <a:ln>
                <a:noFill/>
              </a:ln>
              <a:solidFill>
                <a:schemeClr val="accent4">
                  <a:lumMod val="50000"/>
                </a:schemeClr>
              </a:solidFill>
              <a:effectLst/>
              <a:latin typeface="Georg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000240"/>
            <a:ext cx="8429684" cy="2677656"/>
          </a:xfrm>
          <a:prstGeom prst="rect">
            <a:avLst/>
          </a:prstGeom>
        </p:spPr>
        <p:txBody>
          <a:bodyPr wrap="square">
            <a:spAutoFit/>
          </a:bodyPr>
          <a:lstStyle/>
          <a:p>
            <a:pPr algn="ctr"/>
            <a:r>
              <a:rPr lang="ru-RU" sz="2800" dirty="0" smtClean="0">
                <a:solidFill>
                  <a:schemeClr val="accent4">
                    <a:lumMod val="50000"/>
                  </a:schemeClr>
                </a:solidFill>
                <a:latin typeface="Georgia" pitchFamily="18" charset="0"/>
                <a:cs typeface="Arial" charset="0"/>
              </a:rPr>
              <a:t> Актуальным направлением модернизации системы образования является </a:t>
            </a:r>
            <a:r>
              <a:rPr lang="ru-RU" sz="2800" b="1" i="1" dirty="0" smtClean="0">
                <a:solidFill>
                  <a:schemeClr val="accent4">
                    <a:lumMod val="50000"/>
                  </a:schemeClr>
                </a:solidFill>
                <a:latin typeface="Georgia" pitchFamily="18" charset="0"/>
                <a:cs typeface="Arial" charset="0"/>
              </a:rPr>
              <a:t>художественно-эстетическое воспитание</a:t>
            </a:r>
            <a:r>
              <a:rPr lang="ru-RU" sz="2800" dirty="0" smtClean="0">
                <a:solidFill>
                  <a:schemeClr val="accent4">
                    <a:lumMod val="50000"/>
                  </a:schemeClr>
                </a:solidFill>
                <a:latin typeface="Georgia" pitchFamily="18" charset="0"/>
                <a:cs typeface="Arial" charset="0"/>
              </a:rPr>
              <a:t>, как одно из основных средств духовно-нравственного, культурного развития личности. </a:t>
            </a:r>
            <a:endParaRPr lang="ru-RU" sz="2800" dirty="0">
              <a:solidFill>
                <a:schemeClr val="accent4">
                  <a:lumMod val="50000"/>
                </a:schemeClr>
              </a:solidFill>
              <a:latin typeface="Georg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428604"/>
            <a:ext cx="8715436" cy="6052186"/>
          </a:xfrm>
          <a:prstGeom prst="rect">
            <a:avLst/>
          </a:prstGeom>
        </p:spPr>
        <p:txBody>
          <a:bodyPr wrap="square">
            <a:spAutoFit/>
          </a:bodyPr>
          <a:lstStyle/>
          <a:p>
            <a:pPr algn="ctr"/>
            <a:r>
              <a:rPr lang="ru-RU" sz="2400" b="1" dirty="0" smtClean="0">
                <a:solidFill>
                  <a:srgbClr val="0070C0"/>
                </a:solidFill>
                <a:effectLst>
                  <a:outerShdw blurRad="38100" dist="38100" dir="2700000" algn="tl">
                    <a:srgbClr val="C0C0C0"/>
                  </a:outerShdw>
                </a:effectLst>
                <a:latin typeface="Georgia" pitchFamily="18" charset="0"/>
                <a:cs typeface="Arial" charset="0"/>
              </a:rPr>
              <a:t>Реализация художественно-эстетического направления развития детей дошкольного возраста в ФГОС</a:t>
            </a:r>
          </a:p>
          <a:p>
            <a:pPr algn="just"/>
            <a:r>
              <a:rPr lang="ru-RU" sz="2400" b="1" dirty="0" smtClean="0">
                <a:solidFill>
                  <a:schemeClr val="accent4">
                    <a:lumMod val="50000"/>
                  </a:schemeClr>
                </a:solidFill>
                <a:effectLst>
                  <a:outerShdw blurRad="38100" dist="38100" dir="2700000" algn="tl">
                    <a:srgbClr val="C0C0C0"/>
                  </a:outerShdw>
                </a:effectLst>
                <a:latin typeface="Georgia" pitchFamily="18" charset="0"/>
                <a:cs typeface="Arial" charset="0"/>
              </a:rPr>
              <a:t>Художественно-эстетическое развитие</a:t>
            </a:r>
            <a:r>
              <a:rPr lang="ru-RU" sz="2400" dirty="0" smtClean="0">
                <a:solidFill>
                  <a:schemeClr val="accent4">
                    <a:lumMod val="50000"/>
                  </a:schemeClr>
                </a:solidFill>
                <a:effectLst>
                  <a:outerShdw blurRad="38100" dist="38100" dir="2700000" algn="tl">
                    <a:srgbClr val="C0C0C0"/>
                  </a:outerShdw>
                </a:effectLst>
                <a:latin typeface="Georgia" pitchFamily="18" charset="0"/>
                <a:cs typeface="Arial" charset="0"/>
              </a:rPr>
              <a:t> предполагает развитие предпосылок ценностно-смыслового восприятия и понимания произведений искусства (словесного, музыкального, изобразительного), мира природы; становление эстетического отношения к окружающему миру; формирование элементарных представлений о видах искусства; восприятие музыки, художественной литературы, фольклора; стимулирование сопереживания персонажам художественных произведений; </a:t>
            </a:r>
            <a:r>
              <a:rPr lang="ru-RU" sz="2400" b="1" i="1" dirty="0" smtClean="0">
                <a:solidFill>
                  <a:schemeClr val="accent4">
                    <a:lumMod val="50000"/>
                  </a:schemeClr>
                </a:solidFill>
                <a:effectLst>
                  <a:outerShdw blurRad="38100" dist="38100" dir="2700000" algn="tl">
                    <a:srgbClr val="C0C0C0"/>
                  </a:outerShdw>
                </a:effectLst>
                <a:latin typeface="Georgia" pitchFamily="18" charset="0"/>
                <a:cs typeface="Arial" charset="0"/>
              </a:rPr>
              <a:t>реализацию самостоятельной творческой деятельности детей</a:t>
            </a:r>
            <a:r>
              <a:rPr lang="ru-RU" sz="2400" dirty="0" smtClean="0">
                <a:solidFill>
                  <a:schemeClr val="accent4">
                    <a:lumMod val="50000"/>
                  </a:schemeClr>
                </a:solidFill>
                <a:effectLst>
                  <a:outerShdw blurRad="38100" dist="38100" dir="2700000" algn="tl">
                    <a:srgbClr val="C0C0C0"/>
                  </a:outerShdw>
                </a:effectLst>
                <a:latin typeface="Georgia" pitchFamily="18" charset="0"/>
                <a:cs typeface="Arial" charset="0"/>
              </a:rPr>
              <a:t> (изобразительной, конструктивно-модельной, музыкальной и др.).</a:t>
            </a:r>
          </a:p>
          <a:p>
            <a:endParaRPr lang="ru-RU" dirty="0">
              <a:solidFill>
                <a:schemeClr val="accent4">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857232"/>
            <a:ext cx="8572560" cy="4929222"/>
          </a:xfrm>
          <a:prstGeom prst="rect">
            <a:avLst/>
          </a:prstGeom>
        </p:spPr>
        <p:txBody>
          <a:bodyPr wrap="square">
            <a:spAutoFit/>
          </a:bodyPr>
          <a:lstStyle/>
          <a:p>
            <a:pPr indent="358775" algn="just"/>
            <a:r>
              <a:rPr lang="ru-RU" sz="2800" b="1" dirty="0" smtClean="0">
                <a:solidFill>
                  <a:srgbClr val="0070C0"/>
                </a:solidFill>
                <a:effectLst>
                  <a:outerShdw blurRad="38100" dist="38100" dir="2700000" algn="tl">
                    <a:srgbClr val="C0C0C0"/>
                  </a:outerShdw>
                </a:effectLst>
                <a:latin typeface="Georgia" pitchFamily="18" charset="0"/>
                <a:cs typeface="Arial" charset="0"/>
              </a:rPr>
              <a:t>Художественно-эстетическая деятельность</a:t>
            </a:r>
            <a:r>
              <a:rPr lang="ru-RU" sz="2800" dirty="0" smtClean="0">
                <a:solidFill>
                  <a:schemeClr val="accent4">
                    <a:lumMod val="50000"/>
                  </a:schemeClr>
                </a:solidFill>
                <a:effectLst>
                  <a:outerShdw blurRad="38100" dist="38100" dir="2700000" algn="tl">
                    <a:srgbClr val="C0C0C0"/>
                  </a:outerShdw>
                </a:effectLst>
                <a:latin typeface="Georgia" pitchFamily="18" charset="0"/>
                <a:cs typeface="Arial" charset="0"/>
              </a:rPr>
              <a:t> – деятельность специфическая для детей, в которой ребёнок наиболее полно может раскрыть себя, свои возможности, ощутить продукт своей деятельности (рисунки, поделки), одним словом реализовать себя как творческая личность. На это нас нацеливает концепция дошкольного образования, где чётко определяются задачи перед педагогом о развитии </a:t>
            </a:r>
            <a:r>
              <a:rPr lang="ru-RU" sz="2800" b="1" i="1" dirty="0" smtClean="0">
                <a:solidFill>
                  <a:schemeClr val="accent4">
                    <a:lumMod val="50000"/>
                  </a:schemeClr>
                </a:solidFill>
                <a:effectLst>
                  <a:outerShdw blurRad="38100" dist="38100" dir="2700000" algn="tl">
                    <a:srgbClr val="C0C0C0"/>
                  </a:outerShdw>
                </a:effectLst>
                <a:latin typeface="Georgia" pitchFamily="18" charset="0"/>
                <a:cs typeface="Arial" charset="0"/>
              </a:rPr>
              <a:t>творческого начала </a:t>
            </a:r>
            <a:r>
              <a:rPr lang="ru-RU" sz="2800" dirty="0" smtClean="0">
                <a:solidFill>
                  <a:schemeClr val="accent4">
                    <a:lumMod val="50000"/>
                  </a:schemeClr>
                </a:solidFill>
                <a:effectLst>
                  <a:outerShdw blurRad="38100" dist="38100" dir="2700000" algn="tl">
                    <a:srgbClr val="C0C0C0"/>
                  </a:outerShdw>
                </a:effectLst>
                <a:latin typeface="Georgia" pitchFamily="18" charset="0"/>
                <a:cs typeface="Arial" charset="0"/>
              </a:rPr>
              <a:t>в детях, впоследствии так необходимого в жизни.</a:t>
            </a: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1071545"/>
            <a:ext cx="7358114" cy="1631216"/>
          </a:xfrm>
          <a:prstGeom prst="rect">
            <a:avLst/>
          </a:prstGeom>
        </p:spPr>
        <p:txBody>
          <a:bodyPr wrap="square">
            <a:spAutoFit/>
          </a:bodyPr>
          <a:lstStyle/>
          <a:p>
            <a:pPr algn="ctr"/>
            <a:r>
              <a:rPr lang="ru-RU" sz="3200" b="1" dirty="0" smtClean="0">
                <a:solidFill>
                  <a:srgbClr val="0070C0"/>
                </a:solidFill>
                <a:effectLst>
                  <a:outerShdw blurRad="38100" dist="38100" dir="2700000" algn="tl">
                    <a:srgbClr val="C0C0C0"/>
                  </a:outerShdw>
                </a:effectLst>
                <a:latin typeface="Georgia" pitchFamily="18" charset="0"/>
                <a:cs typeface="Arial" charset="0"/>
              </a:rPr>
              <a:t>К художественно-эстетической деятельности относится:</a:t>
            </a:r>
          </a:p>
          <a:p>
            <a:pPr algn="r"/>
            <a:endParaRPr lang="ru-RU" dirty="0" smtClean="0">
              <a:solidFill>
                <a:prstClr val="black"/>
              </a:solidFill>
              <a:effectLst>
                <a:outerShdw blurRad="38100" dist="38100" dir="2700000" algn="tl">
                  <a:srgbClr val="C0C0C0"/>
                </a:outerShdw>
              </a:effectLst>
              <a:latin typeface="Times New Roman" pitchFamily="18" charset="0"/>
              <a:cs typeface="Arial" charset="0"/>
            </a:endParaRPr>
          </a:p>
          <a:p>
            <a:pPr algn="r"/>
            <a:endParaRPr lang="ru-RU" dirty="0">
              <a:solidFill>
                <a:prstClr val="black"/>
              </a:solidFill>
            </a:endParaRPr>
          </a:p>
        </p:txBody>
      </p:sp>
      <p:sp>
        <p:nvSpPr>
          <p:cNvPr id="3" name="Прямоугольник 2"/>
          <p:cNvSpPr/>
          <p:nvPr/>
        </p:nvSpPr>
        <p:spPr>
          <a:xfrm>
            <a:off x="571472" y="2428868"/>
            <a:ext cx="8072494" cy="2246769"/>
          </a:xfrm>
          <a:prstGeom prst="rect">
            <a:avLst/>
          </a:prstGeom>
        </p:spPr>
        <p:txBody>
          <a:bodyPr wrap="square">
            <a:spAutoFit/>
          </a:bodyPr>
          <a:lstStyle/>
          <a:p>
            <a:pPr indent="358775">
              <a:buFont typeface="Wingdings" pitchFamily="2" charset="2"/>
              <a:buChar char="§"/>
            </a:pPr>
            <a:r>
              <a:rPr lang="ru-RU" sz="2800" b="1" i="1" dirty="0" smtClean="0">
                <a:solidFill>
                  <a:srgbClr val="8064A2">
                    <a:lumMod val="50000"/>
                  </a:srgbClr>
                </a:solidFill>
                <a:effectLst>
                  <a:outerShdw blurRad="38100" dist="38100" dir="2700000" algn="tl">
                    <a:srgbClr val="C0C0C0"/>
                  </a:outerShdw>
                </a:effectLst>
                <a:latin typeface="Georgia" pitchFamily="18" charset="0"/>
                <a:cs typeface="Arial" charset="0"/>
              </a:rPr>
              <a:t>Изобразительная деятельность</a:t>
            </a:r>
            <a:r>
              <a:rPr lang="ru-RU" sz="2800" dirty="0" smtClean="0">
                <a:solidFill>
                  <a:srgbClr val="8064A2">
                    <a:lumMod val="50000"/>
                  </a:srgbClr>
                </a:solidFill>
                <a:effectLst>
                  <a:outerShdw blurRad="38100" dist="38100" dir="2700000" algn="tl">
                    <a:srgbClr val="C0C0C0"/>
                  </a:outerShdw>
                </a:effectLst>
                <a:latin typeface="Georgia" pitchFamily="18" charset="0"/>
                <a:cs typeface="Arial" charset="0"/>
              </a:rPr>
              <a:t>;</a:t>
            </a:r>
          </a:p>
          <a:p>
            <a:pPr indent="358775"/>
            <a:endParaRPr lang="ru-RU" sz="2800" dirty="0" smtClean="0">
              <a:solidFill>
                <a:srgbClr val="8064A2">
                  <a:lumMod val="50000"/>
                </a:srgbClr>
              </a:solidFill>
              <a:effectLst>
                <a:outerShdw blurRad="38100" dist="38100" dir="2700000" algn="tl">
                  <a:srgbClr val="C0C0C0"/>
                </a:outerShdw>
              </a:effectLst>
              <a:latin typeface="Georgia" pitchFamily="18" charset="0"/>
              <a:cs typeface="Arial" charset="0"/>
            </a:endParaRPr>
          </a:p>
          <a:p>
            <a:pPr indent="358775">
              <a:buFont typeface="Wingdings" pitchFamily="2" charset="2"/>
              <a:buChar char="§"/>
            </a:pPr>
            <a:r>
              <a:rPr lang="ru-RU" sz="2800" dirty="0" smtClean="0">
                <a:solidFill>
                  <a:srgbClr val="8064A2">
                    <a:lumMod val="50000"/>
                  </a:srgbClr>
                </a:solidFill>
                <a:effectLst>
                  <a:outerShdw blurRad="38100" dist="38100" dir="2700000" algn="tl">
                    <a:srgbClr val="C0C0C0"/>
                  </a:outerShdw>
                </a:effectLst>
                <a:latin typeface="Georgia" pitchFamily="18" charset="0"/>
                <a:cs typeface="Arial" charset="0"/>
              </a:rPr>
              <a:t>Музыкальное восприятие; </a:t>
            </a:r>
          </a:p>
          <a:p>
            <a:pPr indent="358775"/>
            <a:endParaRPr lang="ru-RU" sz="2800" dirty="0" smtClean="0">
              <a:solidFill>
                <a:srgbClr val="8064A2">
                  <a:lumMod val="50000"/>
                </a:srgbClr>
              </a:solidFill>
              <a:effectLst>
                <a:outerShdw blurRad="38100" dist="38100" dir="2700000" algn="tl">
                  <a:srgbClr val="C0C0C0"/>
                </a:outerShdw>
              </a:effectLst>
              <a:latin typeface="Georgia" pitchFamily="18" charset="0"/>
              <a:cs typeface="Arial" charset="0"/>
            </a:endParaRPr>
          </a:p>
          <a:p>
            <a:pPr indent="358775">
              <a:buFont typeface="Wingdings" pitchFamily="2" charset="2"/>
              <a:buChar char="§"/>
            </a:pPr>
            <a:r>
              <a:rPr lang="ru-RU" sz="2800" dirty="0" smtClean="0">
                <a:solidFill>
                  <a:srgbClr val="8064A2">
                    <a:lumMod val="50000"/>
                  </a:srgbClr>
                </a:solidFill>
                <a:effectLst>
                  <a:outerShdw blurRad="38100" dist="38100" dir="2700000" algn="tl">
                    <a:srgbClr val="C0C0C0"/>
                  </a:outerShdw>
                </a:effectLst>
                <a:latin typeface="Georgia" pitchFamily="18" charset="0"/>
                <a:cs typeface="Arial" charset="0"/>
              </a:rPr>
              <a:t>Восприятие художественной литературы.</a:t>
            </a:r>
            <a:endParaRPr lang="ru-RU" sz="2800" dirty="0" smtClean="0">
              <a:solidFill>
                <a:srgbClr val="8064A2">
                  <a:lumMod val="50000"/>
                </a:srgbClr>
              </a:solidFill>
              <a:latin typeface="Georgia" pitchFamily="18" charset="0"/>
              <a:cs typeface="Arial" charset="0"/>
            </a:endParaRPr>
          </a:p>
        </p:txBody>
      </p:sp>
    </p:spTree>
    <p:extLst>
      <p:ext uri="{BB962C8B-B14F-4D97-AF65-F5344CB8AC3E}">
        <p14:creationId xmlns:p14="http://schemas.microsoft.com/office/powerpoint/2010/main" xmlns="" val="345395178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642918"/>
            <a:ext cx="8715436" cy="4647426"/>
          </a:xfrm>
          <a:prstGeom prst="rect">
            <a:avLst/>
          </a:prstGeom>
          <a:noFill/>
        </p:spPr>
        <p:txBody>
          <a:bodyPr wrap="square" rtlCol="0">
            <a:spAutoFit/>
          </a:bodyPr>
          <a:lstStyle/>
          <a:p>
            <a:endParaRPr lang="ru-RU" sz="2800" b="1" dirty="0" smtClean="0">
              <a:solidFill>
                <a:schemeClr val="accent4">
                  <a:lumMod val="75000"/>
                </a:schemeClr>
              </a:solidFill>
              <a:latin typeface="Georgia" pitchFamily="18" charset="0"/>
            </a:endParaRPr>
          </a:p>
          <a:p>
            <a:r>
              <a:rPr lang="ru-RU" sz="2800" b="1" dirty="0" smtClean="0">
                <a:solidFill>
                  <a:schemeClr val="accent4">
                    <a:lumMod val="75000"/>
                  </a:schemeClr>
                </a:solidFill>
                <a:latin typeface="Georgia" pitchFamily="18" charset="0"/>
              </a:rPr>
              <a:t>     Цель</a:t>
            </a:r>
            <a:r>
              <a:rPr lang="ru-RU" sz="2800" b="1" dirty="0" smtClean="0">
                <a:latin typeface="Georgia" pitchFamily="18" charset="0"/>
              </a:rPr>
              <a:t>:</a:t>
            </a:r>
            <a:r>
              <a:rPr lang="ru-RU" sz="2800" dirty="0" smtClean="0">
                <a:latin typeface="Georgia" pitchFamily="18" charset="0"/>
              </a:rPr>
              <a:t> </a:t>
            </a:r>
            <a:r>
              <a:rPr lang="ru-RU" sz="2400" dirty="0" smtClean="0">
                <a:latin typeface="Georgia" pitchFamily="18" charset="0"/>
              </a:rPr>
              <a:t>способствовать развитию художественно- творческих способностей детей дошкольного возраста.</a:t>
            </a:r>
          </a:p>
          <a:p>
            <a:endParaRPr lang="ru-RU" sz="2400" dirty="0" smtClean="0">
              <a:latin typeface="Georgia" pitchFamily="18" charset="0"/>
            </a:endParaRPr>
          </a:p>
          <a:p>
            <a:r>
              <a:rPr lang="ru-RU" sz="2800" b="1" dirty="0" smtClean="0">
                <a:solidFill>
                  <a:schemeClr val="accent4">
                    <a:lumMod val="75000"/>
                  </a:schemeClr>
                </a:solidFill>
                <a:latin typeface="Georgia" pitchFamily="18" charset="0"/>
              </a:rPr>
              <a:t>     Задачи: </a:t>
            </a:r>
          </a:p>
          <a:p>
            <a:pPr indent="358775">
              <a:lnSpc>
                <a:spcPct val="90000"/>
              </a:lnSpc>
            </a:pPr>
            <a:r>
              <a:rPr lang="ru-RU" sz="2400" dirty="0" smtClean="0">
                <a:latin typeface="Times New Roman" pitchFamily="18" charset="0"/>
                <a:cs typeface="Arial" charset="0"/>
              </a:rPr>
              <a:t>· Развитие чувства цвета.</a:t>
            </a:r>
          </a:p>
          <a:p>
            <a:pPr indent="358775">
              <a:lnSpc>
                <a:spcPct val="90000"/>
              </a:lnSpc>
            </a:pPr>
            <a:r>
              <a:rPr lang="ru-RU" sz="2400" dirty="0" smtClean="0">
                <a:latin typeface="Times New Roman" pitchFamily="18" charset="0"/>
                <a:cs typeface="Arial" charset="0"/>
              </a:rPr>
              <a:t>· Развитие эмоций и фантазии.</a:t>
            </a:r>
          </a:p>
          <a:p>
            <a:pPr indent="358775">
              <a:lnSpc>
                <a:spcPct val="90000"/>
              </a:lnSpc>
            </a:pPr>
            <a:r>
              <a:rPr lang="ru-RU" sz="2400" dirty="0" smtClean="0">
                <a:latin typeface="Times New Roman" pitchFamily="18" charset="0"/>
                <a:cs typeface="Arial" charset="0"/>
              </a:rPr>
              <a:t>· Развитие мелкой моторики.</a:t>
            </a:r>
          </a:p>
          <a:p>
            <a:pPr indent="358775">
              <a:lnSpc>
                <a:spcPct val="90000"/>
              </a:lnSpc>
            </a:pPr>
            <a:r>
              <a:rPr lang="ru-RU" sz="2400" dirty="0" smtClean="0">
                <a:latin typeface="Times New Roman" pitchFamily="18" charset="0"/>
                <a:cs typeface="Arial" charset="0"/>
              </a:rPr>
              <a:t>· Развитие речи.</a:t>
            </a:r>
          </a:p>
          <a:p>
            <a:pPr indent="358775">
              <a:lnSpc>
                <a:spcPct val="90000"/>
              </a:lnSpc>
            </a:pPr>
            <a:r>
              <a:rPr lang="ru-RU" sz="2400" dirty="0" smtClean="0">
                <a:latin typeface="Times New Roman" pitchFamily="18" charset="0"/>
                <a:cs typeface="Arial" charset="0"/>
              </a:rPr>
              <a:t>· Ознакомление с окружающим миром.</a:t>
            </a:r>
          </a:p>
          <a:p>
            <a:endParaRPr lang="ru-RU" sz="2800" b="1" dirty="0" smtClean="0">
              <a:solidFill>
                <a:schemeClr val="accent4">
                  <a:lumMod val="75000"/>
                </a:schemeClr>
              </a:solidFill>
              <a:latin typeface="Georgia" pitchFamily="18" charset="0"/>
            </a:endParaRPr>
          </a:p>
          <a:p>
            <a:pPr>
              <a:buClr>
                <a:schemeClr val="accent4">
                  <a:lumMod val="50000"/>
                </a:schemeClr>
              </a:buClr>
              <a:buFont typeface="Wingdings" pitchFamily="2" charset="2"/>
              <a:buChar char="v"/>
            </a:pPr>
            <a:endParaRPr lang="ru-RU" sz="2800" b="1" dirty="0" smtClean="0">
              <a:solidFill>
                <a:schemeClr val="accent4">
                  <a:lumMod val="75000"/>
                </a:schemeClr>
              </a:solidFill>
              <a:latin typeface="Georg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472" y="642918"/>
            <a:ext cx="8143932" cy="5139869"/>
          </a:xfrm>
          <a:prstGeom prst="rect">
            <a:avLst/>
          </a:prstGeom>
          <a:noFill/>
        </p:spPr>
        <p:txBody>
          <a:bodyPr wrap="square" rtlCol="0">
            <a:spAutoFit/>
          </a:bodyPr>
          <a:lstStyle/>
          <a:p>
            <a:pPr algn="ctr"/>
            <a:r>
              <a:rPr lang="ru-RU" sz="4000" b="1" dirty="0" smtClean="0">
                <a:solidFill>
                  <a:srgbClr val="0070C0"/>
                </a:solidFill>
                <a:latin typeface="Times New Roman" pitchFamily="18" charset="0"/>
                <a:cs typeface="Times New Roman" pitchFamily="18" charset="0"/>
              </a:rPr>
              <a:t>Способы рисования на стекле:</a:t>
            </a:r>
          </a:p>
          <a:p>
            <a:pPr algn="ctr"/>
            <a:endParaRPr lang="ru-RU" sz="3200" b="1" dirty="0" smtClean="0">
              <a:solidFill>
                <a:srgbClr val="0070C0"/>
              </a:solidFill>
              <a:latin typeface="Georgia" pitchFamily="18" charset="0"/>
            </a:endParaRPr>
          </a:p>
          <a:p>
            <a:pPr>
              <a:buFont typeface="Wingdings" pitchFamily="2" charset="2"/>
              <a:buChar char="§"/>
            </a:pPr>
            <a:r>
              <a:rPr lang="ru-RU" sz="3200" dirty="0" smtClean="0">
                <a:latin typeface="Georgia" pitchFamily="18" charset="0"/>
                <a:cs typeface="Times New Roman" pitchFamily="18" charset="0"/>
              </a:rPr>
              <a:t>Рисование гуашью на стекле, расположенном вертикально;</a:t>
            </a:r>
          </a:p>
          <a:p>
            <a:pPr>
              <a:buFont typeface="Wingdings" pitchFamily="2" charset="2"/>
              <a:buChar char="§"/>
            </a:pPr>
            <a:endParaRPr lang="ru-RU" sz="3200" dirty="0" smtClean="0">
              <a:latin typeface="Georgia" pitchFamily="18" charset="0"/>
              <a:cs typeface="Times New Roman" pitchFamily="18" charset="0"/>
            </a:endParaRPr>
          </a:p>
          <a:p>
            <a:pPr>
              <a:buFont typeface="Wingdings" pitchFamily="2" charset="2"/>
              <a:buChar char="§"/>
            </a:pPr>
            <a:r>
              <a:rPr lang="ru-RU" sz="3200" dirty="0" smtClean="0">
                <a:latin typeface="Georgia" pitchFamily="18" charset="0"/>
                <a:cs typeface="Times New Roman" pitchFamily="18" charset="0"/>
              </a:rPr>
              <a:t>Рисование солью на стекле с ярким фоном;</a:t>
            </a:r>
          </a:p>
          <a:p>
            <a:endParaRPr lang="ru-RU" sz="3200" dirty="0" smtClean="0">
              <a:latin typeface="Georgia" pitchFamily="18" charset="0"/>
              <a:cs typeface="Times New Roman" pitchFamily="18" charset="0"/>
            </a:endParaRPr>
          </a:p>
          <a:p>
            <a:pPr>
              <a:buFont typeface="Wingdings" pitchFamily="2" charset="2"/>
              <a:buChar char="§"/>
            </a:pPr>
            <a:r>
              <a:rPr lang="ru-RU" sz="3200" dirty="0" smtClean="0">
                <a:latin typeface="Georgia" pitchFamily="18" charset="0"/>
                <a:cs typeface="Times New Roman" pitchFamily="18" charset="0"/>
              </a:rPr>
              <a:t>Монотипия с использованием стекла.</a:t>
            </a:r>
          </a:p>
          <a:p>
            <a:pPr>
              <a:buFont typeface="Wingdings" pitchFamily="2" charset="2"/>
              <a:buChar char="§"/>
            </a:pPr>
            <a:endParaRPr lang="ru-RU" sz="3200" dirty="0">
              <a:latin typeface="Georgia"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382</Words>
  <Application>Microsoft Office PowerPoint</Application>
  <PresentationFormat>Экран (4:3)</PresentationFormat>
  <Paragraphs>58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User</cp:lastModifiedBy>
  <cp:revision>35</cp:revision>
  <dcterms:created xsi:type="dcterms:W3CDTF">2014-07-28T19:48:48Z</dcterms:created>
  <dcterms:modified xsi:type="dcterms:W3CDTF">2016-01-27T17:01:11Z</dcterms:modified>
</cp:coreProperties>
</file>